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 id="273" r:id="rId4"/>
    <p:sldId id="274" r:id="rId5"/>
    <p:sldId id="264" r:id="rId6"/>
    <p:sldId id="262" r:id="rId7"/>
    <p:sldId id="263" r:id="rId8"/>
    <p:sldId id="261" r:id="rId9"/>
    <p:sldId id="284" r:id="rId10"/>
    <p:sldId id="275" r:id="rId11"/>
    <p:sldId id="283" r:id="rId12"/>
    <p:sldId id="281" r:id="rId13"/>
    <p:sldId id="280" r:id="rId14"/>
    <p:sldId id="277" r:id="rId15"/>
    <p:sldId id="278" r:id="rId16"/>
    <p:sldId id="276" r:id="rId17"/>
    <p:sldId id="279" r:id="rId18"/>
    <p:sldId id="265" r:id="rId19"/>
    <p:sldId id="285" r:id="rId20"/>
    <p:sldId id="267" r:id="rId21"/>
    <p:sldId id="269" r:id="rId22"/>
    <p:sldId id="268"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C57E4B-1F99-6268-6A85-B0510AE4B987}" v="958" dt="2023-12-07T17:03:38.095"/>
    <p1510:client id="{2C1A455D-FA87-82A1-38EC-7902466DB407}" v="1" dt="2023-10-03T15:59:18.953"/>
    <p1510:client id="{45DF89ED-9859-C1FC-71AF-3E20C0F607C1}" v="11" dt="2023-10-03T15:38:52.815"/>
    <p1510:client id="{4B520E84-A926-3524-0812-CE733124DE7C}" v="12" dt="2023-12-07T17:15:10.908"/>
    <p1510:client id="{65C81F32-D8A3-A21C-2D4E-A3D6E141372A}" v="73" dt="2023-10-03T17:48:05.633"/>
    <p1510:client id="{6EDDE5C4-205A-069D-993F-2173671FCD6A}" v="168" dt="2023-11-15T03:54:11.078"/>
    <p1510:client id="{81895C69-2DB4-029B-DCA3-85F455A00608}" v="25" dt="2023-10-08T08:28:39.694"/>
    <p1510:client id="{8E7983E6-7E04-7A9F-7630-C860ABC03C60}" v="540" dt="2023-12-07T10:40:33.122"/>
    <p1510:client id="{91FDF95B-9089-B404-60E1-64E813D330C1}" v="105" dt="2023-10-08T08:39:21.693"/>
    <p1510:client id="{B6BE9933-FF4E-C32A-710F-913C5E4D4B54}" v="40" dt="2023-10-08T08:24:09.550"/>
    <p1510:client id="{D716570A-1AA5-A776-C9A1-D9E9F1B4FE8B}" v="234" dt="2023-10-03T17:53:50.321"/>
    <p1510:client id="{E0A0181B-178E-9416-6A34-B16917E8514C}" v="253" dt="2023-11-14T18:01:42.562"/>
    <p1510:client id="{E181CFAB-3D56-A9AD-3730-89578D27FFD3}" v="6" dt="2023-10-04T05:38:53.252"/>
    <p1510:client id="{EAD6312D-3E08-9A16-10EB-13A2E0A8DA19}" v="2" dt="2023-12-07T17:39:25.946"/>
    <p1510:client id="{FE874E6A-B23D-0A06-5678-5D96FB4D5F49}" v="121" dt="2023-12-07T16:07:40.6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A20AE5-ACA7-41DA-90FE-3B2A4ED90684}"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9C36C89F-D046-4C18-8411-DF0C5F5F90FB}">
      <dgm:prSet/>
      <dgm:spPr/>
      <dgm:t>
        <a:bodyPr/>
        <a:lstStyle/>
        <a:p>
          <a:r>
            <a:rPr lang="en-US" b="1" baseline="0"/>
            <a:t>Limited Diversity in Datasets</a:t>
          </a:r>
          <a:endParaRPr lang="en-US"/>
        </a:p>
      </dgm:t>
    </dgm:pt>
    <dgm:pt modelId="{B38C430E-C606-4206-A83E-3FC9C4350ACB}" type="parTrans" cxnId="{A91D93A4-D7B8-4E9E-AE57-130F7FC87EA8}">
      <dgm:prSet/>
      <dgm:spPr/>
      <dgm:t>
        <a:bodyPr/>
        <a:lstStyle/>
        <a:p>
          <a:endParaRPr lang="en-US"/>
        </a:p>
      </dgm:t>
    </dgm:pt>
    <dgm:pt modelId="{85367BE8-B296-43A3-9AD0-9B3893CBF5AD}" type="sibTrans" cxnId="{A91D93A4-D7B8-4E9E-AE57-130F7FC87EA8}">
      <dgm:prSet/>
      <dgm:spPr/>
      <dgm:t>
        <a:bodyPr/>
        <a:lstStyle/>
        <a:p>
          <a:endParaRPr lang="en-US"/>
        </a:p>
      </dgm:t>
    </dgm:pt>
    <dgm:pt modelId="{58DABB4D-9C38-4860-91C6-872398245B7B}">
      <dgm:prSet/>
      <dgm:spPr/>
      <dgm:t>
        <a:bodyPr/>
        <a:lstStyle/>
        <a:p>
          <a:r>
            <a:rPr lang="en-US" b="1" baseline="0"/>
            <a:t>Lack of </a:t>
          </a:r>
          <a:r>
            <a:rPr lang="en-US" b="1" baseline="0" err="1"/>
            <a:t>Explainability</a:t>
          </a:r>
          <a:r>
            <a:rPr lang="en-US" b="1" baseline="0"/>
            <a:t> and Interpretability</a:t>
          </a:r>
          <a:endParaRPr lang="en-US"/>
        </a:p>
      </dgm:t>
    </dgm:pt>
    <dgm:pt modelId="{7D44D838-7AB0-431F-9636-3CC3A35CA9A5}" type="parTrans" cxnId="{7E230B6D-2930-452D-BC26-447DDC2A55A9}">
      <dgm:prSet/>
      <dgm:spPr/>
      <dgm:t>
        <a:bodyPr/>
        <a:lstStyle/>
        <a:p>
          <a:endParaRPr lang="en-US"/>
        </a:p>
      </dgm:t>
    </dgm:pt>
    <dgm:pt modelId="{4E66333D-A0E5-4CAD-9005-BB09025B2F1A}" type="sibTrans" cxnId="{7E230B6D-2930-452D-BC26-447DDC2A55A9}">
      <dgm:prSet/>
      <dgm:spPr/>
      <dgm:t>
        <a:bodyPr/>
        <a:lstStyle/>
        <a:p>
          <a:endParaRPr lang="en-US"/>
        </a:p>
      </dgm:t>
    </dgm:pt>
    <dgm:pt modelId="{167F2A4D-60F4-4B12-B4F7-F260FF8B4B34}">
      <dgm:prSet/>
      <dgm:spPr/>
      <dgm:t>
        <a:bodyPr/>
        <a:lstStyle/>
        <a:p>
          <a:r>
            <a:rPr lang="en-US" b="1" baseline="0"/>
            <a:t>Integration of Multimodal Data</a:t>
          </a:r>
          <a:endParaRPr lang="en-US"/>
        </a:p>
      </dgm:t>
    </dgm:pt>
    <dgm:pt modelId="{67140474-C995-4011-97C9-4AE85B5F52FA}" type="parTrans" cxnId="{42FAC37A-749F-412A-98F2-85D57BF9A02F}">
      <dgm:prSet/>
      <dgm:spPr/>
      <dgm:t>
        <a:bodyPr/>
        <a:lstStyle/>
        <a:p>
          <a:endParaRPr lang="en-US"/>
        </a:p>
      </dgm:t>
    </dgm:pt>
    <dgm:pt modelId="{61FF526C-B3DB-4CD4-9452-6FF60B1AB79C}" type="sibTrans" cxnId="{42FAC37A-749F-412A-98F2-85D57BF9A02F}">
      <dgm:prSet/>
      <dgm:spPr/>
      <dgm:t>
        <a:bodyPr/>
        <a:lstStyle/>
        <a:p>
          <a:endParaRPr lang="en-US"/>
        </a:p>
      </dgm:t>
    </dgm:pt>
    <dgm:pt modelId="{EA66FC7A-2E7B-4587-92BD-36927FBB0BAD}">
      <dgm:prSet/>
      <dgm:spPr/>
      <dgm:t>
        <a:bodyPr/>
        <a:lstStyle/>
        <a:p>
          <a:r>
            <a:rPr lang="en-US" b="1" baseline="0"/>
            <a:t>Cross-Domain Collaboration</a:t>
          </a:r>
          <a:endParaRPr lang="en-US"/>
        </a:p>
      </dgm:t>
    </dgm:pt>
    <dgm:pt modelId="{3B45C3C7-85FF-4601-953B-4E0D876FB276}" type="parTrans" cxnId="{E27B1261-26FE-4373-88CF-6C5E9B7FD34F}">
      <dgm:prSet/>
      <dgm:spPr/>
      <dgm:t>
        <a:bodyPr/>
        <a:lstStyle/>
        <a:p>
          <a:endParaRPr lang="en-US"/>
        </a:p>
      </dgm:t>
    </dgm:pt>
    <dgm:pt modelId="{DFB0C186-1548-4A22-B517-B5383484E706}" type="sibTrans" cxnId="{E27B1261-26FE-4373-88CF-6C5E9B7FD34F}">
      <dgm:prSet/>
      <dgm:spPr/>
      <dgm:t>
        <a:bodyPr/>
        <a:lstStyle/>
        <a:p>
          <a:endParaRPr lang="en-US"/>
        </a:p>
      </dgm:t>
    </dgm:pt>
    <dgm:pt modelId="{7FDB959C-32F9-4CBB-9223-6141BBF87A4A}">
      <dgm:prSet/>
      <dgm:spPr/>
      <dgm:t>
        <a:bodyPr/>
        <a:lstStyle/>
        <a:p>
          <a:r>
            <a:rPr lang="en-US" b="1" baseline="0"/>
            <a:t>Open-Source Resources</a:t>
          </a:r>
          <a:endParaRPr lang="en-US"/>
        </a:p>
      </dgm:t>
    </dgm:pt>
    <dgm:pt modelId="{7151334C-4C4B-4023-B01D-E289A21FE769}" type="parTrans" cxnId="{8D682B74-6CFE-4468-AEF8-5A101744950D}">
      <dgm:prSet/>
      <dgm:spPr/>
      <dgm:t>
        <a:bodyPr/>
        <a:lstStyle/>
        <a:p>
          <a:endParaRPr lang="en-US"/>
        </a:p>
      </dgm:t>
    </dgm:pt>
    <dgm:pt modelId="{ADAF666B-FD32-4130-B514-FB1812F4012A}" type="sibTrans" cxnId="{8D682B74-6CFE-4468-AEF8-5A101744950D}">
      <dgm:prSet/>
      <dgm:spPr/>
      <dgm:t>
        <a:bodyPr/>
        <a:lstStyle/>
        <a:p>
          <a:endParaRPr lang="en-US"/>
        </a:p>
      </dgm:t>
    </dgm:pt>
    <dgm:pt modelId="{BCC5315C-9E48-4A74-AA15-11BCFCB3B5F1}">
      <dgm:prSet/>
      <dgm:spPr/>
      <dgm:t>
        <a:bodyPr/>
        <a:lstStyle/>
        <a:p>
          <a:r>
            <a:rPr lang="en-US" b="1" baseline="0"/>
            <a:t>Robustness to Heterogeneity</a:t>
          </a:r>
          <a:endParaRPr lang="en-US"/>
        </a:p>
      </dgm:t>
    </dgm:pt>
    <dgm:pt modelId="{69FBD1EA-6F95-4E03-A686-054802A143FC}" type="parTrans" cxnId="{DEF0E3E1-E63F-4E5A-9D54-C6AB18C07DD0}">
      <dgm:prSet/>
      <dgm:spPr/>
      <dgm:t>
        <a:bodyPr/>
        <a:lstStyle/>
        <a:p>
          <a:endParaRPr lang="en-US"/>
        </a:p>
      </dgm:t>
    </dgm:pt>
    <dgm:pt modelId="{2FDDBE19-FA79-4790-8C78-F6736EDDD798}" type="sibTrans" cxnId="{DEF0E3E1-E63F-4E5A-9D54-C6AB18C07DD0}">
      <dgm:prSet/>
      <dgm:spPr/>
      <dgm:t>
        <a:bodyPr/>
        <a:lstStyle/>
        <a:p>
          <a:endParaRPr lang="en-US"/>
        </a:p>
      </dgm:t>
    </dgm:pt>
    <dgm:pt modelId="{2829A66A-9173-4BFC-B6C2-60B6BE4D8262}">
      <dgm:prSet/>
      <dgm:spPr/>
      <dgm:t>
        <a:bodyPr/>
        <a:lstStyle/>
        <a:p>
          <a:r>
            <a:rPr lang="en-US" b="1" baseline="0"/>
            <a:t>Ethical Considerations and Privacy</a:t>
          </a:r>
          <a:endParaRPr lang="en-US"/>
        </a:p>
      </dgm:t>
    </dgm:pt>
    <dgm:pt modelId="{AAB330A5-2B27-4C8E-92E0-99D90E346DC0}" type="parTrans" cxnId="{FE59C151-2A0E-4FB0-9E6B-45DE78192D2A}">
      <dgm:prSet/>
      <dgm:spPr/>
      <dgm:t>
        <a:bodyPr/>
        <a:lstStyle/>
        <a:p>
          <a:endParaRPr lang="en-US"/>
        </a:p>
      </dgm:t>
    </dgm:pt>
    <dgm:pt modelId="{525C753C-5A42-43E9-9A00-31C5E3402B8C}" type="sibTrans" cxnId="{FE59C151-2A0E-4FB0-9E6B-45DE78192D2A}">
      <dgm:prSet/>
      <dgm:spPr/>
      <dgm:t>
        <a:bodyPr/>
        <a:lstStyle/>
        <a:p>
          <a:endParaRPr lang="en-US"/>
        </a:p>
      </dgm:t>
    </dgm:pt>
    <dgm:pt modelId="{B125C31C-393E-4F8A-8A8F-2AE397346219}" type="pres">
      <dgm:prSet presAssocID="{7EA20AE5-ACA7-41DA-90FE-3B2A4ED90684}" presName="vert0" presStyleCnt="0">
        <dgm:presLayoutVars>
          <dgm:dir/>
          <dgm:animOne val="branch"/>
          <dgm:animLvl val="lvl"/>
        </dgm:presLayoutVars>
      </dgm:prSet>
      <dgm:spPr/>
    </dgm:pt>
    <dgm:pt modelId="{4125FA68-11C9-4725-BF7F-3A13A4622AD0}" type="pres">
      <dgm:prSet presAssocID="{9C36C89F-D046-4C18-8411-DF0C5F5F90FB}" presName="thickLine" presStyleLbl="alignNode1" presStyleIdx="0" presStyleCnt="7"/>
      <dgm:spPr/>
    </dgm:pt>
    <dgm:pt modelId="{4ACD9D2E-5DE2-4092-A5D3-5DEAC4ED56DF}" type="pres">
      <dgm:prSet presAssocID="{9C36C89F-D046-4C18-8411-DF0C5F5F90FB}" presName="horz1" presStyleCnt="0"/>
      <dgm:spPr/>
    </dgm:pt>
    <dgm:pt modelId="{39416B56-BC20-41C7-B01E-A5A03A17C3C2}" type="pres">
      <dgm:prSet presAssocID="{9C36C89F-D046-4C18-8411-DF0C5F5F90FB}" presName="tx1" presStyleLbl="revTx" presStyleIdx="0" presStyleCnt="7"/>
      <dgm:spPr/>
    </dgm:pt>
    <dgm:pt modelId="{FF022B45-5F27-46F1-BBCB-B8C2C101A751}" type="pres">
      <dgm:prSet presAssocID="{9C36C89F-D046-4C18-8411-DF0C5F5F90FB}" presName="vert1" presStyleCnt="0"/>
      <dgm:spPr/>
    </dgm:pt>
    <dgm:pt modelId="{48337339-B4F1-4E5C-A880-346DAEA17E20}" type="pres">
      <dgm:prSet presAssocID="{58DABB4D-9C38-4860-91C6-872398245B7B}" presName="thickLine" presStyleLbl="alignNode1" presStyleIdx="1" presStyleCnt="7"/>
      <dgm:spPr/>
    </dgm:pt>
    <dgm:pt modelId="{77234166-C381-410D-8DF0-4A9D50806E95}" type="pres">
      <dgm:prSet presAssocID="{58DABB4D-9C38-4860-91C6-872398245B7B}" presName="horz1" presStyleCnt="0"/>
      <dgm:spPr/>
    </dgm:pt>
    <dgm:pt modelId="{21415438-992F-49D3-8BAD-C056D58DF6C4}" type="pres">
      <dgm:prSet presAssocID="{58DABB4D-9C38-4860-91C6-872398245B7B}" presName="tx1" presStyleLbl="revTx" presStyleIdx="1" presStyleCnt="7"/>
      <dgm:spPr/>
    </dgm:pt>
    <dgm:pt modelId="{1D3B761A-EEDB-4644-A8CA-7A914B6D64AE}" type="pres">
      <dgm:prSet presAssocID="{58DABB4D-9C38-4860-91C6-872398245B7B}" presName="vert1" presStyleCnt="0"/>
      <dgm:spPr/>
    </dgm:pt>
    <dgm:pt modelId="{41E5D81A-9825-480C-A6D0-3232B7EDBA14}" type="pres">
      <dgm:prSet presAssocID="{167F2A4D-60F4-4B12-B4F7-F260FF8B4B34}" presName="thickLine" presStyleLbl="alignNode1" presStyleIdx="2" presStyleCnt="7"/>
      <dgm:spPr/>
    </dgm:pt>
    <dgm:pt modelId="{F13D4DEF-8255-41F0-BAA4-1AFBE7585551}" type="pres">
      <dgm:prSet presAssocID="{167F2A4D-60F4-4B12-B4F7-F260FF8B4B34}" presName="horz1" presStyleCnt="0"/>
      <dgm:spPr/>
    </dgm:pt>
    <dgm:pt modelId="{0C918347-3A06-474D-85EC-6FAD76CE08E7}" type="pres">
      <dgm:prSet presAssocID="{167F2A4D-60F4-4B12-B4F7-F260FF8B4B34}" presName="tx1" presStyleLbl="revTx" presStyleIdx="2" presStyleCnt="7"/>
      <dgm:spPr/>
    </dgm:pt>
    <dgm:pt modelId="{3BA0DA14-52D3-43E3-82DA-604867385735}" type="pres">
      <dgm:prSet presAssocID="{167F2A4D-60F4-4B12-B4F7-F260FF8B4B34}" presName="vert1" presStyleCnt="0"/>
      <dgm:spPr/>
    </dgm:pt>
    <dgm:pt modelId="{6B06087B-E359-49C8-9EC3-56BAF89CBA09}" type="pres">
      <dgm:prSet presAssocID="{EA66FC7A-2E7B-4587-92BD-36927FBB0BAD}" presName="thickLine" presStyleLbl="alignNode1" presStyleIdx="3" presStyleCnt="7"/>
      <dgm:spPr/>
    </dgm:pt>
    <dgm:pt modelId="{87CFD28C-7CFF-4947-A790-CBDB02EB9ED6}" type="pres">
      <dgm:prSet presAssocID="{EA66FC7A-2E7B-4587-92BD-36927FBB0BAD}" presName="horz1" presStyleCnt="0"/>
      <dgm:spPr/>
    </dgm:pt>
    <dgm:pt modelId="{77FE2C4F-8646-4ECD-BA90-802AD92465F8}" type="pres">
      <dgm:prSet presAssocID="{EA66FC7A-2E7B-4587-92BD-36927FBB0BAD}" presName="tx1" presStyleLbl="revTx" presStyleIdx="3" presStyleCnt="7"/>
      <dgm:spPr/>
    </dgm:pt>
    <dgm:pt modelId="{119615B2-FE01-4AC6-95F1-8F1C470F171C}" type="pres">
      <dgm:prSet presAssocID="{EA66FC7A-2E7B-4587-92BD-36927FBB0BAD}" presName="vert1" presStyleCnt="0"/>
      <dgm:spPr/>
    </dgm:pt>
    <dgm:pt modelId="{94D9CE78-5338-4895-82A1-70DC68A8D1C6}" type="pres">
      <dgm:prSet presAssocID="{7FDB959C-32F9-4CBB-9223-6141BBF87A4A}" presName="thickLine" presStyleLbl="alignNode1" presStyleIdx="4" presStyleCnt="7"/>
      <dgm:spPr/>
    </dgm:pt>
    <dgm:pt modelId="{AE6A0D5A-15A5-4050-8FAB-71D444EB6635}" type="pres">
      <dgm:prSet presAssocID="{7FDB959C-32F9-4CBB-9223-6141BBF87A4A}" presName="horz1" presStyleCnt="0"/>
      <dgm:spPr/>
    </dgm:pt>
    <dgm:pt modelId="{2A937717-A037-4C68-8C1C-628FDFAA52F8}" type="pres">
      <dgm:prSet presAssocID="{7FDB959C-32F9-4CBB-9223-6141BBF87A4A}" presName="tx1" presStyleLbl="revTx" presStyleIdx="4" presStyleCnt="7"/>
      <dgm:spPr/>
    </dgm:pt>
    <dgm:pt modelId="{7D99307B-41FB-42B1-A133-106C7E8F80B4}" type="pres">
      <dgm:prSet presAssocID="{7FDB959C-32F9-4CBB-9223-6141BBF87A4A}" presName="vert1" presStyleCnt="0"/>
      <dgm:spPr/>
    </dgm:pt>
    <dgm:pt modelId="{968210EE-2E1C-4AB7-AC92-7D241850752C}" type="pres">
      <dgm:prSet presAssocID="{BCC5315C-9E48-4A74-AA15-11BCFCB3B5F1}" presName="thickLine" presStyleLbl="alignNode1" presStyleIdx="5" presStyleCnt="7"/>
      <dgm:spPr/>
    </dgm:pt>
    <dgm:pt modelId="{C6D6D67D-1CA5-4EF6-AA37-5CF0EED2E2DE}" type="pres">
      <dgm:prSet presAssocID="{BCC5315C-9E48-4A74-AA15-11BCFCB3B5F1}" presName="horz1" presStyleCnt="0"/>
      <dgm:spPr/>
    </dgm:pt>
    <dgm:pt modelId="{4F7D67B7-34D6-4553-8346-2CED2300A908}" type="pres">
      <dgm:prSet presAssocID="{BCC5315C-9E48-4A74-AA15-11BCFCB3B5F1}" presName="tx1" presStyleLbl="revTx" presStyleIdx="5" presStyleCnt="7"/>
      <dgm:spPr/>
    </dgm:pt>
    <dgm:pt modelId="{0273400B-C1F1-4F3B-9053-1386A95401C6}" type="pres">
      <dgm:prSet presAssocID="{BCC5315C-9E48-4A74-AA15-11BCFCB3B5F1}" presName="vert1" presStyleCnt="0"/>
      <dgm:spPr/>
    </dgm:pt>
    <dgm:pt modelId="{5B93AD16-02D9-4333-8F57-A98C5149904F}" type="pres">
      <dgm:prSet presAssocID="{2829A66A-9173-4BFC-B6C2-60B6BE4D8262}" presName="thickLine" presStyleLbl="alignNode1" presStyleIdx="6" presStyleCnt="7"/>
      <dgm:spPr/>
    </dgm:pt>
    <dgm:pt modelId="{39F1F047-E9A0-4E8E-A1C9-5E4B989057DE}" type="pres">
      <dgm:prSet presAssocID="{2829A66A-9173-4BFC-B6C2-60B6BE4D8262}" presName="horz1" presStyleCnt="0"/>
      <dgm:spPr/>
    </dgm:pt>
    <dgm:pt modelId="{3915C16A-5AF8-4344-8F33-7FE0A11C6578}" type="pres">
      <dgm:prSet presAssocID="{2829A66A-9173-4BFC-B6C2-60B6BE4D8262}" presName="tx1" presStyleLbl="revTx" presStyleIdx="6" presStyleCnt="7"/>
      <dgm:spPr/>
    </dgm:pt>
    <dgm:pt modelId="{975C60B7-F3DE-4A02-A03E-A2C7B3533629}" type="pres">
      <dgm:prSet presAssocID="{2829A66A-9173-4BFC-B6C2-60B6BE4D8262}" presName="vert1" presStyleCnt="0"/>
      <dgm:spPr/>
    </dgm:pt>
  </dgm:ptLst>
  <dgm:cxnLst>
    <dgm:cxn modelId="{B0DFB00B-86B1-4166-B72A-DF1B4AA53913}" type="presOf" srcId="{7FDB959C-32F9-4CBB-9223-6141BBF87A4A}" destId="{2A937717-A037-4C68-8C1C-628FDFAA52F8}" srcOrd="0" destOrd="0" presId="urn:microsoft.com/office/officeart/2008/layout/LinedList"/>
    <dgm:cxn modelId="{C9431D22-E7D1-44E8-8FED-7FE452638991}" type="presOf" srcId="{58DABB4D-9C38-4860-91C6-872398245B7B}" destId="{21415438-992F-49D3-8BAD-C056D58DF6C4}" srcOrd="0" destOrd="0" presId="urn:microsoft.com/office/officeart/2008/layout/LinedList"/>
    <dgm:cxn modelId="{53A08C5F-8AFA-469A-8C77-40B106B7EA82}" type="presOf" srcId="{EA66FC7A-2E7B-4587-92BD-36927FBB0BAD}" destId="{77FE2C4F-8646-4ECD-BA90-802AD92465F8}" srcOrd="0" destOrd="0" presId="urn:microsoft.com/office/officeart/2008/layout/LinedList"/>
    <dgm:cxn modelId="{E27B1261-26FE-4373-88CF-6C5E9B7FD34F}" srcId="{7EA20AE5-ACA7-41DA-90FE-3B2A4ED90684}" destId="{EA66FC7A-2E7B-4587-92BD-36927FBB0BAD}" srcOrd="3" destOrd="0" parTransId="{3B45C3C7-85FF-4601-953B-4E0D876FB276}" sibTransId="{DFB0C186-1548-4A22-B517-B5383484E706}"/>
    <dgm:cxn modelId="{771B4546-BAC2-47EF-A155-D697437B5285}" type="presOf" srcId="{7EA20AE5-ACA7-41DA-90FE-3B2A4ED90684}" destId="{B125C31C-393E-4F8A-8A8F-2AE397346219}" srcOrd="0" destOrd="0" presId="urn:microsoft.com/office/officeart/2008/layout/LinedList"/>
    <dgm:cxn modelId="{7E230B6D-2930-452D-BC26-447DDC2A55A9}" srcId="{7EA20AE5-ACA7-41DA-90FE-3B2A4ED90684}" destId="{58DABB4D-9C38-4860-91C6-872398245B7B}" srcOrd="1" destOrd="0" parTransId="{7D44D838-7AB0-431F-9636-3CC3A35CA9A5}" sibTransId="{4E66333D-A0E5-4CAD-9005-BB09025B2F1A}"/>
    <dgm:cxn modelId="{FE59C151-2A0E-4FB0-9E6B-45DE78192D2A}" srcId="{7EA20AE5-ACA7-41DA-90FE-3B2A4ED90684}" destId="{2829A66A-9173-4BFC-B6C2-60B6BE4D8262}" srcOrd="6" destOrd="0" parTransId="{AAB330A5-2B27-4C8E-92E0-99D90E346DC0}" sibTransId="{525C753C-5A42-43E9-9A00-31C5E3402B8C}"/>
    <dgm:cxn modelId="{8D682B74-6CFE-4468-AEF8-5A101744950D}" srcId="{7EA20AE5-ACA7-41DA-90FE-3B2A4ED90684}" destId="{7FDB959C-32F9-4CBB-9223-6141BBF87A4A}" srcOrd="4" destOrd="0" parTransId="{7151334C-4C4B-4023-B01D-E289A21FE769}" sibTransId="{ADAF666B-FD32-4130-B514-FB1812F4012A}"/>
    <dgm:cxn modelId="{42FAC37A-749F-412A-98F2-85D57BF9A02F}" srcId="{7EA20AE5-ACA7-41DA-90FE-3B2A4ED90684}" destId="{167F2A4D-60F4-4B12-B4F7-F260FF8B4B34}" srcOrd="2" destOrd="0" parTransId="{67140474-C995-4011-97C9-4AE85B5F52FA}" sibTransId="{61FF526C-B3DB-4CD4-9452-6FF60B1AB79C}"/>
    <dgm:cxn modelId="{F154EF86-EB9D-407A-9D0C-143107BA50ED}" type="presOf" srcId="{2829A66A-9173-4BFC-B6C2-60B6BE4D8262}" destId="{3915C16A-5AF8-4344-8F33-7FE0A11C6578}" srcOrd="0" destOrd="0" presId="urn:microsoft.com/office/officeart/2008/layout/LinedList"/>
    <dgm:cxn modelId="{0923299B-FE43-4705-A3A6-3125FDEFBF0C}" type="presOf" srcId="{167F2A4D-60F4-4B12-B4F7-F260FF8B4B34}" destId="{0C918347-3A06-474D-85EC-6FAD76CE08E7}" srcOrd="0" destOrd="0" presId="urn:microsoft.com/office/officeart/2008/layout/LinedList"/>
    <dgm:cxn modelId="{A91D93A4-D7B8-4E9E-AE57-130F7FC87EA8}" srcId="{7EA20AE5-ACA7-41DA-90FE-3B2A4ED90684}" destId="{9C36C89F-D046-4C18-8411-DF0C5F5F90FB}" srcOrd="0" destOrd="0" parTransId="{B38C430E-C606-4206-A83E-3FC9C4350ACB}" sibTransId="{85367BE8-B296-43A3-9AD0-9B3893CBF5AD}"/>
    <dgm:cxn modelId="{6F7007B8-4828-4A3F-969E-D61DF585635A}" type="presOf" srcId="{9C36C89F-D046-4C18-8411-DF0C5F5F90FB}" destId="{39416B56-BC20-41C7-B01E-A5A03A17C3C2}" srcOrd="0" destOrd="0" presId="urn:microsoft.com/office/officeart/2008/layout/LinedList"/>
    <dgm:cxn modelId="{D80396C9-F18B-41E0-822E-C39BEDF31FFF}" type="presOf" srcId="{BCC5315C-9E48-4A74-AA15-11BCFCB3B5F1}" destId="{4F7D67B7-34D6-4553-8346-2CED2300A908}" srcOrd="0" destOrd="0" presId="urn:microsoft.com/office/officeart/2008/layout/LinedList"/>
    <dgm:cxn modelId="{DEF0E3E1-E63F-4E5A-9D54-C6AB18C07DD0}" srcId="{7EA20AE5-ACA7-41DA-90FE-3B2A4ED90684}" destId="{BCC5315C-9E48-4A74-AA15-11BCFCB3B5F1}" srcOrd="5" destOrd="0" parTransId="{69FBD1EA-6F95-4E03-A686-054802A143FC}" sibTransId="{2FDDBE19-FA79-4790-8C78-F6736EDDD798}"/>
    <dgm:cxn modelId="{4ACF962E-56D1-4E83-83D1-DDA6973F4050}" type="presParOf" srcId="{B125C31C-393E-4F8A-8A8F-2AE397346219}" destId="{4125FA68-11C9-4725-BF7F-3A13A4622AD0}" srcOrd="0" destOrd="0" presId="urn:microsoft.com/office/officeart/2008/layout/LinedList"/>
    <dgm:cxn modelId="{251DB522-C97D-4355-875B-55B207494C43}" type="presParOf" srcId="{B125C31C-393E-4F8A-8A8F-2AE397346219}" destId="{4ACD9D2E-5DE2-4092-A5D3-5DEAC4ED56DF}" srcOrd="1" destOrd="0" presId="urn:microsoft.com/office/officeart/2008/layout/LinedList"/>
    <dgm:cxn modelId="{C37FFDEE-C967-4C99-8678-C927BF9DE216}" type="presParOf" srcId="{4ACD9D2E-5DE2-4092-A5D3-5DEAC4ED56DF}" destId="{39416B56-BC20-41C7-B01E-A5A03A17C3C2}" srcOrd="0" destOrd="0" presId="urn:microsoft.com/office/officeart/2008/layout/LinedList"/>
    <dgm:cxn modelId="{0E518515-E9BE-4622-A29D-3F9F4EB87765}" type="presParOf" srcId="{4ACD9D2E-5DE2-4092-A5D3-5DEAC4ED56DF}" destId="{FF022B45-5F27-46F1-BBCB-B8C2C101A751}" srcOrd="1" destOrd="0" presId="urn:microsoft.com/office/officeart/2008/layout/LinedList"/>
    <dgm:cxn modelId="{02FDE67E-5BE3-4481-A348-53BB27032D0E}" type="presParOf" srcId="{B125C31C-393E-4F8A-8A8F-2AE397346219}" destId="{48337339-B4F1-4E5C-A880-346DAEA17E20}" srcOrd="2" destOrd="0" presId="urn:microsoft.com/office/officeart/2008/layout/LinedList"/>
    <dgm:cxn modelId="{77412C42-F9A8-4A73-B67A-2744308472AF}" type="presParOf" srcId="{B125C31C-393E-4F8A-8A8F-2AE397346219}" destId="{77234166-C381-410D-8DF0-4A9D50806E95}" srcOrd="3" destOrd="0" presId="urn:microsoft.com/office/officeart/2008/layout/LinedList"/>
    <dgm:cxn modelId="{3AE7531B-83D1-4062-BBD1-FEC64F6FF453}" type="presParOf" srcId="{77234166-C381-410D-8DF0-4A9D50806E95}" destId="{21415438-992F-49D3-8BAD-C056D58DF6C4}" srcOrd="0" destOrd="0" presId="urn:microsoft.com/office/officeart/2008/layout/LinedList"/>
    <dgm:cxn modelId="{5931838A-3CB4-4021-8690-B3061514813A}" type="presParOf" srcId="{77234166-C381-410D-8DF0-4A9D50806E95}" destId="{1D3B761A-EEDB-4644-A8CA-7A914B6D64AE}" srcOrd="1" destOrd="0" presId="urn:microsoft.com/office/officeart/2008/layout/LinedList"/>
    <dgm:cxn modelId="{B742FED7-748C-40EA-8F13-8711DEBF5630}" type="presParOf" srcId="{B125C31C-393E-4F8A-8A8F-2AE397346219}" destId="{41E5D81A-9825-480C-A6D0-3232B7EDBA14}" srcOrd="4" destOrd="0" presId="urn:microsoft.com/office/officeart/2008/layout/LinedList"/>
    <dgm:cxn modelId="{E943D378-7AF6-4AB5-88CA-C9E31168F766}" type="presParOf" srcId="{B125C31C-393E-4F8A-8A8F-2AE397346219}" destId="{F13D4DEF-8255-41F0-BAA4-1AFBE7585551}" srcOrd="5" destOrd="0" presId="urn:microsoft.com/office/officeart/2008/layout/LinedList"/>
    <dgm:cxn modelId="{465707FF-6D9C-4253-9D55-52EE761F3745}" type="presParOf" srcId="{F13D4DEF-8255-41F0-BAA4-1AFBE7585551}" destId="{0C918347-3A06-474D-85EC-6FAD76CE08E7}" srcOrd="0" destOrd="0" presId="urn:microsoft.com/office/officeart/2008/layout/LinedList"/>
    <dgm:cxn modelId="{203FCD4E-7679-4A6F-A139-540EC4EDAAF0}" type="presParOf" srcId="{F13D4DEF-8255-41F0-BAA4-1AFBE7585551}" destId="{3BA0DA14-52D3-43E3-82DA-604867385735}" srcOrd="1" destOrd="0" presId="urn:microsoft.com/office/officeart/2008/layout/LinedList"/>
    <dgm:cxn modelId="{86E4A10B-5B19-4E9D-AB91-B61A680509E3}" type="presParOf" srcId="{B125C31C-393E-4F8A-8A8F-2AE397346219}" destId="{6B06087B-E359-49C8-9EC3-56BAF89CBA09}" srcOrd="6" destOrd="0" presId="urn:microsoft.com/office/officeart/2008/layout/LinedList"/>
    <dgm:cxn modelId="{C3684977-4B23-4D98-951F-39A3D25F1C2C}" type="presParOf" srcId="{B125C31C-393E-4F8A-8A8F-2AE397346219}" destId="{87CFD28C-7CFF-4947-A790-CBDB02EB9ED6}" srcOrd="7" destOrd="0" presId="urn:microsoft.com/office/officeart/2008/layout/LinedList"/>
    <dgm:cxn modelId="{6D1F2252-CEFD-4C33-A699-BE2C3EB2AD76}" type="presParOf" srcId="{87CFD28C-7CFF-4947-A790-CBDB02EB9ED6}" destId="{77FE2C4F-8646-4ECD-BA90-802AD92465F8}" srcOrd="0" destOrd="0" presId="urn:microsoft.com/office/officeart/2008/layout/LinedList"/>
    <dgm:cxn modelId="{65B07950-076D-4A29-9220-B1F74B661515}" type="presParOf" srcId="{87CFD28C-7CFF-4947-A790-CBDB02EB9ED6}" destId="{119615B2-FE01-4AC6-95F1-8F1C470F171C}" srcOrd="1" destOrd="0" presId="urn:microsoft.com/office/officeart/2008/layout/LinedList"/>
    <dgm:cxn modelId="{53BC6DB3-AFF6-41E9-A2C6-6DED341C2495}" type="presParOf" srcId="{B125C31C-393E-4F8A-8A8F-2AE397346219}" destId="{94D9CE78-5338-4895-82A1-70DC68A8D1C6}" srcOrd="8" destOrd="0" presId="urn:microsoft.com/office/officeart/2008/layout/LinedList"/>
    <dgm:cxn modelId="{C31222C2-BD50-466B-A436-CEC23206A73C}" type="presParOf" srcId="{B125C31C-393E-4F8A-8A8F-2AE397346219}" destId="{AE6A0D5A-15A5-4050-8FAB-71D444EB6635}" srcOrd="9" destOrd="0" presId="urn:microsoft.com/office/officeart/2008/layout/LinedList"/>
    <dgm:cxn modelId="{03A6FA72-76EC-4492-A840-4EC4B9E75F70}" type="presParOf" srcId="{AE6A0D5A-15A5-4050-8FAB-71D444EB6635}" destId="{2A937717-A037-4C68-8C1C-628FDFAA52F8}" srcOrd="0" destOrd="0" presId="urn:microsoft.com/office/officeart/2008/layout/LinedList"/>
    <dgm:cxn modelId="{2FD1AF99-61B0-4828-BB41-AB8CA3EF35CE}" type="presParOf" srcId="{AE6A0D5A-15A5-4050-8FAB-71D444EB6635}" destId="{7D99307B-41FB-42B1-A133-106C7E8F80B4}" srcOrd="1" destOrd="0" presId="urn:microsoft.com/office/officeart/2008/layout/LinedList"/>
    <dgm:cxn modelId="{86148F50-FAEF-4FEF-98CC-2C1E11F29674}" type="presParOf" srcId="{B125C31C-393E-4F8A-8A8F-2AE397346219}" destId="{968210EE-2E1C-4AB7-AC92-7D241850752C}" srcOrd="10" destOrd="0" presId="urn:microsoft.com/office/officeart/2008/layout/LinedList"/>
    <dgm:cxn modelId="{B0B2E5B9-DD7D-4E7E-A0D1-87CB0B22EDAA}" type="presParOf" srcId="{B125C31C-393E-4F8A-8A8F-2AE397346219}" destId="{C6D6D67D-1CA5-4EF6-AA37-5CF0EED2E2DE}" srcOrd="11" destOrd="0" presId="urn:microsoft.com/office/officeart/2008/layout/LinedList"/>
    <dgm:cxn modelId="{A351634A-7B04-4AA6-BEA2-5145DB04C24E}" type="presParOf" srcId="{C6D6D67D-1CA5-4EF6-AA37-5CF0EED2E2DE}" destId="{4F7D67B7-34D6-4553-8346-2CED2300A908}" srcOrd="0" destOrd="0" presId="urn:microsoft.com/office/officeart/2008/layout/LinedList"/>
    <dgm:cxn modelId="{D1F31B98-5165-4252-9807-C387D5CB7D41}" type="presParOf" srcId="{C6D6D67D-1CA5-4EF6-AA37-5CF0EED2E2DE}" destId="{0273400B-C1F1-4F3B-9053-1386A95401C6}" srcOrd="1" destOrd="0" presId="urn:microsoft.com/office/officeart/2008/layout/LinedList"/>
    <dgm:cxn modelId="{99F1F176-E482-439E-B114-4956F82A94D0}" type="presParOf" srcId="{B125C31C-393E-4F8A-8A8F-2AE397346219}" destId="{5B93AD16-02D9-4333-8F57-A98C5149904F}" srcOrd="12" destOrd="0" presId="urn:microsoft.com/office/officeart/2008/layout/LinedList"/>
    <dgm:cxn modelId="{5E7AD24C-ABEA-4ABE-A2A8-1C8455A67F76}" type="presParOf" srcId="{B125C31C-393E-4F8A-8A8F-2AE397346219}" destId="{39F1F047-E9A0-4E8E-A1C9-5E4B989057DE}" srcOrd="13" destOrd="0" presId="urn:microsoft.com/office/officeart/2008/layout/LinedList"/>
    <dgm:cxn modelId="{2A582318-B09A-4A4B-8523-E58B217FE386}" type="presParOf" srcId="{39F1F047-E9A0-4E8E-A1C9-5E4B989057DE}" destId="{3915C16A-5AF8-4344-8F33-7FE0A11C6578}" srcOrd="0" destOrd="0" presId="urn:microsoft.com/office/officeart/2008/layout/LinedList"/>
    <dgm:cxn modelId="{CBCC8288-4AE2-4078-99FB-6E8CCF37EF33}" type="presParOf" srcId="{39F1F047-E9A0-4E8E-A1C9-5E4B989057DE}" destId="{975C60B7-F3DE-4A02-A03E-A2C7B353362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25FA68-11C9-4725-BF7F-3A13A4622AD0}">
      <dsp:nvSpPr>
        <dsp:cNvPr id="0" name=""/>
        <dsp:cNvSpPr/>
      </dsp:nvSpPr>
      <dsp:spPr>
        <a:xfrm>
          <a:off x="0" y="509"/>
          <a:ext cx="6015571" cy="0"/>
        </a:xfrm>
        <a:prstGeom prst="line">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416B56-BC20-41C7-B01E-A5A03A17C3C2}">
      <dsp:nvSpPr>
        <dsp:cNvPr id="0" name=""/>
        <dsp:cNvSpPr/>
      </dsp:nvSpPr>
      <dsp:spPr>
        <a:xfrm>
          <a:off x="0" y="509"/>
          <a:ext cx="6015571" cy="596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baseline="0"/>
            <a:t>Limited Diversity in Datasets</a:t>
          </a:r>
          <a:endParaRPr lang="en-US" sz="2000" kern="1200"/>
        </a:p>
      </dsp:txBody>
      <dsp:txXfrm>
        <a:off x="0" y="509"/>
        <a:ext cx="6015571" cy="596196"/>
      </dsp:txXfrm>
    </dsp:sp>
    <dsp:sp modelId="{48337339-B4F1-4E5C-A880-346DAEA17E20}">
      <dsp:nvSpPr>
        <dsp:cNvPr id="0" name=""/>
        <dsp:cNvSpPr/>
      </dsp:nvSpPr>
      <dsp:spPr>
        <a:xfrm>
          <a:off x="0" y="596706"/>
          <a:ext cx="6015571" cy="0"/>
        </a:xfrm>
        <a:prstGeom prst="line">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415438-992F-49D3-8BAD-C056D58DF6C4}">
      <dsp:nvSpPr>
        <dsp:cNvPr id="0" name=""/>
        <dsp:cNvSpPr/>
      </dsp:nvSpPr>
      <dsp:spPr>
        <a:xfrm>
          <a:off x="0" y="596706"/>
          <a:ext cx="6015571" cy="596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baseline="0"/>
            <a:t>Lack of </a:t>
          </a:r>
          <a:r>
            <a:rPr lang="en-US" sz="2000" b="1" kern="1200" baseline="0" err="1"/>
            <a:t>Explainability</a:t>
          </a:r>
          <a:r>
            <a:rPr lang="en-US" sz="2000" b="1" kern="1200" baseline="0"/>
            <a:t> and Interpretability</a:t>
          </a:r>
          <a:endParaRPr lang="en-US" sz="2000" kern="1200"/>
        </a:p>
      </dsp:txBody>
      <dsp:txXfrm>
        <a:off x="0" y="596706"/>
        <a:ext cx="6015571" cy="596196"/>
      </dsp:txXfrm>
    </dsp:sp>
    <dsp:sp modelId="{41E5D81A-9825-480C-A6D0-3232B7EDBA14}">
      <dsp:nvSpPr>
        <dsp:cNvPr id="0" name=""/>
        <dsp:cNvSpPr/>
      </dsp:nvSpPr>
      <dsp:spPr>
        <a:xfrm>
          <a:off x="0" y="1192903"/>
          <a:ext cx="6015571" cy="0"/>
        </a:xfrm>
        <a:prstGeom prst="line">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918347-3A06-474D-85EC-6FAD76CE08E7}">
      <dsp:nvSpPr>
        <dsp:cNvPr id="0" name=""/>
        <dsp:cNvSpPr/>
      </dsp:nvSpPr>
      <dsp:spPr>
        <a:xfrm>
          <a:off x="0" y="1192903"/>
          <a:ext cx="6015571" cy="596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baseline="0"/>
            <a:t>Integration of Multimodal Data</a:t>
          </a:r>
          <a:endParaRPr lang="en-US" sz="2000" kern="1200"/>
        </a:p>
      </dsp:txBody>
      <dsp:txXfrm>
        <a:off x="0" y="1192903"/>
        <a:ext cx="6015571" cy="596196"/>
      </dsp:txXfrm>
    </dsp:sp>
    <dsp:sp modelId="{6B06087B-E359-49C8-9EC3-56BAF89CBA09}">
      <dsp:nvSpPr>
        <dsp:cNvPr id="0" name=""/>
        <dsp:cNvSpPr/>
      </dsp:nvSpPr>
      <dsp:spPr>
        <a:xfrm>
          <a:off x="0" y="1789100"/>
          <a:ext cx="6015571" cy="0"/>
        </a:xfrm>
        <a:prstGeom prst="line">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FE2C4F-8646-4ECD-BA90-802AD92465F8}">
      <dsp:nvSpPr>
        <dsp:cNvPr id="0" name=""/>
        <dsp:cNvSpPr/>
      </dsp:nvSpPr>
      <dsp:spPr>
        <a:xfrm>
          <a:off x="0" y="1789100"/>
          <a:ext cx="6015571" cy="596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baseline="0"/>
            <a:t>Cross-Domain Collaboration</a:t>
          </a:r>
          <a:endParaRPr lang="en-US" sz="2000" kern="1200"/>
        </a:p>
      </dsp:txBody>
      <dsp:txXfrm>
        <a:off x="0" y="1789100"/>
        <a:ext cx="6015571" cy="596196"/>
      </dsp:txXfrm>
    </dsp:sp>
    <dsp:sp modelId="{94D9CE78-5338-4895-82A1-70DC68A8D1C6}">
      <dsp:nvSpPr>
        <dsp:cNvPr id="0" name=""/>
        <dsp:cNvSpPr/>
      </dsp:nvSpPr>
      <dsp:spPr>
        <a:xfrm>
          <a:off x="0" y="2385297"/>
          <a:ext cx="6015571" cy="0"/>
        </a:xfrm>
        <a:prstGeom prst="line">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937717-A037-4C68-8C1C-628FDFAA52F8}">
      <dsp:nvSpPr>
        <dsp:cNvPr id="0" name=""/>
        <dsp:cNvSpPr/>
      </dsp:nvSpPr>
      <dsp:spPr>
        <a:xfrm>
          <a:off x="0" y="2385297"/>
          <a:ext cx="6015571" cy="596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baseline="0"/>
            <a:t>Open-Source Resources</a:t>
          </a:r>
          <a:endParaRPr lang="en-US" sz="2000" kern="1200"/>
        </a:p>
      </dsp:txBody>
      <dsp:txXfrm>
        <a:off x="0" y="2385297"/>
        <a:ext cx="6015571" cy="596196"/>
      </dsp:txXfrm>
    </dsp:sp>
    <dsp:sp modelId="{968210EE-2E1C-4AB7-AC92-7D241850752C}">
      <dsp:nvSpPr>
        <dsp:cNvPr id="0" name=""/>
        <dsp:cNvSpPr/>
      </dsp:nvSpPr>
      <dsp:spPr>
        <a:xfrm>
          <a:off x="0" y="2981494"/>
          <a:ext cx="6015571" cy="0"/>
        </a:xfrm>
        <a:prstGeom prst="line">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7D67B7-34D6-4553-8346-2CED2300A908}">
      <dsp:nvSpPr>
        <dsp:cNvPr id="0" name=""/>
        <dsp:cNvSpPr/>
      </dsp:nvSpPr>
      <dsp:spPr>
        <a:xfrm>
          <a:off x="0" y="2981494"/>
          <a:ext cx="6015571" cy="596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baseline="0"/>
            <a:t>Robustness to Heterogeneity</a:t>
          </a:r>
          <a:endParaRPr lang="en-US" sz="2000" kern="1200"/>
        </a:p>
      </dsp:txBody>
      <dsp:txXfrm>
        <a:off x="0" y="2981494"/>
        <a:ext cx="6015571" cy="596196"/>
      </dsp:txXfrm>
    </dsp:sp>
    <dsp:sp modelId="{5B93AD16-02D9-4333-8F57-A98C5149904F}">
      <dsp:nvSpPr>
        <dsp:cNvPr id="0" name=""/>
        <dsp:cNvSpPr/>
      </dsp:nvSpPr>
      <dsp:spPr>
        <a:xfrm>
          <a:off x="0" y="3577691"/>
          <a:ext cx="6015571" cy="0"/>
        </a:xfrm>
        <a:prstGeom prst="line">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15C16A-5AF8-4344-8F33-7FE0A11C6578}">
      <dsp:nvSpPr>
        <dsp:cNvPr id="0" name=""/>
        <dsp:cNvSpPr/>
      </dsp:nvSpPr>
      <dsp:spPr>
        <a:xfrm>
          <a:off x="0" y="3577691"/>
          <a:ext cx="6015571" cy="596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baseline="0"/>
            <a:t>Ethical Considerations and Privacy</a:t>
          </a:r>
          <a:endParaRPr lang="en-US" sz="2000" kern="1200"/>
        </a:p>
      </dsp:txBody>
      <dsp:txXfrm>
        <a:off x="0" y="3577691"/>
        <a:ext cx="6015571" cy="59619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10/21/2024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4615344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33E54A-A8CA-48C1-9504-691B58049D29}" type="datetimeFigureOut">
              <a:rPr lang="en-US" dirty="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62531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6C806-BBF7-471C-9527-881CE2266695}" type="datetimeFigureOut">
              <a:rPr lang="en-US" dirty="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109767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C94063-DF36-4330-A365-08DA1FA5B7D6}" type="datetimeFigureOut">
              <a:rPr lang="en-US" dirty="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54585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60482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CFA4AC-08CC-42CE-BD01-C191750A04EC}" type="datetimeFigureOut">
              <a:rPr lang="en-US" dirty="0"/>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911716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A7A723-92A7-435B-B681-F25B092FEFEB}" type="datetimeFigureOut">
              <a:rPr lang="en-US" dirty="0"/>
              <a:t>10/21/2024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954857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10/21/2024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88396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10/21/2024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27174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073880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27612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10/21/2024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9286805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B6D324E-2D03-4162-AF1E-D5E32234E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AB1CEEAD-825F-41AD-B0DB-77CE90932D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29284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utism as a disorder of prediction | MIT News | Massachusetts Institute of  Technology">
            <a:extLst>
              <a:ext uri="{FF2B5EF4-FFF2-40B4-BE49-F238E27FC236}">
                <a16:creationId xmlns:a16="http://schemas.microsoft.com/office/drawing/2014/main" id="{14092DC7-754B-C9F0-63A7-8E5DC4A1BB44}"/>
              </a:ext>
            </a:extLst>
          </p:cNvPr>
          <p:cNvPicPr>
            <a:picLocks noChangeAspect="1"/>
          </p:cNvPicPr>
          <p:nvPr/>
        </p:nvPicPr>
        <p:blipFill rotWithShape="1">
          <a:blip r:embed="rId2">
            <a:duotone>
              <a:schemeClr val="bg2">
                <a:shade val="45000"/>
                <a:satMod val="135000"/>
              </a:schemeClr>
              <a:prstClr val="white"/>
            </a:duotone>
            <a:alphaModFix amt="25000"/>
          </a:blip>
          <a:srcRect t="1652" b="7368"/>
          <a:stretch/>
        </p:blipFill>
        <p:spPr>
          <a:xfrm>
            <a:off x="20" y="-2"/>
            <a:ext cx="11341080" cy="6858000"/>
          </a:xfrm>
          <a:prstGeom prst="rect">
            <a:avLst/>
          </a:prstGeom>
        </p:spPr>
      </p:pic>
      <p:sp>
        <p:nvSpPr>
          <p:cNvPr id="2" name="Title 1">
            <a:extLst>
              <a:ext uri="{FF2B5EF4-FFF2-40B4-BE49-F238E27FC236}">
                <a16:creationId xmlns:a16="http://schemas.microsoft.com/office/drawing/2014/main" id="{D76F0ECD-CF74-0B00-C9FB-8AB9EDB85EAC}"/>
              </a:ext>
            </a:extLst>
          </p:cNvPr>
          <p:cNvSpPr>
            <a:spLocks noGrp="1"/>
          </p:cNvSpPr>
          <p:nvPr>
            <p:ph type="ctrTitle"/>
          </p:nvPr>
        </p:nvSpPr>
        <p:spPr>
          <a:xfrm>
            <a:off x="220830" y="2286858"/>
            <a:ext cx="11334697" cy="1325562"/>
          </a:xfrm>
        </p:spPr>
        <p:txBody>
          <a:bodyPr vert="horz" lIns="91440" tIns="45720" rIns="91440" bIns="45720" rtlCol="0" anchor="b">
            <a:noAutofit/>
          </a:bodyPr>
          <a:lstStyle/>
          <a:p>
            <a:pPr>
              <a:lnSpc>
                <a:spcPct val="90000"/>
              </a:lnSpc>
            </a:pPr>
            <a:r>
              <a:rPr lang="en-US" sz="5100"/>
              <a:t>AUTISM PREDICTION USING ML</a:t>
            </a:r>
          </a:p>
        </p:txBody>
      </p:sp>
      <p:sp>
        <p:nvSpPr>
          <p:cNvPr id="6" name="Subtitle 5">
            <a:extLst>
              <a:ext uri="{FF2B5EF4-FFF2-40B4-BE49-F238E27FC236}">
                <a16:creationId xmlns:a16="http://schemas.microsoft.com/office/drawing/2014/main" id="{63084198-1AF4-08A0-5B35-E4FAE24831F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099940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5470D1-A9BC-450A-94B8-E09E222C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4C42E43C-D40D-4231-887F-A151902A5B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079" y="0"/>
            <a:ext cx="723376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93F3E4F6-A549-50BA-223F-1D245CC84CFF}"/>
              </a:ext>
            </a:extLst>
          </p:cNvPr>
          <p:cNvSpPr>
            <a:spLocks noGrp="1"/>
          </p:cNvSpPr>
          <p:nvPr>
            <p:ph type="title"/>
          </p:nvPr>
        </p:nvSpPr>
        <p:spPr>
          <a:xfrm>
            <a:off x="762000" y="643467"/>
            <a:ext cx="3297078" cy="3590204"/>
          </a:xfrm>
        </p:spPr>
        <p:txBody>
          <a:bodyPr vert="horz" lIns="91440" tIns="45720" rIns="91440" bIns="45720" rtlCol="0" anchor="b">
            <a:normAutofit/>
          </a:bodyPr>
          <a:lstStyle/>
          <a:p>
            <a:pPr>
              <a:lnSpc>
                <a:spcPct val="85000"/>
              </a:lnSpc>
            </a:pPr>
            <a:r>
              <a:rPr lang="en-US" sz="3200"/>
              <a:t>Literature Survey</a:t>
            </a:r>
            <a:endParaRPr lang="en-US"/>
          </a:p>
        </p:txBody>
      </p:sp>
      <p:pic>
        <p:nvPicPr>
          <p:cNvPr id="4" name="Content Placeholder 3">
            <a:extLst>
              <a:ext uri="{FF2B5EF4-FFF2-40B4-BE49-F238E27FC236}">
                <a16:creationId xmlns:a16="http://schemas.microsoft.com/office/drawing/2014/main" id="{C0A83D40-630B-A7B7-5545-71343173B5F7}"/>
              </a:ext>
            </a:extLst>
          </p:cNvPr>
          <p:cNvPicPr>
            <a:picLocks noGrp="1" noChangeAspect="1"/>
          </p:cNvPicPr>
          <p:nvPr>
            <p:ph idx="1"/>
          </p:nvPr>
        </p:nvPicPr>
        <p:blipFill rotWithShape="1">
          <a:blip r:embed="rId2"/>
          <a:srcRect l="6990" r="19928" b="2"/>
          <a:stretch/>
        </p:blipFill>
        <p:spPr>
          <a:xfrm>
            <a:off x="4351736" y="10"/>
            <a:ext cx="6638545" cy="6857990"/>
          </a:xfrm>
          <a:prstGeom prst="rect">
            <a:avLst/>
          </a:prstGeom>
        </p:spPr>
      </p:pic>
    </p:spTree>
    <p:extLst>
      <p:ext uri="{BB962C8B-B14F-4D97-AF65-F5344CB8AC3E}">
        <p14:creationId xmlns:p14="http://schemas.microsoft.com/office/powerpoint/2010/main" val="1533621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19237A3-717E-7D3A-D75E-8E5F110B5F49}"/>
              </a:ext>
            </a:extLst>
          </p:cNvPr>
          <p:cNvPicPr>
            <a:picLocks noGrp="1" noChangeAspect="1"/>
          </p:cNvPicPr>
          <p:nvPr>
            <p:ph idx="1"/>
          </p:nvPr>
        </p:nvPicPr>
        <p:blipFill>
          <a:blip r:embed="rId2"/>
          <a:stretch>
            <a:fillRect/>
          </a:stretch>
        </p:blipFill>
        <p:spPr>
          <a:xfrm>
            <a:off x="268135" y="1479783"/>
            <a:ext cx="10739717" cy="4433046"/>
          </a:xfrm>
        </p:spPr>
      </p:pic>
    </p:spTree>
    <p:extLst>
      <p:ext uri="{BB962C8B-B14F-4D97-AF65-F5344CB8AC3E}">
        <p14:creationId xmlns:p14="http://schemas.microsoft.com/office/powerpoint/2010/main" val="1519743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5470D1-A9BC-450A-94B8-E09E222C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4C42E43C-D40D-4231-887F-A151902A5B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079" y="0"/>
            <a:ext cx="723376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pic>
        <p:nvPicPr>
          <p:cNvPr id="4" name="Content Placeholder 3">
            <a:extLst>
              <a:ext uri="{FF2B5EF4-FFF2-40B4-BE49-F238E27FC236}">
                <a16:creationId xmlns:a16="http://schemas.microsoft.com/office/drawing/2014/main" id="{2F4D789A-4A4E-8F43-B22D-91C78B773D4A}"/>
              </a:ext>
            </a:extLst>
          </p:cNvPr>
          <p:cNvPicPr>
            <a:picLocks noGrp="1" noChangeAspect="1"/>
          </p:cNvPicPr>
          <p:nvPr>
            <p:ph idx="1"/>
          </p:nvPr>
        </p:nvPicPr>
        <p:blipFill rotWithShape="1">
          <a:blip r:embed="rId2"/>
          <a:srcRect l="1876" t="9393" r="3463" b="2614"/>
          <a:stretch/>
        </p:blipFill>
        <p:spPr>
          <a:xfrm>
            <a:off x="1987295" y="61469"/>
            <a:ext cx="8219137" cy="6740575"/>
          </a:xfrm>
          <a:prstGeom prst="rect">
            <a:avLst/>
          </a:prstGeom>
        </p:spPr>
      </p:pic>
    </p:spTree>
    <p:extLst>
      <p:ext uri="{BB962C8B-B14F-4D97-AF65-F5344CB8AC3E}">
        <p14:creationId xmlns:p14="http://schemas.microsoft.com/office/powerpoint/2010/main" val="1312134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C57EA-95B4-0B82-31F3-A176BFC16527}"/>
              </a:ext>
            </a:extLst>
          </p:cNvPr>
          <p:cNvSpPr>
            <a:spLocks noGrp="1"/>
          </p:cNvSpPr>
          <p:nvPr>
            <p:ph type="title"/>
          </p:nvPr>
        </p:nvSpPr>
        <p:spPr>
          <a:xfrm>
            <a:off x="1261872" y="-4034"/>
            <a:ext cx="9692640" cy="1325562"/>
          </a:xfrm>
        </p:spPr>
        <p:txBody>
          <a:bodyPr>
            <a:normAutofit/>
          </a:bodyPr>
          <a:lstStyle/>
          <a:p>
            <a:pPr algn="ctr"/>
            <a:r>
              <a:rPr lang="en-US"/>
              <a:t>Stacking</a:t>
            </a:r>
          </a:p>
        </p:txBody>
      </p:sp>
      <p:sp>
        <p:nvSpPr>
          <p:cNvPr id="3" name="Content Placeholder 2">
            <a:extLst>
              <a:ext uri="{FF2B5EF4-FFF2-40B4-BE49-F238E27FC236}">
                <a16:creationId xmlns:a16="http://schemas.microsoft.com/office/drawing/2014/main" id="{E1FA2998-FB55-E807-9C39-5E9C391B043A}"/>
              </a:ext>
            </a:extLst>
          </p:cNvPr>
          <p:cNvSpPr>
            <a:spLocks noGrp="1"/>
          </p:cNvSpPr>
          <p:nvPr>
            <p:ph idx="1"/>
          </p:nvPr>
        </p:nvSpPr>
        <p:spPr>
          <a:xfrm>
            <a:off x="903284" y="1530164"/>
            <a:ext cx="5735008" cy="5243884"/>
          </a:xfrm>
        </p:spPr>
        <p:txBody>
          <a:bodyPr vert="horz" lIns="91440" tIns="45720" rIns="91440" bIns="45720" rtlCol="0" anchor="t">
            <a:noAutofit/>
          </a:bodyPr>
          <a:lstStyle/>
          <a:p>
            <a:pPr algn="just"/>
            <a:r>
              <a:rPr lang="en-US" sz="1700">
                <a:ea typeface="+mn-lt"/>
                <a:cs typeface="+mn-lt"/>
              </a:rPr>
              <a:t>Stacking is an Ensemble learning method where multiple base models are trained to make predictions, and then a meta-learner (or blender) is trained to combine the predictions of the base models.</a:t>
            </a:r>
            <a:endParaRPr lang="en-US" sz="1700"/>
          </a:p>
          <a:p>
            <a:pPr algn="just"/>
            <a:r>
              <a:rPr lang="en-US" sz="1700">
                <a:ea typeface="+mn-lt"/>
                <a:cs typeface="+mn-lt"/>
              </a:rPr>
              <a:t>Logistic Regression, </a:t>
            </a:r>
            <a:r>
              <a:rPr lang="en-US" sz="1700" err="1">
                <a:ea typeface="+mn-lt"/>
                <a:cs typeface="+mn-lt"/>
              </a:rPr>
              <a:t>XGBoost</a:t>
            </a:r>
            <a:r>
              <a:rPr lang="en-US" sz="1700">
                <a:ea typeface="+mn-lt"/>
                <a:cs typeface="+mn-lt"/>
              </a:rPr>
              <a:t>, and SVM are used as base models to leverage diverse learning approaches.</a:t>
            </a:r>
          </a:p>
          <a:p>
            <a:pPr algn="just"/>
            <a:r>
              <a:rPr lang="en-US" sz="1700">
                <a:ea typeface="+mn-lt"/>
                <a:cs typeface="+mn-lt"/>
              </a:rPr>
              <a:t>A Random Forest classifier acts as a meta-learner and is trained on the transposed validation set predictions.</a:t>
            </a:r>
          </a:p>
          <a:p>
            <a:pPr algn="just"/>
            <a:r>
              <a:rPr lang="en-US" sz="1700">
                <a:ea typeface="+mn-lt"/>
                <a:cs typeface="+mn-lt"/>
              </a:rPr>
              <a:t>Base models predict on the test set (</a:t>
            </a:r>
            <a:r>
              <a:rPr lang="en-US" sz="1700" err="1">
                <a:ea typeface="+mn-lt"/>
                <a:cs typeface="+mn-lt"/>
              </a:rPr>
              <a:t>X_test</a:t>
            </a:r>
            <a:r>
              <a:rPr lang="en-US" sz="1700">
                <a:ea typeface="+mn-lt"/>
                <a:cs typeface="+mn-lt"/>
              </a:rPr>
              <a:t>), and these predictions are transposed for stacking.</a:t>
            </a:r>
          </a:p>
          <a:p>
            <a:pPr algn="just"/>
            <a:r>
              <a:rPr lang="en-US" sz="1700">
                <a:ea typeface="+mn-lt"/>
                <a:cs typeface="+mn-lt"/>
              </a:rPr>
              <a:t>The meta-learner predicts the final outcome based on the transposed test set predictions.</a:t>
            </a:r>
            <a:endParaRPr lang="en-US" sz="1700"/>
          </a:p>
          <a:p>
            <a:pPr algn="just"/>
            <a:r>
              <a:rPr lang="en-US" sz="1700">
                <a:ea typeface="+mn-lt"/>
                <a:cs typeface="+mn-lt"/>
              </a:rPr>
              <a:t>Model accuracy and additional metrics, like the classification report, are calculated for evaluation.</a:t>
            </a:r>
            <a:endParaRPr lang="en-US" sz="1700"/>
          </a:p>
          <a:p>
            <a:pPr algn="just"/>
            <a:endParaRPr lang="en-US" sz="1700"/>
          </a:p>
        </p:txBody>
      </p:sp>
      <p:pic>
        <p:nvPicPr>
          <p:cNvPr id="5" name="Picture 4" descr="A screenshot of a computer&#10;&#10;Description automatically generated">
            <a:extLst>
              <a:ext uri="{FF2B5EF4-FFF2-40B4-BE49-F238E27FC236}">
                <a16:creationId xmlns:a16="http://schemas.microsoft.com/office/drawing/2014/main" id="{D5B94FCF-CA39-386D-2231-D180D86C25A6}"/>
              </a:ext>
            </a:extLst>
          </p:cNvPr>
          <p:cNvPicPr>
            <a:picLocks noChangeAspect="1"/>
          </p:cNvPicPr>
          <p:nvPr/>
        </p:nvPicPr>
        <p:blipFill>
          <a:blip r:embed="rId2"/>
          <a:stretch>
            <a:fillRect/>
          </a:stretch>
        </p:blipFill>
        <p:spPr>
          <a:xfrm>
            <a:off x="7106991" y="2654961"/>
            <a:ext cx="3891566" cy="2406668"/>
          </a:xfrm>
          <a:prstGeom prst="rect">
            <a:avLst/>
          </a:prstGeom>
        </p:spPr>
      </p:pic>
    </p:spTree>
    <p:extLst>
      <p:ext uri="{BB962C8B-B14F-4D97-AF65-F5344CB8AC3E}">
        <p14:creationId xmlns:p14="http://schemas.microsoft.com/office/powerpoint/2010/main" val="3224287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1C8AE-2278-23D9-9518-5DC5A681CA40}"/>
              </a:ext>
            </a:extLst>
          </p:cNvPr>
          <p:cNvSpPr>
            <a:spLocks noGrp="1"/>
          </p:cNvSpPr>
          <p:nvPr>
            <p:ph type="title"/>
          </p:nvPr>
        </p:nvSpPr>
        <p:spPr>
          <a:xfrm>
            <a:off x="1048961" y="276113"/>
            <a:ext cx="9692640" cy="1325562"/>
          </a:xfrm>
        </p:spPr>
        <p:txBody>
          <a:bodyPr/>
          <a:lstStyle/>
          <a:p>
            <a:r>
              <a:rPr lang="en-US"/>
              <a:t>Logistic Regression</a:t>
            </a:r>
          </a:p>
        </p:txBody>
      </p:sp>
      <p:pic>
        <p:nvPicPr>
          <p:cNvPr id="4" name="Content Placeholder 3">
            <a:extLst>
              <a:ext uri="{FF2B5EF4-FFF2-40B4-BE49-F238E27FC236}">
                <a16:creationId xmlns:a16="http://schemas.microsoft.com/office/drawing/2014/main" id="{B6D39955-DB51-5DC5-F75C-746002489202}"/>
              </a:ext>
            </a:extLst>
          </p:cNvPr>
          <p:cNvPicPr>
            <a:picLocks noGrp="1" noChangeAspect="1"/>
          </p:cNvPicPr>
          <p:nvPr>
            <p:ph idx="1"/>
          </p:nvPr>
        </p:nvPicPr>
        <p:blipFill>
          <a:blip r:embed="rId2"/>
          <a:stretch>
            <a:fillRect/>
          </a:stretch>
        </p:blipFill>
        <p:spPr>
          <a:xfrm>
            <a:off x="6441759" y="1113651"/>
            <a:ext cx="4712073" cy="2630020"/>
          </a:xfrm>
        </p:spPr>
      </p:pic>
      <p:sp>
        <p:nvSpPr>
          <p:cNvPr id="6" name="TextBox 5">
            <a:extLst>
              <a:ext uri="{FF2B5EF4-FFF2-40B4-BE49-F238E27FC236}">
                <a16:creationId xmlns:a16="http://schemas.microsoft.com/office/drawing/2014/main" id="{01542C59-5B09-AC85-E424-E04BD2382E25}"/>
              </a:ext>
            </a:extLst>
          </p:cNvPr>
          <p:cNvSpPr txBox="1"/>
          <p:nvPr/>
        </p:nvSpPr>
        <p:spPr>
          <a:xfrm>
            <a:off x="952499" y="1764926"/>
            <a:ext cx="5569323" cy="49282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5000"/>
              </a:lnSpc>
              <a:spcBef>
                <a:spcPts val="1400"/>
              </a:spcBef>
              <a:spcAft>
                <a:spcPts val="200"/>
              </a:spcAft>
              <a:buFont typeface="Arial"/>
              <a:buChar char="•"/>
            </a:pPr>
            <a:r>
              <a:rPr lang="en-US" sz="1700"/>
              <a:t>Logistic Regression model is instantiated. Logistic Regression is a linear classification algorithm that is commonly used for binary classification tasks.</a:t>
            </a:r>
          </a:p>
          <a:p>
            <a:pPr marL="285750" indent="-285750">
              <a:lnSpc>
                <a:spcPct val="95000"/>
              </a:lnSpc>
              <a:spcBef>
                <a:spcPts val="1400"/>
              </a:spcBef>
              <a:spcAft>
                <a:spcPts val="200"/>
              </a:spcAft>
              <a:buFont typeface="Arial"/>
              <a:buChar char="•"/>
            </a:pPr>
            <a:r>
              <a:rPr lang="en-US" sz="1700"/>
              <a:t>The Logistic Regression model,  is trained on the training data (</a:t>
            </a:r>
            <a:r>
              <a:rPr lang="en-US" sz="1700" b="1">
                <a:latin typeface="Consolas"/>
              </a:rPr>
              <a:t>X</a:t>
            </a:r>
            <a:r>
              <a:rPr lang="en-US" sz="1700"/>
              <a:t> and </a:t>
            </a:r>
            <a:r>
              <a:rPr lang="en-US" sz="1700" b="1">
                <a:latin typeface="Consolas"/>
              </a:rPr>
              <a:t>Y</a:t>
            </a:r>
            <a:r>
              <a:rPr lang="en-US" sz="1700"/>
              <a:t>). The </a:t>
            </a:r>
            <a:r>
              <a:rPr lang="en-US" sz="1700" b="1">
                <a:latin typeface="Consolas"/>
              </a:rPr>
              <a:t>fit</a:t>
            </a:r>
            <a:r>
              <a:rPr lang="en-US" sz="1700"/>
              <a:t> method is used to train each model individually.</a:t>
            </a:r>
          </a:p>
          <a:p>
            <a:pPr marL="285750" indent="-285750">
              <a:lnSpc>
                <a:spcPct val="95000"/>
              </a:lnSpc>
              <a:spcBef>
                <a:spcPts val="1400"/>
              </a:spcBef>
              <a:spcAft>
                <a:spcPts val="200"/>
              </a:spcAft>
              <a:buFont typeface="Arial"/>
              <a:buChar char="•"/>
            </a:pPr>
            <a:r>
              <a:rPr lang="en-US" sz="1700"/>
              <a:t>Predictions are generated on the test set (</a:t>
            </a:r>
            <a:r>
              <a:rPr lang="en-US" sz="1700" b="1" err="1">
                <a:latin typeface="Consolas"/>
              </a:rPr>
              <a:t>X_test</a:t>
            </a:r>
            <a:r>
              <a:rPr lang="en-US" sz="1700"/>
              <a:t>) using the </a:t>
            </a:r>
            <a:r>
              <a:rPr lang="en-US" sz="1700" b="1">
                <a:latin typeface="Consolas"/>
              </a:rPr>
              <a:t>predict</a:t>
            </a:r>
            <a:r>
              <a:rPr lang="en-US" sz="1700"/>
              <a:t> method. </a:t>
            </a:r>
          </a:p>
          <a:p>
            <a:pPr marL="285750" indent="-285750">
              <a:lnSpc>
                <a:spcPct val="95000"/>
              </a:lnSpc>
              <a:spcBef>
                <a:spcPts val="1400"/>
              </a:spcBef>
              <a:spcAft>
                <a:spcPts val="200"/>
              </a:spcAft>
              <a:buFont typeface="Arial"/>
              <a:buChar char="•"/>
            </a:pPr>
            <a:r>
              <a:rPr lang="en-US" sz="1700"/>
              <a:t>The code calculates the accuracy and generates a classification report for Logistic Regression model. These metrics provide an evaluation of how well the model performs on the test set.</a:t>
            </a:r>
          </a:p>
          <a:p>
            <a:pPr marL="285750" indent="-285750">
              <a:lnSpc>
                <a:spcPct val="95000"/>
              </a:lnSpc>
              <a:spcBef>
                <a:spcPts val="1400"/>
              </a:spcBef>
              <a:spcAft>
                <a:spcPts val="200"/>
              </a:spcAft>
              <a:buFont typeface="Arial"/>
              <a:buChar char="•"/>
            </a:pPr>
            <a:r>
              <a:rPr lang="en-US" sz="1700"/>
              <a:t>The confusion matrix is calculated for the Logistic Regression model. The confusion matrix is then visualized using a seaborn heatmap.</a:t>
            </a:r>
          </a:p>
          <a:p>
            <a:pPr algn="l"/>
            <a:endParaRPr lang="en-US" sz="1700"/>
          </a:p>
        </p:txBody>
      </p:sp>
      <p:pic>
        <p:nvPicPr>
          <p:cNvPr id="7" name="Picture 6" descr="A screenshot of a computer screen&#10;&#10;Description automatically generated">
            <a:extLst>
              <a:ext uri="{FF2B5EF4-FFF2-40B4-BE49-F238E27FC236}">
                <a16:creationId xmlns:a16="http://schemas.microsoft.com/office/drawing/2014/main" id="{73315E8D-A136-ED3E-1CCC-DFDD137B9408}"/>
              </a:ext>
            </a:extLst>
          </p:cNvPr>
          <p:cNvPicPr>
            <a:picLocks noChangeAspect="1"/>
          </p:cNvPicPr>
          <p:nvPr/>
        </p:nvPicPr>
        <p:blipFill>
          <a:blip r:embed="rId3"/>
          <a:stretch>
            <a:fillRect/>
          </a:stretch>
        </p:blipFill>
        <p:spPr>
          <a:xfrm>
            <a:off x="6903077" y="4113026"/>
            <a:ext cx="3902297" cy="2001918"/>
          </a:xfrm>
          <a:prstGeom prst="rect">
            <a:avLst/>
          </a:prstGeom>
        </p:spPr>
      </p:pic>
    </p:spTree>
    <p:extLst>
      <p:ext uri="{BB962C8B-B14F-4D97-AF65-F5344CB8AC3E}">
        <p14:creationId xmlns:p14="http://schemas.microsoft.com/office/powerpoint/2010/main" val="1423317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DFAEB-4902-E7B1-26FD-B6EAEC45DEE1}"/>
              </a:ext>
            </a:extLst>
          </p:cNvPr>
          <p:cNvSpPr>
            <a:spLocks noGrp="1"/>
          </p:cNvSpPr>
          <p:nvPr>
            <p:ph type="title"/>
          </p:nvPr>
        </p:nvSpPr>
        <p:spPr>
          <a:xfrm>
            <a:off x="1261872" y="365760"/>
            <a:ext cx="9692640" cy="1325562"/>
          </a:xfrm>
        </p:spPr>
        <p:txBody>
          <a:bodyPr>
            <a:normAutofit/>
          </a:bodyPr>
          <a:lstStyle/>
          <a:p>
            <a:pPr algn="ctr"/>
            <a:r>
              <a:rPr lang="en-US"/>
              <a:t>XGBoost</a:t>
            </a:r>
          </a:p>
        </p:txBody>
      </p:sp>
      <p:sp>
        <p:nvSpPr>
          <p:cNvPr id="3" name="Content Placeholder 2">
            <a:extLst>
              <a:ext uri="{FF2B5EF4-FFF2-40B4-BE49-F238E27FC236}">
                <a16:creationId xmlns:a16="http://schemas.microsoft.com/office/drawing/2014/main" id="{CFA2B8DC-40E5-4914-E29E-BCB6F267F9D0}"/>
              </a:ext>
            </a:extLst>
          </p:cNvPr>
          <p:cNvSpPr>
            <a:spLocks noGrp="1"/>
          </p:cNvSpPr>
          <p:nvPr>
            <p:ph idx="1"/>
          </p:nvPr>
        </p:nvSpPr>
        <p:spPr>
          <a:xfrm>
            <a:off x="1261872" y="1933575"/>
            <a:ext cx="5852160" cy="4246562"/>
          </a:xfrm>
        </p:spPr>
        <p:txBody>
          <a:bodyPr vert="horz" lIns="91440" tIns="45720" rIns="91440" bIns="45720" rtlCol="0">
            <a:normAutofit/>
          </a:bodyPr>
          <a:lstStyle/>
          <a:p>
            <a:r>
              <a:rPr lang="en-US" sz="1700" err="1">
                <a:ea typeface="+mn-lt"/>
                <a:cs typeface="+mn-lt"/>
              </a:rPr>
              <a:t>XGBoost</a:t>
            </a:r>
            <a:r>
              <a:rPr lang="en-US" sz="1700">
                <a:ea typeface="+mn-lt"/>
                <a:cs typeface="+mn-lt"/>
              </a:rPr>
              <a:t> classifier (</a:t>
            </a:r>
            <a:r>
              <a:rPr lang="en-US" sz="1700" b="1" err="1">
                <a:latin typeface="Consolas"/>
              </a:rPr>
              <a:t>XGBClassifier</a:t>
            </a:r>
            <a:r>
              <a:rPr lang="en-US" sz="1700" b="1">
                <a:latin typeface="Consolas"/>
              </a:rPr>
              <a:t>()</a:t>
            </a:r>
            <a:r>
              <a:rPr lang="en-US" sz="1700">
                <a:ea typeface="+mn-lt"/>
                <a:cs typeface="+mn-lt"/>
              </a:rPr>
              <a:t>) is instantiated. </a:t>
            </a:r>
            <a:r>
              <a:rPr lang="en-US" sz="1700" err="1">
                <a:ea typeface="+mn-lt"/>
                <a:cs typeface="+mn-lt"/>
              </a:rPr>
              <a:t>XGBoost</a:t>
            </a:r>
            <a:r>
              <a:rPr lang="en-US" sz="1700">
                <a:ea typeface="+mn-lt"/>
                <a:cs typeface="+mn-lt"/>
              </a:rPr>
              <a:t> is a powerful gradient boosting algorithm that is known for its efficiency and high predictive performance.</a:t>
            </a:r>
            <a:endParaRPr lang="en-US" sz="1700"/>
          </a:p>
          <a:p>
            <a:r>
              <a:rPr lang="en-US" sz="1700">
                <a:ea typeface="+mn-lt"/>
                <a:cs typeface="+mn-lt"/>
              </a:rPr>
              <a:t>The </a:t>
            </a:r>
            <a:r>
              <a:rPr lang="en-US" sz="1700" err="1">
                <a:ea typeface="+mn-lt"/>
                <a:cs typeface="+mn-lt"/>
              </a:rPr>
              <a:t>XGBoost</a:t>
            </a:r>
            <a:r>
              <a:rPr lang="en-US" sz="1700">
                <a:ea typeface="+mn-lt"/>
                <a:cs typeface="+mn-lt"/>
              </a:rPr>
              <a:t> classifier, is trained on the training data (</a:t>
            </a:r>
            <a:r>
              <a:rPr lang="en-US" sz="1700" b="1">
                <a:latin typeface="Consolas"/>
                <a:ea typeface="+mn-lt"/>
                <a:cs typeface="+mn-lt"/>
              </a:rPr>
              <a:t>X</a:t>
            </a:r>
            <a:r>
              <a:rPr lang="en-US" sz="1700">
                <a:ea typeface="+mn-lt"/>
                <a:cs typeface="+mn-lt"/>
              </a:rPr>
              <a:t> and </a:t>
            </a:r>
            <a:r>
              <a:rPr lang="en-US" sz="1700" b="1">
                <a:latin typeface="Consolas"/>
                <a:ea typeface="+mn-lt"/>
                <a:cs typeface="+mn-lt"/>
              </a:rPr>
              <a:t>Y</a:t>
            </a:r>
            <a:r>
              <a:rPr lang="en-US" sz="1700">
                <a:ea typeface="+mn-lt"/>
                <a:cs typeface="+mn-lt"/>
              </a:rPr>
              <a:t>). The </a:t>
            </a:r>
            <a:r>
              <a:rPr lang="en-US" sz="1700" b="1">
                <a:latin typeface="Consolas"/>
                <a:ea typeface="+mn-lt"/>
                <a:cs typeface="+mn-lt"/>
              </a:rPr>
              <a:t>fit</a:t>
            </a:r>
            <a:r>
              <a:rPr lang="en-US" sz="1700">
                <a:ea typeface="+mn-lt"/>
                <a:cs typeface="+mn-lt"/>
              </a:rPr>
              <a:t> method is used to train each model individually.</a:t>
            </a:r>
          </a:p>
          <a:p>
            <a:r>
              <a:rPr lang="en-US" sz="1700">
                <a:ea typeface="+mn-lt"/>
                <a:cs typeface="+mn-lt"/>
              </a:rPr>
              <a:t>After training the model, predictions are generated on the test set (</a:t>
            </a:r>
            <a:r>
              <a:rPr lang="en-US" sz="1700" b="1" err="1">
                <a:latin typeface="Consolas"/>
                <a:ea typeface="+mn-lt"/>
                <a:cs typeface="+mn-lt"/>
              </a:rPr>
              <a:t>X_test</a:t>
            </a:r>
            <a:r>
              <a:rPr lang="en-US" sz="1700">
                <a:ea typeface="+mn-lt"/>
                <a:cs typeface="+mn-lt"/>
              </a:rPr>
              <a:t>) using the </a:t>
            </a:r>
            <a:r>
              <a:rPr lang="en-US" sz="1700" b="1">
                <a:latin typeface="Consolas"/>
                <a:ea typeface="+mn-lt"/>
                <a:cs typeface="+mn-lt"/>
              </a:rPr>
              <a:t>predict</a:t>
            </a:r>
            <a:r>
              <a:rPr lang="en-US" sz="1700">
                <a:ea typeface="+mn-lt"/>
                <a:cs typeface="+mn-lt"/>
              </a:rPr>
              <a:t> method. </a:t>
            </a:r>
            <a:endParaRPr lang="en-US" sz="1700"/>
          </a:p>
          <a:p>
            <a:r>
              <a:rPr lang="en-US" sz="1700">
                <a:ea typeface="+mn-lt"/>
                <a:cs typeface="+mn-lt"/>
              </a:rPr>
              <a:t>The confusion matrix is calculated for each </a:t>
            </a:r>
            <a:r>
              <a:rPr lang="en-US" sz="1700" err="1">
                <a:ea typeface="+mn-lt"/>
                <a:cs typeface="+mn-lt"/>
              </a:rPr>
              <a:t>XGBoost</a:t>
            </a:r>
            <a:r>
              <a:rPr lang="en-US" sz="1700">
                <a:ea typeface="+mn-lt"/>
                <a:cs typeface="+mn-lt"/>
              </a:rPr>
              <a:t> model. The confusion matrix is then visualized using a seaborn heatmap, providing insights into the model's performance in terms of true positives, true negatives, false positives, and false negatives.</a:t>
            </a:r>
          </a:p>
        </p:txBody>
      </p:sp>
      <p:pic>
        <p:nvPicPr>
          <p:cNvPr id="4" name="Picture 3" descr="A screenshot of a computer&#10;&#10;Description automatically generated">
            <a:extLst>
              <a:ext uri="{FF2B5EF4-FFF2-40B4-BE49-F238E27FC236}">
                <a16:creationId xmlns:a16="http://schemas.microsoft.com/office/drawing/2014/main" id="{B8FA87EF-3925-2BB0-A0F5-249FB1D7022A}"/>
              </a:ext>
            </a:extLst>
          </p:cNvPr>
          <p:cNvPicPr>
            <a:picLocks noChangeAspect="1"/>
          </p:cNvPicPr>
          <p:nvPr/>
        </p:nvPicPr>
        <p:blipFill>
          <a:blip r:embed="rId2"/>
          <a:stretch>
            <a:fillRect/>
          </a:stretch>
        </p:blipFill>
        <p:spPr>
          <a:xfrm>
            <a:off x="7287425" y="2368568"/>
            <a:ext cx="3615861" cy="2684027"/>
          </a:xfrm>
          <a:prstGeom prst="rect">
            <a:avLst/>
          </a:prstGeom>
        </p:spPr>
      </p:pic>
    </p:spTree>
    <p:extLst>
      <p:ext uri="{BB962C8B-B14F-4D97-AF65-F5344CB8AC3E}">
        <p14:creationId xmlns:p14="http://schemas.microsoft.com/office/powerpoint/2010/main" val="734336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B0D1E-A28D-1C43-14CB-1913D1FB0731}"/>
              </a:ext>
            </a:extLst>
          </p:cNvPr>
          <p:cNvSpPr>
            <a:spLocks noGrp="1"/>
          </p:cNvSpPr>
          <p:nvPr>
            <p:ph type="title"/>
          </p:nvPr>
        </p:nvSpPr>
        <p:spPr>
          <a:xfrm>
            <a:off x="925404" y="204948"/>
            <a:ext cx="9692640" cy="1315666"/>
          </a:xfrm>
        </p:spPr>
        <p:txBody>
          <a:bodyPr>
            <a:normAutofit/>
          </a:bodyPr>
          <a:lstStyle/>
          <a:p>
            <a:pPr algn="ctr"/>
            <a:r>
              <a:rPr lang="en-US"/>
              <a:t>SVM</a:t>
            </a:r>
          </a:p>
        </p:txBody>
      </p:sp>
      <p:sp>
        <p:nvSpPr>
          <p:cNvPr id="3" name="Content Placeholder 2">
            <a:extLst>
              <a:ext uri="{FF2B5EF4-FFF2-40B4-BE49-F238E27FC236}">
                <a16:creationId xmlns:a16="http://schemas.microsoft.com/office/drawing/2014/main" id="{6D3EFC28-D1DE-A7EB-DDEA-F94E728092E5}"/>
              </a:ext>
            </a:extLst>
          </p:cNvPr>
          <p:cNvSpPr>
            <a:spLocks noGrp="1"/>
          </p:cNvSpPr>
          <p:nvPr>
            <p:ph idx="1"/>
          </p:nvPr>
        </p:nvSpPr>
        <p:spPr>
          <a:xfrm>
            <a:off x="1261872" y="1821516"/>
            <a:ext cx="6211535" cy="4792020"/>
          </a:xfrm>
        </p:spPr>
        <p:txBody>
          <a:bodyPr vert="horz" lIns="91440" tIns="45720" rIns="91440" bIns="45720" rtlCol="0" anchor="t">
            <a:noAutofit/>
          </a:bodyPr>
          <a:lstStyle/>
          <a:p>
            <a:pPr algn="just"/>
            <a:r>
              <a:rPr lang="en-US">
                <a:latin typeface="Century Schoolbook"/>
                <a:ea typeface="+mn-lt"/>
                <a:cs typeface="+mn-lt"/>
              </a:rPr>
              <a:t>SVM (Support Vector Machine) with a radial basis function (RBF) kernel is instantiated. </a:t>
            </a:r>
            <a:endParaRPr lang="en-US">
              <a:latin typeface="Century Schoolbook"/>
              <a:ea typeface="Cambria"/>
            </a:endParaRPr>
          </a:p>
          <a:p>
            <a:pPr algn="just"/>
            <a:r>
              <a:rPr lang="en-US">
                <a:latin typeface="Century Schoolbook"/>
                <a:ea typeface="+mn-lt"/>
                <a:cs typeface="+mn-lt"/>
              </a:rPr>
              <a:t>The RBF kernel is a popular choice for SVM and is often used for non-linear classification tasks.</a:t>
            </a:r>
            <a:endParaRPr lang="en-US">
              <a:latin typeface="Century Schoolbook"/>
              <a:ea typeface="Cambria"/>
            </a:endParaRPr>
          </a:p>
          <a:p>
            <a:pPr algn="just"/>
            <a:r>
              <a:rPr lang="en-US">
                <a:latin typeface="Century Schoolbook"/>
                <a:ea typeface="+mn-lt"/>
                <a:cs typeface="+mn-lt"/>
              </a:rPr>
              <a:t>The SVM, is trained on the training data (X and Y). The fit method is used to train the model.</a:t>
            </a:r>
          </a:p>
          <a:p>
            <a:pPr algn="just"/>
            <a:r>
              <a:rPr lang="en-US">
                <a:latin typeface="Century Schoolbook"/>
                <a:ea typeface="+mn-lt"/>
                <a:cs typeface="+mn-lt"/>
              </a:rPr>
              <a:t>After training model, predictions are generated on the test set (</a:t>
            </a:r>
            <a:r>
              <a:rPr lang="en-US" err="1">
                <a:latin typeface="Century Schoolbook"/>
                <a:ea typeface="+mn-lt"/>
                <a:cs typeface="+mn-lt"/>
              </a:rPr>
              <a:t>X_test</a:t>
            </a:r>
            <a:r>
              <a:rPr lang="en-US">
                <a:latin typeface="Century Schoolbook"/>
                <a:ea typeface="+mn-lt"/>
                <a:cs typeface="+mn-lt"/>
              </a:rPr>
              <a:t>) using the predict method.</a:t>
            </a:r>
          </a:p>
          <a:p>
            <a:pPr algn="just"/>
            <a:r>
              <a:rPr lang="en-US">
                <a:latin typeface="Century Schoolbook"/>
                <a:ea typeface="+mn-lt"/>
                <a:cs typeface="+mn-lt"/>
              </a:rPr>
              <a:t>The confusion matrix is calculated for each model, including the SVM. The confusion matrix is then visualized using a seaborn heatmap, providing insights into the model's performance in terms of true positives, true negatives, false positives, and false negatives.</a:t>
            </a:r>
            <a:endParaRPr lang="en-US"/>
          </a:p>
        </p:txBody>
      </p:sp>
      <p:pic>
        <p:nvPicPr>
          <p:cNvPr id="4" name="Picture 3">
            <a:extLst>
              <a:ext uri="{FF2B5EF4-FFF2-40B4-BE49-F238E27FC236}">
                <a16:creationId xmlns:a16="http://schemas.microsoft.com/office/drawing/2014/main" id="{3032D009-732A-A03B-6E41-60BA43D4FD62}"/>
              </a:ext>
            </a:extLst>
          </p:cNvPr>
          <p:cNvPicPr>
            <a:picLocks noChangeAspect="1"/>
          </p:cNvPicPr>
          <p:nvPr/>
        </p:nvPicPr>
        <p:blipFill>
          <a:blip r:embed="rId2"/>
          <a:stretch>
            <a:fillRect/>
          </a:stretch>
        </p:blipFill>
        <p:spPr>
          <a:xfrm>
            <a:off x="7459143" y="1032281"/>
            <a:ext cx="3304622" cy="2759359"/>
          </a:xfrm>
          <a:prstGeom prst="rect">
            <a:avLst/>
          </a:prstGeom>
        </p:spPr>
      </p:pic>
      <p:sp>
        <p:nvSpPr>
          <p:cNvPr id="6" name="Rectangle 5">
            <a:extLst>
              <a:ext uri="{FF2B5EF4-FFF2-40B4-BE49-F238E27FC236}">
                <a16:creationId xmlns:a16="http://schemas.microsoft.com/office/drawing/2014/main" id="{B38AEC06-2FCC-74C0-C0EF-BDE85C88C7D7}"/>
              </a:ext>
            </a:extLst>
          </p:cNvPr>
          <p:cNvSpPr/>
          <p:nvPr/>
        </p:nvSpPr>
        <p:spPr>
          <a:xfrm>
            <a:off x="8581486" y="4421037"/>
            <a:ext cx="2271622" cy="17252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omputer&#10;&#10;Description automatically generated">
            <a:extLst>
              <a:ext uri="{FF2B5EF4-FFF2-40B4-BE49-F238E27FC236}">
                <a16:creationId xmlns:a16="http://schemas.microsoft.com/office/drawing/2014/main" id="{D6E84B57-C62B-3AF9-2193-DE29951E6B30}"/>
              </a:ext>
            </a:extLst>
          </p:cNvPr>
          <p:cNvPicPr>
            <a:picLocks noChangeAspect="1"/>
          </p:cNvPicPr>
          <p:nvPr/>
        </p:nvPicPr>
        <p:blipFill>
          <a:blip r:embed="rId3"/>
          <a:stretch>
            <a:fillRect/>
          </a:stretch>
        </p:blipFill>
        <p:spPr>
          <a:xfrm>
            <a:off x="7568485" y="3924079"/>
            <a:ext cx="3473002" cy="1971984"/>
          </a:xfrm>
          <a:prstGeom prst="rect">
            <a:avLst/>
          </a:prstGeom>
        </p:spPr>
      </p:pic>
    </p:spTree>
    <p:extLst>
      <p:ext uri="{BB962C8B-B14F-4D97-AF65-F5344CB8AC3E}">
        <p14:creationId xmlns:p14="http://schemas.microsoft.com/office/powerpoint/2010/main" val="709537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89683EB-D202-4B4D-B1BD-8BA6965FB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29284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erial view of green treetops">
            <a:extLst>
              <a:ext uri="{FF2B5EF4-FFF2-40B4-BE49-F238E27FC236}">
                <a16:creationId xmlns:a16="http://schemas.microsoft.com/office/drawing/2014/main" id="{88540113-D6CA-B42B-6849-542CCA9030CE}"/>
              </a:ext>
            </a:extLst>
          </p:cNvPr>
          <p:cNvPicPr>
            <a:picLocks noChangeAspect="1"/>
          </p:cNvPicPr>
          <p:nvPr/>
        </p:nvPicPr>
        <p:blipFill rotWithShape="1">
          <a:blip r:embed="rId2">
            <a:alphaModFix amt="35000"/>
          </a:blip>
          <a:srcRect t="6951" r="-1" b="1933"/>
          <a:stretch/>
        </p:blipFill>
        <p:spPr>
          <a:xfrm>
            <a:off x="20" y="10"/>
            <a:ext cx="11292820" cy="6857990"/>
          </a:xfrm>
          <a:prstGeom prst="rect">
            <a:avLst/>
          </a:prstGeom>
        </p:spPr>
      </p:pic>
      <p:sp>
        <p:nvSpPr>
          <p:cNvPr id="2" name="Title 1">
            <a:extLst>
              <a:ext uri="{FF2B5EF4-FFF2-40B4-BE49-F238E27FC236}">
                <a16:creationId xmlns:a16="http://schemas.microsoft.com/office/drawing/2014/main" id="{06E095D9-1C76-BDD1-5CE1-52915C09C717}"/>
              </a:ext>
            </a:extLst>
          </p:cNvPr>
          <p:cNvSpPr>
            <a:spLocks noGrp="1"/>
          </p:cNvSpPr>
          <p:nvPr>
            <p:ph type="title"/>
          </p:nvPr>
        </p:nvSpPr>
        <p:spPr>
          <a:xfrm>
            <a:off x="1261872" y="365760"/>
            <a:ext cx="9692640" cy="1325562"/>
          </a:xfrm>
        </p:spPr>
        <p:txBody>
          <a:bodyPr>
            <a:normAutofit/>
          </a:bodyPr>
          <a:lstStyle/>
          <a:p>
            <a:pPr algn="ctr"/>
            <a:r>
              <a:rPr lang="en-US">
                <a:solidFill>
                  <a:schemeClr val="bg1"/>
                </a:solidFill>
              </a:rPr>
              <a:t>Random Forest</a:t>
            </a:r>
            <a:endParaRPr lang="en-US"/>
          </a:p>
        </p:txBody>
      </p:sp>
      <p:sp>
        <p:nvSpPr>
          <p:cNvPr id="3" name="Content Placeholder 2">
            <a:extLst>
              <a:ext uri="{FF2B5EF4-FFF2-40B4-BE49-F238E27FC236}">
                <a16:creationId xmlns:a16="http://schemas.microsoft.com/office/drawing/2014/main" id="{9127980E-59DC-FAD0-8849-8CD6403BE5E6}"/>
              </a:ext>
            </a:extLst>
          </p:cNvPr>
          <p:cNvSpPr>
            <a:spLocks noGrp="1"/>
          </p:cNvSpPr>
          <p:nvPr>
            <p:ph idx="1"/>
          </p:nvPr>
        </p:nvSpPr>
        <p:spPr>
          <a:xfrm>
            <a:off x="1261872" y="2005739"/>
            <a:ext cx="9413389" cy="4521780"/>
          </a:xfrm>
        </p:spPr>
        <p:txBody>
          <a:bodyPr vert="horz" lIns="91440" tIns="45720" rIns="91440" bIns="45720" rtlCol="0" anchor="t">
            <a:normAutofit/>
          </a:bodyPr>
          <a:lstStyle/>
          <a:p>
            <a:pPr algn="just"/>
            <a:endParaRPr lang="en-US">
              <a:solidFill>
                <a:schemeClr val="bg1"/>
              </a:solidFill>
            </a:endParaRPr>
          </a:p>
          <a:p>
            <a:pPr lvl="1" algn="just">
              <a:buFont typeface="Wingdings 2" pitchFamily="34" charset="0"/>
              <a:buChar char=""/>
            </a:pPr>
            <a:r>
              <a:rPr lang="en-US" sz="1800" spc="10">
                <a:solidFill>
                  <a:schemeClr val="bg1"/>
                </a:solidFill>
                <a:ea typeface="+mn-lt"/>
                <a:cs typeface="+mn-lt"/>
              </a:rPr>
              <a:t>Within the loop that iterates, </a:t>
            </a:r>
            <a:r>
              <a:rPr lang="en-US" sz="1800" spc="10" err="1">
                <a:solidFill>
                  <a:schemeClr val="bg1"/>
                </a:solidFill>
                <a:ea typeface="+mn-lt"/>
                <a:cs typeface="+mn-lt"/>
              </a:rPr>
              <a:t>XGBoost</a:t>
            </a:r>
            <a:r>
              <a:rPr lang="en-US" sz="1800" spc="10">
                <a:solidFill>
                  <a:schemeClr val="bg1"/>
                </a:solidFill>
                <a:ea typeface="+mn-lt"/>
                <a:cs typeface="+mn-lt"/>
              </a:rPr>
              <a:t> is trained individually on the entire training dataset (</a:t>
            </a:r>
            <a:r>
              <a:rPr lang="en-US" sz="1800" b="1" spc="10">
                <a:solidFill>
                  <a:schemeClr val="bg1"/>
                </a:solidFill>
                <a:latin typeface="Consolas"/>
              </a:rPr>
              <a:t>X</a:t>
            </a:r>
            <a:r>
              <a:rPr lang="en-US" sz="1800" spc="10">
                <a:solidFill>
                  <a:schemeClr val="bg1"/>
                </a:solidFill>
                <a:ea typeface="+mn-lt"/>
                <a:cs typeface="+mn-lt"/>
              </a:rPr>
              <a:t> and </a:t>
            </a:r>
            <a:r>
              <a:rPr lang="en-US" sz="1800" b="1" spc="10">
                <a:solidFill>
                  <a:schemeClr val="bg1"/>
                </a:solidFill>
                <a:latin typeface="Consolas"/>
              </a:rPr>
              <a:t>Y</a:t>
            </a:r>
            <a:r>
              <a:rPr lang="en-US" sz="1800" spc="10">
                <a:solidFill>
                  <a:schemeClr val="bg1"/>
                </a:solidFill>
                <a:ea typeface="+mn-lt"/>
                <a:cs typeface="+mn-lt"/>
              </a:rPr>
              <a:t>)</a:t>
            </a:r>
            <a:endParaRPr lang="en-US" sz="1800">
              <a:solidFill>
                <a:schemeClr val="bg1"/>
              </a:solidFill>
              <a:ea typeface="+mn-lt"/>
              <a:cs typeface="+mn-lt"/>
            </a:endParaRPr>
          </a:p>
          <a:p>
            <a:pPr lvl="1" algn="just">
              <a:buFont typeface="Wingdings 2" pitchFamily="34" charset="0"/>
              <a:buChar char=""/>
            </a:pPr>
            <a:r>
              <a:rPr lang="en-US" sz="1800">
                <a:solidFill>
                  <a:schemeClr val="bg1"/>
                </a:solidFill>
                <a:ea typeface="+mn-lt"/>
                <a:cs typeface="+mn-lt"/>
              </a:rPr>
              <a:t>After training, </a:t>
            </a:r>
            <a:r>
              <a:rPr lang="en-US" sz="1800" err="1">
                <a:solidFill>
                  <a:schemeClr val="bg1"/>
                </a:solidFill>
                <a:ea typeface="+mn-lt"/>
                <a:cs typeface="+mn-lt"/>
              </a:rPr>
              <a:t>XGBoost</a:t>
            </a:r>
            <a:r>
              <a:rPr lang="en-US" sz="1800">
                <a:solidFill>
                  <a:schemeClr val="bg1"/>
                </a:solidFill>
                <a:ea typeface="+mn-lt"/>
                <a:cs typeface="+mn-lt"/>
              </a:rPr>
              <a:t> generates predictions on the test set (</a:t>
            </a:r>
            <a:r>
              <a:rPr lang="en-US" sz="1800" b="1" err="1">
                <a:solidFill>
                  <a:schemeClr val="bg1"/>
                </a:solidFill>
                <a:latin typeface="Consolas"/>
              </a:rPr>
              <a:t>X_test</a:t>
            </a:r>
            <a:r>
              <a:rPr lang="en-US" sz="1800">
                <a:solidFill>
                  <a:schemeClr val="bg1"/>
                </a:solidFill>
                <a:ea typeface="+mn-lt"/>
                <a:cs typeface="+mn-lt"/>
              </a:rPr>
              <a:t>) as part of the loop.</a:t>
            </a:r>
          </a:p>
          <a:p>
            <a:pPr lvl="1" algn="just"/>
            <a:r>
              <a:rPr lang="en-US" sz="1800" spc="0">
                <a:solidFill>
                  <a:schemeClr val="bg1"/>
                </a:solidFill>
                <a:ea typeface="+mn-lt"/>
                <a:cs typeface="+mn-lt"/>
              </a:rPr>
              <a:t>The accuracy of </a:t>
            </a:r>
            <a:r>
              <a:rPr lang="en-US" sz="1800" spc="0" err="1">
                <a:solidFill>
                  <a:schemeClr val="bg1"/>
                </a:solidFill>
                <a:ea typeface="+mn-lt"/>
                <a:cs typeface="+mn-lt"/>
              </a:rPr>
              <a:t>XGBoost's</a:t>
            </a:r>
            <a:r>
              <a:rPr lang="en-US" sz="1800" spc="0">
                <a:solidFill>
                  <a:schemeClr val="bg1"/>
                </a:solidFill>
                <a:ea typeface="+mn-lt"/>
                <a:cs typeface="+mn-lt"/>
              </a:rPr>
              <a:t> predictions on the test set is calculated using </a:t>
            </a:r>
            <a:r>
              <a:rPr lang="en-US" sz="1800" b="1" spc="0" err="1">
                <a:solidFill>
                  <a:schemeClr val="bg1"/>
                </a:solidFill>
                <a:latin typeface="Consolas"/>
              </a:rPr>
              <a:t>accuracy_score</a:t>
            </a:r>
            <a:r>
              <a:rPr lang="en-US" sz="1800" spc="0">
                <a:solidFill>
                  <a:schemeClr val="bg1"/>
                </a:solidFill>
                <a:ea typeface="+mn-lt"/>
                <a:cs typeface="+mn-lt"/>
              </a:rPr>
              <a:t>.</a:t>
            </a:r>
            <a:endParaRPr lang="en-US" sz="1800" spc="0">
              <a:solidFill>
                <a:schemeClr val="bg1"/>
              </a:solidFill>
            </a:endParaRPr>
          </a:p>
          <a:p>
            <a:pPr lvl="1" algn="just"/>
            <a:r>
              <a:rPr lang="en-US" sz="1800" spc="0">
                <a:solidFill>
                  <a:schemeClr val="bg1"/>
                </a:solidFill>
                <a:ea typeface="+mn-lt"/>
                <a:cs typeface="+mn-lt"/>
              </a:rPr>
              <a:t>A classification report is generated, providing additional performance metrics.</a:t>
            </a:r>
            <a:endParaRPr lang="en-US" sz="1800">
              <a:solidFill>
                <a:schemeClr val="bg1"/>
              </a:solidFill>
            </a:endParaRPr>
          </a:p>
          <a:p>
            <a:pPr lvl="1" algn="just">
              <a:buFont typeface="Wingdings 2" pitchFamily="34" charset="0"/>
              <a:buChar char=""/>
            </a:pPr>
            <a:r>
              <a:rPr lang="en-US" sz="1800">
                <a:solidFill>
                  <a:schemeClr val="bg1"/>
                </a:solidFill>
                <a:ea typeface="+mn-lt"/>
                <a:cs typeface="+mn-lt"/>
              </a:rPr>
              <a:t>A confusion matrix is created for </a:t>
            </a:r>
            <a:r>
              <a:rPr lang="en-US" sz="1800" err="1">
                <a:solidFill>
                  <a:schemeClr val="bg1"/>
                </a:solidFill>
                <a:ea typeface="+mn-lt"/>
                <a:cs typeface="+mn-lt"/>
              </a:rPr>
              <a:t>XGBoost's</a:t>
            </a:r>
            <a:r>
              <a:rPr lang="en-US" sz="1800">
                <a:solidFill>
                  <a:schemeClr val="bg1"/>
                </a:solidFill>
                <a:ea typeface="+mn-lt"/>
                <a:cs typeface="+mn-lt"/>
              </a:rPr>
              <a:t> predictions on the test set, showing counts of true positives, true negatives, false positives, and false negatives.</a:t>
            </a:r>
          </a:p>
          <a:p>
            <a:pPr lvl="1" algn="just">
              <a:buFont typeface="Wingdings 2" pitchFamily="34" charset="0"/>
              <a:buChar char=""/>
            </a:pPr>
            <a:r>
              <a:rPr lang="en-US" sz="1800">
                <a:solidFill>
                  <a:schemeClr val="bg1"/>
                </a:solidFill>
                <a:ea typeface="+mn-lt"/>
                <a:cs typeface="+mn-lt"/>
              </a:rPr>
              <a:t>The confusion matrix is visualized using a seaborn heatmap, providing a graphical representation of the model's performance in predicting true and false classifications.</a:t>
            </a:r>
            <a:br>
              <a:rPr lang="en-US" sz="1800"/>
            </a:br>
            <a:endParaRPr lang="en-US" sz="1800">
              <a:solidFill>
                <a:schemeClr val="bg1"/>
              </a:solidFill>
            </a:endParaRPr>
          </a:p>
        </p:txBody>
      </p:sp>
    </p:spTree>
    <p:extLst>
      <p:ext uri="{BB962C8B-B14F-4D97-AF65-F5344CB8AC3E}">
        <p14:creationId xmlns:p14="http://schemas.microsoft.com/office/powerpoint/2010/main" val="4182881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D38E242D-5017-685D-67B6-F683F9DE5374}"/>
              </a:ext>
            </a:extLst>
          </p:cNvPr>
          <p:cNvSpPr>
            <a:spLocks noGrp="1"/>
          </p:cNvSpPr>
          <p:nvPr>
            <p:ph type="body" idx="1"/>
          </p:nvPr>
        </p:nvSpPr>
        <p:spPr>
          <a:xfrm>
            <a:off x="3861637" y="147830"/>
            <a:ext cx="4480560" cy="731520"/>
          </a:xfrm>
        </p:spPr>
        <p:txBody>
          <a:bodyPr>
            <a:normAutofit/>
          </a:bodyPr>
          <a:lstStyle/>
          <a:p>
            <a:r>
              <a:rPr lang="en-US" sz="4400"/>
              <a:t>Flow of Work</a:t>
            </a:r>
          </a:p>
        </p:txBody>
      </p:sp>
      <p:pic>
        <p:nvPicPr>
          <p:cNvPr id="6" name="Content Placeholder 5">
            <a:extLst>
              <a:ext uri="{FF2B5EF4-FFF2-40B4-BE49-F238E27FC236}">
                <a16:creationId xmlns:a16="http://schemas.microsoft.com/office/drawing/2014/main" id="{57122B79-E01D-E6C7-E830-947D1F9C52C9}"/>
              </a:ext>
            </a:extLst>
          </p:cNvPr>
          <p:cNvPicPr>
            <a:picLocks noGrp="1" noChangeAspect="1"/>
          </p:cNvPicPr>
          <p:nvPr>
            <p:ph sz="quarter" idx="4"/>
          </p:nvPr>
        </p:nvPicPr>
        <p:blipFill rotWithShape="1">
          <a:blip r:embed="rId2"/>
          <a:srcRect t="3048" r="-364" b="3429"/>
          <a:stretch/>
        </p:blipFill>
        <p:spPr>
          <a:xfrm>
            <a:off x="2872722" y="983550"/>
            <a:ext cx="5900623" cy="5670513"/>
          </a:xfrm>
        </p:spPr>
      </p:pic>
    </p:spTree>
    <p:extLst>
      <p:ext uri="{BB962C8B-B14F-4D97-AF65-F5344CB8AC3E}">
        <p14:creationId xmlns:p14="http://schemas.microsoft.com/office/powerpoint/2010/main" val="1110053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57899-38C6-BAE7-7DF2-828B96F6ED46}"/>
              </a:ext>
            </a:extLst>
          </p:cNvPr>
          <p:cNvSpPr>
            <a:spLocks noGrp="1"/>
          </p:cNvSpPr>
          <p:nvPr>
            <p:ph type="title"/>
          </p:nvPr>
        </p:nvSpPr>
        <p:spPr>
          <a:xfrm>
            <a:off x="1261872" y="269168"/>
            <a:ext cx="9692640" cy="1325562"/>
          </a:xfrm>
        </p:spPr>
        <p:txBody>
          <a:bodyPr/>
          <a:lstStyle/>
          <a:p>
            <a:r>
              <a:rPr lang="en-US"/>
              <a:t>Developing a Web Application</a:t>
            </a:r>
          </a:p>
        </p:txBody>
      </p:sp>
      <p:sp>
        <p:nvSpPr>
          <p:cNvPr id="4" name="Content Placeholder 3">
            <a:extLst>
              <a:ext uri="{FF2B5EF4-FFF2-40B4-BE49-F238E27FC236}">
                <a16:creationId xmlns:a16="http://schemas.microsoft.com/office/drawing/2014/main" id="{F5DAFE1F-B02A-6F27-690E-6F3BF7F6B9EE}"/>
              </a:ext>
            </a:extLst>
          </p:cNvPr>
          <p:cNvSpPr>
            <a:spLocks noGrp="1"/>
          </p:cNvSpPr>
          <p:nvPr>
            <p:ph idx="1"/>
          </p:nvPr>
        </p:nvSpPr>
        <p:spPr/>
        <p:txBody>
          <a:bodyPr vert="horz" lIns="91440" tIns="45720" rIns="91440" bIns="45720" rtlCol="0" anchor="t">
            <a:normAutofit/>
          </a:bodyPr>
          <a:lstStyle/>
          <a:p>
            <a:pPr marL="285750" indent="-285750" algn="just"/>
            <a:r>
              <a:rPr lang="en-US">
                <a:ea typeface="+mn-lt"/>
                <a:cs typeface="+mn-lt"/>
              </a:rPr>
              <a:t>A mobile application was developed for the use of general mass. By answering a set of closed ended questions, user will get a result of having or not having autism traits.</a:t>
            </a:r>
            <a:endParaRPr lang="en-US"/>
          </a:p>
          <a:p>
            <a:pPr marL="285750" indent="-285750" algn="just"/>
            <a:r>
              <a:rPr lang="en-US"/>
              <a:t>Using algorithms like </a:t>
            </a:r>
            <a:r>
              <a:rPr lang="en-US" err="1"/>
              <a:t>XGBoost</a:t>
            </a:r>
            <a:r>
              <a:rPr lang="en-US"/>
              <a:t>, Random Forest, and Logistic Regression, a web application is developed to detect the presence of autism spectrum disorder based on a variety of factors using the various parameters that the user entered in the front end.</a:t>
            </a:r>
          </a:p>
          <a:p>
            <a:pPr marL="285750" indent="-285750" algn="just"/>
            <a:r>
              <a:rPr lang="en-US" err="1"/>
              <a:t>Streamlit</a:t>
            </a:r>
            <a:r>
              <a:rPr lang="en-US"/>
              <a:t> framework was used to create the application.</a:t>
            </a:r>
          </a:p>
          <a:p>
            <a:pPr marL="285750" indent="-285750" algn="just"/>
            <a:r>
              <a:rPr lang="en-US">
                <a:ea typeface="+mn-lt"/>
                <a:cs typeface="+mn-lt"/>
              </a:rPr>
              <a:t>Data visualization tools are used within the application to provide users with interactive and understandable representations of their results. This could include charts, graphs, and infographics that simplify complex data and offer insights into the user's scores across different parameters.</a:t>
            </a:r>
          </a:p>
          <a:p>
            <a:pPr marL="285750" indent="-285750" algn="just"/>
            <a:endParaRPr lang="en-US"/>
          </a:p>
        </p:txBody>
      </p:sp>
    </p:spTree>
    <p:extLst>
      <p:ext uri="{BB962C8B-B14F-4D97-AF65-F5344CB8AC3E}">
        <p14:creationId xmlns:p14="http://schemas.microsoft.com/office/powerpoint/2010/main" val="997499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3C3C9-6386-737D-0C11-808EB71192EE}"/>
              </a:ext>
            </a:extLst>
          </p:cNvPr>
          <p:cNvSpPr>
            <a:spLocks noGrp="1"/>
          </p:cNvSpPr>
          <p:nvPr>
            <p:ph type="title"/>
          </p:nvPr>
        </p:nvSpPr>
        <p:spPr/>
        <p:txBody>
          <a:bodyPr/>
          <a:lstStyle/>
          <a:p>
            <a:r>
              <a:rPr lang="en-IN"/>
              <a:t>Introduction</a:t>
            </a:r>
          </a:p>
        </p:txBody>
      </p:sp>
      <p:sp>
        <p:nvSpPr>
          <p:cNvPr id="3" name="Content Placeholder 2">
            <a:extLst>
              <a:ext uri="{FF2B5EF4-FFF2-40B4-BE49-F238E27FC236}">
                <a16:creationId xmlns:a16="http://schemas.microsoft.com/office/drawing/2014/main" id="{BB22DC25-FCBB-57E9-67EC-3BB755169ABD}"/>
              </a:ext>
            </a:extLst>
          </p:cNvPr>
          <p:cNvSpPr>
            <a:spLocks noGrp="1"/>
          </p:cNvSpPr>
          <p:nvPr>
            <p:ph idx="1"/>
          </p:nvPr>
        </p:nvSpPr>
        <p:spPr/>
        <p:txBody>
          <a:bodyPr vert="horz" lIns="91440" tIns="45720" rIns="91440" bIns="45720" rtlCol="0" anchor="t">
            <a:normAutofit/>
          </a:bodyPr>
          <a:lstStyle/>
          <a:p>
            <a:r>
              <a:rPr lang="en-IN" b="1"/>
              <a:t>What is autism?</a:t>
            </a:r>
          </a:p>
          <a:p>
            <a:pPr lvl="1"/>
            <a:r>
              <a:rPr lang="en-US" b="0" i="0">
                <a:effectLst/>
                <a:latin typeface="Söhne"/>
              </a:rPr>
              <a:t>ASD is a neurodevelopmental disorder that affects the way an individual's brain develops and processes information</a:t>
            </a:r>
          </a:p>
          <a:p>
            <a:pPr lvl="1"/>
            <a:endParaRPr lang="en-US" b="0" i="0">
              <a:effectLst/>
              <a:latin typeface="Söhne"/>
            </a:endParaRPr>
          </a:p>
          <a:p>
            <a:pPr lvl="1"/>
            <a:r>
              <a:rPr lang="en-US" b="0" i="0">
                <a:effectLst/>
                <a:latin typeface="Söhne"/>
              </a:rPr>
              <a:t>People with ASD often struggle with social interactions and communication</a:t>
            </a:r>
          </a:p>
          <a:p>
            <a:pPr lvl="1"/>
            <a:endParaRPr lang="en-US" b="0" i="0">
              <a:effectLst/>
              <a:latin typeface="Söhne"/>
            </a:endParaRPr>
          </a:p>
          <a:p>
            <a:pPr>
              <a:buFont typeface="Arial" pitchFamily="18" charset="2"/>
              <a:buChar char="•"/>
            </a:pPr>
            <a:r>
              <a:rPr lang="en-IN" spc="0">
                <a:solidFill>
                  <a:srgbClr val="000000"/>
                </a:solidFill>
                <a:latin typeface="Century Schoolbook"/>
              </a:rPr>
              <a:t>Using ML in Predicting ASD</a:t>
            </a:r>
            <a:endParaRPr lang="en-US" spc="0">
              <a:solidFill>
                <a:srgbClr val="000000"/>
              </a:solidFill>
              <a:latin typeface="Century Schoolbook"/>
            </a:endParaRPr>
          </a:p>
          <a:p>
            <a:pPr lvl="1"/>
            <a:r>
              <a:rPr lang="en-US">
                <a:latin typeface="Arial"/>
                <a:cs typeface="Arial"/>
              </a:rPr>
              <a:t>Machine learning models can analyze large datasets of behavioral and clinical information, enabling the early detection of ASD in children</a:t>
            </a:r>
          </a:p>
          <a:p>
            <a:pPr lvl="1"/>
            <a:r>
              <a:rPr lang="en-US">
                <a:latin typeface="Arial"/>
                <a:cs typeface="Arial"/>
              </a:rPr>
              <a:t>Machine learning algorithms can develop predictive models based on a combination of factors such as genetic markers, brain imaging data, and behavioral assessments</a:t>
            </a:r>
          </a:p>
          <a:p>
            <a:pPr lvl="1"/>
            <a:r>
              <a:rPr lang="en-US">
                <a:latin typeface="Arial"/>
                <a:cs typeface="Arial"/>
              </a:rPr>
              <a:t>Machine learning can help tailor interventions and therapies for individuals with ASD by analyzing their unique characteristics and response to different treatments. </a:t>
            </a:r>
          </a:p>
          <a:p>
            <a:pPr lvl="1"/>
            <a:endParaRPr lang="en-US">
              <a:latin typeface="Segoe UI"/>
              <a:cs typeface="Segoe UI"/>
            </a:endParaRPr>
          </a:p>
          <a:p>
            <a:pPr lvl="1"/>
            <a:endParaRPr lang="en-US" b="0" i="0">
              <a:effectLst/>
              <a:latin typeface="Söhne"/>
            </a:endParaRPr>
          </a:p>
          <a:p>
            <a:pPr lvl="1"/>
            <a:endParaRPr lang="en-US">
              <a:latin typeface="Söhne"/>
            </a:endParaRPr>
          </a:p>
          <a:p>
            <a:pPr lvl="1"/>
            <a:endParaRPr lang="en-IN" b="1"/>
          </a:p>
        </p:txBody>
      </p:sp>
    </p:spTree>
    <p:extLst>
      <p:ext uri="{BB962C8B-B14F-4D97-AF65-F5344CB8AC3E}">
        <p14:creationId xmlns:p14="http://schemas.microsoft.com/office/powerpoint/2010/main" val="2680569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D2BC5-3B44-79A0-C091-0A4FE1A20650}"/>
              </a:ext>
            </a:extLst>
          </p:cNvPr>
          <p:cNvSpPr>
            <a:spLocks noGrp="1"/>
          </p:cNvSpPr>
          <p:nvPr>
            <p:ph type="title"/>
          </p:nvPr>
        </p:nvSpPr>
        <p:spPr>
          <a:xfrm>
            <a:off x="1205843" y="455406"/>
            <a:ext cx="9692640" cy="653209"/>
          </a:xfrm>
        </p:spPr>
        <p:txBody>
          <a:bodyPr>
            <a:normAutofit fontScale="90000"/>
          </a:bodyPr>
          <a:lstStyle/>
          <a:p>
            <a:pPr algn="ctr"/>
            <a:r>
              <a:rPr lang="en-US"/>
              <a:t>Result</a:t>
            </a:r>
          </a:p>
        </p:txBody>
      </p:sp>
      <p:sp>
        <p:nvSpPr>
          <p:cNvPr id="10" name="Text Placeholder 9">
            <a:extLst>
              <a:ext uri="{FF2B5EF4-FFF2-40B4-BE49-F238E27FC236}">
                <a16:creationId xmlns:a16="http://schemas.microsoft.com/office/drawing/2014/main" id="{88B49465-26BC-B947-AF63-48BEEDD2C193}"/>
              </a:ext>
            </a:extLst>
          </p:cNvPr>
          <p:cNvSpPr>
            <a:spLocks noGrp="1"/>
          </p:cNvSpPr>
          <p:nvPr>
            <p:ph type="body" idx="1"/>
          </p:nvPr>
        </p:nvSpPr>
        <p:spPr>
          <a:xfrm>
            <a:off x="511078" y="1355068"/>
            <a:ext cx="4480560" cy="563431"/>
          </a:xfrm>
        </p:spPr>
        <p:txBody>
          <a:bodyPr>
            <a:normAutofit/>
          </a:bodyPr>
          <a:lstStyle/>
          <a:p>
            <a:r>
              <a:rPr lang="en-US" sz="2400">
                <a:solidFill>
                  <a:srgbClr val="000000"/>
                </a:solidFill>
              </a:rPr>
              <a:t>Output from Google Collab:</a:t>
            </a:r>
          </a:p>
        </p:txBody>
      </p:sp>
      <p:pic>
        <p:nvPicPr>
          <p:cNvPr id="9" name="Content Placeholder 8">
            <a:extLst>
              <a:ext uri="{FF2B5EF4-FFF2-40B4-BE49-F238E27FC236}">
                <a16:creationId xmlns:a16="http://schemas.microsoft.com/office/drawing/2014/main" id="{C8D18D5D-60EF-FBD9-23C5-C2B2F2048DC1}"/>
              </a:ext>
            </a:extLst>
          </p:cNvPr>
          <p:cNvPicPr>
            <a:picLocks noGrp="1" noChangeAspect="1"/>
          </p:cNvPicPr>
          <p:nvPr>
            <p:ph sz="half" idx="2"/>
          </p:nvPr>
        </p:nvPicPr>
        <p:blipFill rotWithShape="1">
          <a:blip r:embed="rId2"/>
          <a:srcRect r="8897"/>
          <a:stretch/>
        </p:blipFill>
        <p:spPr>
          <a:xfrm>
            <a:off x="186298" y="2114414"/>
            <a:ext cx="5735204" cy="4563678"/>
          </a:xfrm>
        </p:spPr>
      </p:pic>
      <p:sp>
        <p:nvSpPr>
          <p:cNvPr id="11" name="Text Placeholder 10">
            <a:extLst>
              <a:ext uri="{FF2B5EF4-FFF2-40B4-BE49-F238E27FC236}">
                <a16:creationId xmlns:a16="http://schemas.microsoft.com/office/drawing/2014/main" id="{CAF7818C-325B-19C4-E023-87122E41E3D0}"/>
              </a:ext>
            </a:extLst>
          </p:cNvPr>
          <p:cNvSpPr>
            <a:spLocks noGrp="1"/>
          </p:cNvSpPr>
          <p:nvPr>
            <p:ph type="body" sz="quarter" idx="3"/>
          </p:nvPr>
        </p:nvSpPr>
        <p:spPr>
          <a:xfrm>
            <a:off x="6216127" y="1556772"/>
            <a:ext cx="5724412" cy="731520"/>
          </a:xfrm>
        </p:spPr>
        <p:txBody>
          <a:bodyPr vert="horz" lIns="91440" tIns="45720" rIns="91440" bIns="45720" rtlCol="0" anchor="b">
            <a:noAutofit/>
          </a:bodyPr>
          <a:lstStyle/>
          <a:p>
            <a:r>
              <a:rPr lang="en-US" sz="2100"/>
              <a:t>Output from </a:t>
            </a:r>
            <a:r>
              <a:rPr lang="en-US" sz="2100" err="1"/>
              <a:t>Streamlit</a:t>
            </a:r>
            <a:r>
              <a:rPr lang="en-US" sz="2100"/>
              <a:t> Web Application when giving the same inputs:</a:t>
            </a:r>
          </a:p>
        </p:txBody>
      </p:sp>
      <p:pic>
        <p:nvPicPr>
          <p:cNvPr id="13" name="Content Placeholder 12">
            <a:extLst>
              <a:ext uri="{FF2B5EF4-FFF2-40B4-BE49-F238E27FC236}">
                <a16:creationId xmlns:a16="http://schemas.microsoft.com/office/drawing/2014/main" id="{AE5A221B-50C0-A382-13E4-38AA38B41959}"/>
              </a:ext>
            </a:extLst>
          </p:cNvPr>
          <p:cNvPicPr>
            <a:picLocks noGrp="1" noChangeAspect="1"/>
          </p:cNvPicPr>
          <p:nvPr>
            <p:ph sz="quarter" idx="4"/>
          </p:nvPr>
        </p:nvPicPr>
        <p:blipFill rotWithShape="1">
          <a:blip r:embed="rId3"/>
          <a:srcRect r="59769"/>
          <a:stretch/>
        </p:blipFill>
        <p:spPr>
          <a:xfrm>
            <a:off x="6216128" y="3200883"/>
            <a:ext cx="5479018" cy="1751309"/>
          </a:xfrm>
        </p:spPr>
      </p:pic>
    </p:spTree>
    <p:extLst>
      <p:ext uri="{BB962C8B-B14F-4D97-AF65-F5344CB8AC3E}">
        <p14:creationId xmlns:p14="http://schemas.microsoft.com/office/powerpoint/2010/main" val="1556283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277C0-9601-4C27-1117-16E762CEC8D6}"/>
              </a:ext>
            </a:extLst>
          </p:cNvPr>
          <p:cNvSpPr>
            <a:spLocks noGrp="1"/>
          </p:cNvSpPr>
          <p:nvPr>
            <p:ph type="title"/>
          </p:nvPr>
        </p:nvSpPr>
        <p:spPr>
          <a:xfrm>
            <a:off x="1261872" y="365760"/>
            <a:ext cx="9692640" cy="949929"/>
          </a:xfrm>
        </p:spPr>
        <p:txBody>
          <a:bodyPr/>
          <a:lstStyle/>
          <a:p>
            <a:pPr algn="ctr"/>
            <a:r>
              <a:rPr lang="en-US"/>
              <a:t>Output Evaluation</a:t>
            </a:r>
          </a:p>
        </p:txBody>
      </p:sp>
      <p:sp>
        <p:nvSpPr>
          <p:cNvPr id="3" name="Content Placeholder 2">
            <a:extLst>
              <a:ext uri="{FF2B5EF4-FFF2-40B4-BE49-F238E27FC236}">
                <a16:creationId xmlns:a16="http://schemas.microsoft.com/office/drawing/2014/main" id="{28ED4FCC-47EA-B73D-80DB-2D314266FBAB}"/>
              </a:ext>
            </a:extLst>
          </p:cNvPr>
          <p:cNvSpPr>
            <a:spLocks noGrp="1"/>
          </p:cNvSpPr>
          <p:nvPr>
            <p:ph idx="1"/>
          </p:nvPr>
        </p:nvSpPr>
        <p:spPr>
          <a:xfrm>
            <a:off x="1294069" y="1603420"/>
            <a:ext cx="9604205" cy="5252857"/>
          </a:xfrm>
        </p:spPr>
        <p:txBody>
          <a:bodyPr vert="horz" lIns="91440" tIns="45720" rIns="91440" bIns="45720" rtlCol="0" anchor="t">
            <a:normAutofit/>
          </a:bodyPr>
          <a:lstStyle/>
          <a:p>
            <a:r>
              <a:rPr lang="en-US"/>
              <a:t>Input Data:</a:t>
            </a:r>
          </a:p>
          <a:p>
            <a:pPr lvl="1"/>
            <a:r>
              <a:rPr lang="en-US"/>
              <a:t>The input data is represented as a tuple (0, 4, 0, 0, 0, 0, 0, 0, 1, 0, 1, 1, 0). Each value corresponds to a feature.</a:t>
            </a:r>
          </a:p>
          <a:p>
            <a:r>
              <a:rPr lang="en-US"/>
              <a:t>Data-Splitting and Normalization:</a:t>
            </a:r>
          </a:p>
          <a:p>
            <a:pPr lvl="1"/>
            <a:r>
              <a:rPr lang="en-US"/>
              <a:t>The input data is reshaped using NumPy to be compatible with the model, and then it is standardized using a scaler (assuming scaler is defined elsewhere in your code). Standardization is a common preprocessing step that ensures all features have a mean of 0 and a standard deviation of 1.</a:t>
            </a:r>
          </a:p>
          <a:p>
            <a:r>
              <a:rPr lang="en-US"/>
              <a:t>Prediction:</a:t>
            </a:r>
          </a:p>
          <a:p>
            <a:pPr lvl="1"/>
            <a:r>
              <a:rPr lang="en-US"/>
              <a:t>The standardized data is then used to make a prediction using a machine learning model (classifier). The prediction is 0.</a:t>
            </a:r>
          </a:p>
          <a:p>
            <a:r>
              <a:rPr lang="en-US"/>
              <a:t>Output Interpretation:</a:t>
            </a:r>
          </a:p>
          <a:p>
            <a:pPr lvl="1"/>
            <a:r>
              <a:rPr lang="en-US"/>
              <a:t>The output prediction is 0, and based on your conditional statement, it's interpreted as "The person is not with Autism spectrum disorder."</a:t>
            </a:r>
          </a:p>
          <a:p>
            <a:r>
              <a:rPr lang="en-US"/>
              <a:t>So, according to the model, the input data provided is classified as not indicative of Autism spectrum disorder.</a:t>
            </a:r>
          </a:p>
          <a:p>
            <a:endParaRPr lang="en-US"/>
          </a:p>
        </p:txBody>
      </p:sp>
    </p:spTree>
    <p:extLst>
      <p:ext uri="{BB962C8B-B14F-4D97-AF65-F5344CB8AC3E}">
        <p14:creationId xmlns:p14="http://schemas.microsoft.com/office/powerpoint/2010/main" val="3307020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5C25E-4740-8062-9FD4-B6D9AF8CD678}"/>
              </a:ext>
            </a:extLst>
          </p:cNvPr>
          <p:cNvSpPr>
            <a:spLocks noGrp="1"/>
          </p:cNvSpPr>
          <p:nvPr>
            <p:ph type="title"/>
          </p:nvPr>
        </p:nvSpPr>
        <p:spPr>
          <a:xfrm>
            <a:off x="1273078" y="263960"/>
            <a:ext cx="9692640" cy="1325562"/>
          </a:xfrm>
        </p:spPr>
        <p:txBody>
          <a:bodyPr/>
          <a:lstStyle/>
          <a:p>
            <a:pPr algn="ctr"/>
            <a:r>
              <a:rPr lang="en-US"/>
              <a:t>Future Scope </a:t>
            </a:r>
          </a:p>
        </p:txBody>
      </p:sp>
      <p:sp>
        <p:nvSpPr>
          <p:cNvPr id="3" name="Content Placeholder 2">
            <a:extLst>
              <a:ext uri="{FF2B5EF4-FFF2-40B4-BE49-F238E27FC236}">
                <a16:creationId xmlns:a16="http://schemas.microsoft.com/office/drawing/2014/main" id="{80E13B04-4CF3-51D9-3AE8-65A2DD6C560C}"/>
              </a:ext>
            </a:extLst>
          </p:cNvPr>
          <p:cNvSpPr>
            <a:spLocks noGrp="1"/>
          </p:cNvSpPr>
          <p:nvPr>
            <p:ph idx="1"/>
          </p:nvPr>
        </p:nvSpPr>
        <p:spPr>
          <a:xfrm>
            <a:off x="1272604" y="1828800"/>
            <a:ext cx="8595360" cy="4351337"/>
          </a:xfrm>
        </p:spPr>
        <p:txBody>
          <a:bodyPr vert="horz" lIns="91440" tIns="45720" rIns="91440" bIns="45720" rtlCol="0" anchor="t">
            <a:normAutofit lnSpcReduction="10000"/>
          </a:bodyPr>
          <a:lstStyle/>
          <a:p>
            <a:pPr marL="285750" indent="-285750"/>
            <a:r>
              <a:rPr lang="en-US">
                <a:ea typeface="+mn-lt"/>
                <a:cs typeface="+mn-lt"/>
              </a:rPr>
              <a:t>Developing more accurate and efficient machine learning models for ASD detection that can handle large and complex datasets . </a:t>
            </a:r>
            <a:endParaRPr lang="en-US"/>
          </a:p>
          <a:p>
            <a:pPr marL="285750" indent="-285750"/>
            <a:r>
              <a:rPr lang="en-US">
                <a:ea typeface="+mn-lt"/>
                <a:cs typeface="+mn-lt"/>
              </a:rPr>
              <a:t>Exploring the use of deep learning techniques such as Convolutional Neural Networks (CNNs) for ASD detection . </a:t>
            </a:r>
          </a:p>
          <a:p>
            <a:pPr marL="285750" indent="-285750"/>
            <a:r>
              <a:rPr lang="en-US">
                <a:ea typeface="+mn-lt"/>
                <a:cs typeface="+mn-lt"/>
              </a:rPr>
              <a:t>Collecting more ASD datasets and making them more accessible to researchers to improve the accuracy and generalizability of machine learning models . </a:t>
            </a:r>
          </a:p>
          <a:p>
            <a:pPr marL="285750" indent="-285750"/>
            <a:r>
              <a:rPr lang="en-US">
                <a:ea typeface="+mn-lt"/>
                <a:cs typeface="+mn-lt"/>
              </a:rPr>
              <a:t>Investigating the use of non-invasive techniques such as eye-tracking and electroencephalography (EEG) for ASD detection . </a:t>
            </a:r>
          </a:p>
          <a:p>
            <a:pPr marL="285750" indent="-285750"/>
            <a:r>
              <a:rPr lang="en-US">
                <a:ea typeface="+mn-lt"/>
                <a:cs typeface="+mn-lt"/>
              </a:rPr>
              <a:t>Developing machine learning models that can predict the severity of ASD symptoms and help with personalized treatment planning .</a:t>
            </a:r>
            <a:endParaRPr lang="en-US"/>
          </a:p>
          <a:p>
            <a:pPr marL="285750" indent="-285750"/>
            <a:r>
              <a:rPr lang="en-US"/>
              <a:t>Implemented a app to check if a person has Autism Spectrum Disorder by answering a set of questions.</a:t>
            </a:r>
          </a:p>
          <a:p>
            <a:pPr marL="285750" indent="-285750"/>
            <a:endParaRPr lang="en-US"/>
          </a:p>
        </p:txBody>
      </p:sp>
    </p:spTree>
    <p:extLst>
      <p:ext uri="{BB962C8B-B14F-4D97-AF65-F5344CB8AC3E}">
        <p14:creationId xmlns:p14="http://schemas.microsoft.com/office/powerpoint/2010/main" val="441656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84F4E-0471-9CE0-7F0A-CE562774CFFD}"/>
              </a:ext>
            </a:extLst>
          </p:cNvPr>
          <p:cNvSpPr>
            <a:spLocks noGrp="1"/>
          </p:cNvSpPr>
          <p:nvPr>
            <p:ph type="title"/>
          </p:nvPr>
        </p:nvSpPr>
        <p:spPr>
          <a:xfrm>
            <a:off x="1485990" y="175259"/>
            <a:ext cx="9692640" cy="698033"/>
          </a:xfrm>
        </p:spPr>
        <p:txBody>
          <a:bodyPr/>
          <a:lstStyle/>
          <a:p>
            <a:pPr algn="ctr"/>
            <a:r>
              <a:rPr lang="en-US"/>
              <a:t>References</a:t>
            </a:r>
          </a:p>
        </p:txBody>
      </p:sp>
      <p:pic>
        <p:nvPicPr>
          <p:cNvPr id="12" name="Content Placeholder 11">
            <a:extLst>
              <a:ext uri="{FF2B5EF4-FFF2-40B4-BE49-F238E27FC236}">
                <a16:creationId xmlns:a16="http://schemas.microsoft.com/office/drawing/2014/main" id="{0F15F0FE-46D9-0B4B-8B50-74091200179C}"/>
              </a:ext>
            </a:extLst>
          </p:cNvPr>
          <p:cNvPicPr>
            <a:picLocks noGrp="1" noChangeAspect="1"/>
          </p:cNvPicPr>
          <p:nvPr>
            <p:ph sz="half" idx="2"/>
          </p:nvPr>
        </p:nvPicPr>
        <p:blipFill>
          <a:blip r:embed="rId2"/>
          <a:stretch>
            <a:fillRect/>
          </a:stretch>
        </p:blipFill>
        <p:spPr>
          <a:xfrm>
            <a:off x="4341887" y="1216165"/>
            <a:ext cx="4105275" cy="466725"/>
          </a:xfrm>
        </p:spPr>
      </p:pic>
      <p:pic>
        <p:nvPicPr>
          <p:cNvPr id="11" name="Content Placeholder 10">
            <a:extLst>
              <a:ext uri="{FF2B5EF4-FFF2-40B4-BE49-F238E27FC236}">
                <a16:creationId xmlns:a16="http://schemas.microsoft.com/office/drawing/2014/main" id="{9F482CAF-F273-7DCD-7BC3-3CCEC69479D3}"/>
              </a:ext>
            </a:extLst>
          </p:cNvPr>
          <p:cNvPicPr>
            <a:picLocks noGrp="1" noChangeAspect="1"/>
          </p:cNvPicPr>
          <p:nvPr>
            <p:ph sz="half" idx="1"/>
          </p:nvPr>
        </p:nvPicPr>
        <p:blipFill rotWithShape="1">
          <a:blip r:embed="rId3"/>
          <a:srcRect r="-272" b="8813"/>
          <a:stretch/>
        </p:blipFill>
        <p:spPr>
          <a:xfrm>
            <a:off x="4849" y="1111624"/>
            <a:ext cx="4473286" cy="5563513"/>
          </a:xfrm>
        </p:spPr>
      </p:pic>
      <p:pic>
        <p:nvPicPr>
          <p:cNvPr id="14" name="Picture 13">
            <a:extLst>
              <a:ext uri="{FF2B5EF4-FFF2-40B4-BE49-F238E27FC236}">
                <a16:creationId xmlns:a16="http://schemas.microsoft.com/office/drawing/2014/main" id="{88997072-D82B-051B-4EEC-126ABB593980}"/>
              </a:ext>
            </a:extLst>
          </p:cNvPr>
          <p:cNvPicPr>
            <a:picLocks noChangeAspect="1"/>
          </p:cNvPicPr>
          <p:nvPr/>
        </p:nvPicPr>
        <p:blipFill rotWithShape="1">
          <a:blip r:embed="rId4"/>
          <a:srcRect t="1915" r="4058" b="10103"/>
          <a:stretch/>
        </p:blipFill>
        <p:spPr>
          <a:xfrm>
            <a:off x="4343400" y="1713693"/>
            <a:ext cx="3942489" cy="5083236"/>
          </a:xfrm>
          <a:prstGeom prst="rect">
            <a:avLst/>
          </a:prstGeom>
        </p:spPr>
      </p:pic>
      <p:pic>
        <p:nvPicPr>
          <p:cNvPr id="15" name="Picture 14">
            <a:extLst>
              <a:ext uri="{FF2B5EF4-FFF2-40B4-BE49-F238E27FC236}">
                <a16:creationId xmlns:a16="http://schemas.microsoft.com/office/drawing/2014/main" id="{F1194414-50C0-61E2-01ED-0C5EACB5EE28}"/>
              </a:ext>
            </a:extLst>
          </p:cNvPr>
          <p:cNvPicPr>
            <a:picLocks noChangeAspect="1"/>
          </p:cNvPicPr>
          <p:nvPr/>
        </p:nvPicPr>
        <p:blipFill rotWithShape="1">
          <a:blip r:embed="rId5"/>
          <a:srcRect r="3801" b="251"/>
          <a:stretch/>
        </p:blipFill>
        <p:spPr>
          <a:xfrm>
            <a:off x="8276665" y="1709120"/>
            <a:ext cx="3807846" cy="3096035"/>
          </a:xfrm>
          <a:prstGeom prst="rect">
            <a:avLst/>
          </a:prstGeom>
        </p:spPr>
      </p:pic>
    </p:spTree>
    <p:extLst>
      <p:ext uri="{BB962C8B-B14F-4D97-AF65-F5344CB8AC3E}">
        <p14:creationId xmlns:p14="http://schemas.microsoft.com/office/powerpoint/2010/main" val="70275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A734A-9347-A646-64F0-2FA894187EE6}"/>
              </a:ext>
            </a:extLst>
          </p:cNvPr>
          <p:cNvSpPr>
            <a:spLocks noGrp="1"/>
          </p:cNvSpPr>
          <p:nvPr>
            <p:ph type="title"/>
          </p:nvPr>
        </p:nvSpPr>
        <p:spPr>
          <a:xfrm>
            <a:off x="4965290" y="365760"/>
            <a:ext cx="5997678" cy="1325562"/>
          </a:xfrm>
        </p:spPr>
        <p:txBody>
          <a:bodyPr>
            <a:normAutofit/>
          </a:bodyPr>
          <a:lstStyle/>
          <a:p>
            <a:pPr algn="ctr"/>
            <a:r>
              <a:rPr lang="en-US" sz="4100"/>
              <a:t>Autism Prediction using Machine Learning</a:t>
            </a:r>
            <a:endParaRPr lang="en-US"/>
          </a:p>
        </p:txBody>
      </p:sp>
      <p:pic>
        <p:nvPicPr>
          <p:cNvPr id="5" name="Picture 4" descr="White puzzle with one red piece">
            <a:extLst>
              <a:ext uri="{FF2B5EF4-FFF2-40B4-BE49-F238E27FC236}">
                <a16:creationId xmlns:a16="http://schemas.microsoft.com/office/drawing/2014/main" id="{961CDA2D-52A3-88CC-D0EC-36E53CCC09BE}"/>
              </a:ext>
            </a:extLst>
          </p:cNvPr>
          <p:cNvPicPr>
            <a:picLocks noChangeAspect="1"/>
          </p:cNvPicPr>
          <p:nvPr/>
        </p:nvPicPr>
        <p:blipFill rotWithShape="1">
          <a:blip r:embed="rId2"/>
          <a:srcRect l="31739" r="30093" b="-2"/>
          <a:stretch/>
        </p:blipFill>
        <p:spPr>
          <a:xfrm>
            <a:off x="20" y="10"/>
            <a:ext cx="4653291" cy="6857990"/>
          </a:xfrm>
          <a:prstGeom prst="rect">
            <a:avLst/>
          </a:prstGeom>
        </p:spPr>
      </p:pic>
      <p:sp>
        <p:nvSpPr>
          <p:cNvPr id="3" name="Content Placeholder 2">
            <a:extLst>
              <a:ext uri="{FF2B5EF4-FFF2-40B4-BE49-F238E27FC236}">
                <a16:creationId xmlns:a16="http://schemas.microsoft.com/office/drawing/2014/main" id="{406B6EBD-0431-777C-5E9D-8DD561D67EBC}"/>
              </a:ext>
            </a:extLst>
          </p:cNvPr>
          <p:cNvSpPr>
            <a:spLocks noGrp="1"/>
          </p:cNvSpPr>
          <p:nvPr>
            <p:ph idx="1"/>
          </p:nvPr>
        </p:nvSpPr>
        <p:spPr>
          <a:xfrm>
            <a:off x="4965290" y="2005739"/>
            <a:ext cx="6240952" cy="4689552"/>
          </a:xfrm>
        </p:spPr>
        <p:txBody>
          <a:bodyPr vert="horz" lIns="91440" tIns="45720" rIns="91440" bIns="45720" rtlCol="0" anchor="t">
            <a:noAutofit/>
          </a:bodyPr>
          <a:lstStyle/>
          <a:p>
            <a:pPr algn="just">
              <a:buAutoNum type="arabicPeriod"/>
            </a:pPr>
            <a:r>
              <a:rPr lang="en-IN" sz="1750" b="1">
                <a:ea typeface="+mn-lt"/>
                <a:cs typeface="+mn-lt"/>
              </a:rPr>
              <a:t>Understanding Autism:</a:t>
            </a:r>
            <a:endParaRPr lang="en-US" sz="1750" b="1">
              <a:ea typeface="+mn-lt"/>
              <a:cs typeface="+mn-lt"/>
            </a:endParaRPr>
          </a:p>
          <a:p>
            <a:pPr marL="274320" lvl="1" indent="0" algn="just">
              <a:buNone/>
            </a:pPr>
            <a:r>
              <a:rPr lang="en-IN">
                <a:ea typeface="+mn-lt"/>
                <a:cs typeface="+mn-lt"/>
              </a:rPr>
              <a:t>Autism encompasses various conditions marked by challenges in social interaction, </a:t>
            </a:r>
            <a:r>
              <a:rPr lang="en-IN" err="1">
                <a:ea typeface="+mn-lt"/>
                <a:cs typeface="+mn-lt"/>
              </a:rPr>
              <a:t>behavior</a:t>
            </a:r>
            <a:r>
              <a:rPr lang="en-IN">
                <a:ea typeface="+mn-lt"/>
                <a:cs typeface="+mn-lt"/>
              </a:rPr>
              <a:t>, speech, and nonverbal communication.</a:t>
            </a:r>
          </a:p>
          <a:p>
            <a:pPr algn="just">
              <a:buAutoNum type="arabicPeriod"/>
            </a:pPr>
            <a:r>
              <a:rPr lang="en-IN" sz="1750" b="1">
                <a:ea typeface="+mn-lt"/>
                <a:cs typeface="+mn-lt"/>
              </a:rPr>
              <a:t>Autism Spectrum Disorder (ASD):</a:t>
            </a:r>
            <a:endParaRPr lang="en-US" sz="1750" b="1"/>
          </a:p>
          <a:p>
            <a:pPr marL="274320" lvl="1" indent="0" algn="just">
              <a:buNone/>
            </a:pPr>
            <a:r>
              <a:rPr lang="en-IN">
                <a:ea typeface="+mn-lt"/>
                <a:cs typeface="+mn-lt"/>
              </a:rPr>
              <a:t>ASD, a neurodevelopmental condition, impacts an individual's ability to interact, communicate, and learn</a:t>
            </a:r>
            <a:r>
              <a:rPr lang="en-IN" sz="1750">
                <a:ea typeface="+mn-lt"/>
                <a:cs typeface="+mn-lt"/>
              </a:rPr>
              <a:t>.</a:t>
            </a:r>
          </a:p>
          <a:p>
            <a:pPr algn="just">
              <a:buAutoNum type="arabicPeriod"/>
            </a:pPr>
            <a:r>
              <a:rPr lang="en-IN" sz="1750" b="1">
                <a:ea typeface="+mn-lt"/>
                <a:cs typeface="+mn-lt"/>
              </a:rPr>
              <a:t>Project Objective:</a:t>
            </a:r>
            <a:endParaRPr lang="en-US" sz="1750" b="1"/>
          </a:p>
          <a:p>
            <a:pPr marL="274320" lvl="1" indent="0" algn="just">
              <a:buNone/>
            </a:pPr>
            <a:r>
              <a:rPr lang="en-IN">
                <a:ea typeface="+mn-lt"/>
                <a:cs typeface="+mn-lt"/>
              </a:rPr>
              <a:t>This initiative aims to develop a machine learning model and web application for accurately predicting autism traits in individuals of all ages.</a:t>
            </a:r>
            <a:endParaRPr lang="en-US" b="1" spc="10">
              <a:ea typeface="+mn-lt"/>
              <a:cs typeface="+mn-lt"/>
            </a:endParaRPr>
          </a:p>
          <a:p>
            <a:pPr marL="57150" indent="-240030" algn="just">
              <a:buAutoNum type="arabicPeriod"/>
            </a:pPr>
            <a:r>
              <a:rPr lang="en-IN" sz="1750" b="1">
                <a:ea typeface="+mn-lt"/>
                <a:cs typeface="+mn-lt"/>
              </a:rPr>
              <a:t>Real-World</a:t>
            </a:r>
            <a:r>
              <a:rPr lang="en-IN" sz="1750" b="1" spc="10">
                <a:ea typeface="+mn-lt"/>
                <a:cs typeface="+mn-lt"/>
              </a:rPr>
              <a:t> Impact:</a:t>
            </a:r>
            <a:endParaRPr lang="en-US" sz="1750" b="1" spc="10"/>
          </a:p>
          <a:p>
            <a:pPr marL="274320" lvl="1" indent="0" algn="just">
              <a:buNone/>
            </a:pPr>
            <a:r>
              <a:rPr lang="en-IN">
                <a:ea typeface="+mn-lt"/>
                <a:cs typeface="+mn-lt"/>
              </a:rPr>
              <a:t>Early detection through this tool can lead to timely intervention, providing patients with appropriate support and medication.</a:t>
            </a:r>
          </a:p>
        </p:txBody>
      </p:sp>
    </p:spTree>
    <p:extLst>
      <p:ext uri="{BB962C8B-B14F-4D97-AF65-F5344CB8AC3E}">
        <p14:creationId xmlns:p14="http://schemas.microsoft.com/office/powerpoint/2010/main" val="443923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C5C1-F156-D8EC-29F7-61DCD1641DFA}"/>
              </a:ext>
            </a:extLst>
          </p:cNvPr>
          <p:cNvSpPr>
            <a:spLocks noGrp="1"/>
          </p:cNvSpPr>
          <p:nvPr>
            <p:ph type="title"/>
          </p:nvPr>
        </p:nvSpPr>
        <p:spPr>
          <a:xfrm>
            <a:off x="1304802" y="483816"/>
            <a:ext cx="6091428" cy="1325562"/>
          </a:xfrm>
        </p:spPr>
        <p:txBody>
          <a:bodyPr>
            <a:normAutofit/>
          </a:bodyPr>
          <a:lstStyle/>
          <a:p>
            <a:pPr algn="ctr"/>
            <a:r>
              <a:rPr lang="en-US" sz="5000"/>
              <a:t>Motivation</a:t>
            </a:r>
            <a:endParaRPr lang="en-US"/>
          </a:p>
        </p:txBody>
      </p:sp>
      <p:sp>
        <p:nvSpPr>
          <p:cNvPr id="3" name="Content Placeholder 2">
            <a:extLst>
              <a:ext uri="{FF2B5EF4-FFF2-40B4-BE49-F238E27FC236}">
                <a16:creationId xmlns:a16="http://schemas.microsoft.com/office/drawing/2014/main" id="{993D5F01-C8F3-57AE-2287-E93712EC0444}"/>
              </a:ext>
            </a:extLst>
          </p:cNvPr>
          <p:cNvSpPr>
            <a:spLocks noGrp="1"/>
          </p:cNvSpPr>
          <p:nvPr>
            <p:ph idx="1"/>
          </p:nvPr>
        </p:nvSpPr>
        <p:spPr>
          <a:xfrm>
            <a:off x="1261872" y="2005739"/>
            <a:ext cx="6284611" cy="4539299"/>
          </a:xfrm>
        </p:spPr>
        <p:txBody>
          <a:bodyPr vert="horz" lIns="91440" tIns="45720" rIns="91440" bIns="45720" rtlCol="0" anchor="t">
            <a:normAutofit/>
          </a:bodyPr>
          <a:lstStyle/>
          <a:p>
            <a:pPr algn="just"/>
            <a:r>
              <a:rPr lang="en-US">
                <a:ea typeface="+mn-lt"/>
                <a:cs typeface="+mn-lt"/>
              </a:rPr>
              <a:t>The motivation behind our work is grounded in the transformative impact it can have on individuals lives through early detection and intervention. </a:t>
            </a:r>
            <a:endParaRPr lang="en-US"/>
          </a:p>
          <a:p>
            <a:pPr algn="just"/>
            <a:r>
              <a:rPr lang="en-US">
                <a:ea typeface="+mn-lt"/>
                <a:cs typeface="+mn-lt"/>
              </a:rPr>
              <a:t>We believe that the integration of machine learning in autism research is not only a technological advancement but a compassionate endeavor with far-reaching implications for the well-being of those affected by ASD. </a:t>
            </a:r>
          </a:p>
          <a:p>
            <a:pPr algn="just"/>
            <a:r>
              <a:rPr lang="en-US">
                <a:ea typeface="+mn-lt"/>
                <a:cs typeface="+mn-lt"/>
              </a:rPr>
              <a:t>We seek to inspire further exploration and collaboration in the pursuit of leveraging ML for the benefit of neurodevelopmental health.</a:t>
            </a:r>
          </a:p>
          <a:p>
            <a:pPr algn="just"/>
            <a:r>
              <a:rPr lang="en-US">
                <a:ea typeface="+mn-lt"/>
                <a:cs typeface="+mn-lt"/>
              </a:rPr>
              <a:t>Immediate Demand: In today's digital era, there is increase in autism cases which needs to be recognized early.</a:t>
            </a:r>
          </a:p>
        </p:txBody>
      </p:sp>
      <p:pic>
        <p:nvPicPr>
          <p:cNvPr id="5" name="Picture 4" descr="Plant growing in a concrete crack">
            <a:extLst>
              <a:ext uri="{FF2B5EF4-FFF2-40B4-BE49-F238E27FC236}">
                <a16:creationId xmlns:a16="http://schemas.microsoft.com/office/drawing/2014/main" id="{AAE2A5AC-63E4-9D02-5FD3-46F5BA6F9621}"/>
              </a:ext>
            </a:extLst>
          </p:cNvPr>
          <p:cNvPicPr>
            <a:picLocks noChangeAspect="1"/>
          </p:cNvPicPr>
          <p:nvPr/>
        </p:nvPicPr>
        <p:blipFill rotWithShape="1">
          <a:blip r:embed="rId2"/>
          <a:srcRect l="23523" r="41873" b="-1"/>
          <a:stretch/>
        </p:blipFill>
        <p:spPr>
          <a:xfrm>
            <a:off x="7737169" y="10"/>
            <a:ext cx="3555205" cy="6857990"/>
          </a:xfrm>
          <a:prstGeom prst="rect">
            <a:avLst/>
          </a:prstGeom>
        </p:spPr>
      </p:pic>
    </p:spTree>
    <p:extLst>
      <p:ext uri="{BB962C8B-B14F-4D97-AF65-F5344CB8AC3E}">
        <p14:creationId xmlns:p14="http://schemas.microsoft.com/office/powerpoint/2010/main" val="2710301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The Definition of a Problem - a Critical Step | Indra Process and  Performance Consulting">
            <a:extLst>
              <a:ext uri="{FF2B5EF4-FFF2-40B4-BE49-F238E27FC236}">
                <a16:creationId xmlns:a16="http://schemas.microsoft.com/office/drawing/2014/main" id="{743CC302-F9C7-E2BB-8D14-F5B3AE33B8D3}"/>
              </a:ext>
            </a:extLst>
          </p:cNvPr>
          <p:cNvPicPr>
            <a:picLocks noChangeAspect="1"/>
          </p:cNvPicPr>
          <p:nvPr/>
        </p:nvPicPr>
        <p:blipFill rotWithShape="1">
          <a:blip r:embed="rId2"/>
          <a:srcRect t="544" b="19286"/>
          <a:stretch/>
        </p:blipFill>
        <p:spPr>
          <a:xfrm>
            <a:off x="20" y="10"/>
            <a:ext cx="11292820" cy="6857990"/>
          </a:xfrm>
          <a:prstGeom prst="rect">
            <a:avLst/>
          </a:prstGeom>
        </p:spPr>
      </p:pic>
      <p:sp>
        <p:nvSpPr>
          <p:cNvPr id="19" name="Rectangle 18">
            <a:extLst>
              <a:ext uri="{FF2B5EF4-FFF2-40B4-BE49-F238E27FC236}">
                <a16:creationId xmlns:a16="http://schemas.microsoft.com/office/drawing/2014/main" id="{9163A971-857A-4D4D-B458-BADAF926F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481" y="0"/>
            <a:ext cx="7737169" cy="6858000"/>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80134E5F-C908-66A8-A120-36396BCFA6EB}"/>
              </a:ext>
            </a:extLst>
          </p:cNvPr>
          <p:cNvSpPr>
            <a:spLocks noGrp="1"/>
          </p:cNvSpPr>
          <p:nvPr>
            <p:ph type="title"/>
          </p:nvPr>
        </p:nvSpPr>
        <p:spPr>
          <a:xfrm>
            <a:off x="4029424" y="397955"/>
            <a:ext cx="6784259" cy="1034603"/>
          </a:xfrm>
        </p:spPr>
        <p:txBody>
          <a:bodyPr>
            <a:normAutofit/>
          </a:bodyPr>
          <a:lstStyle/>
          <a:p>
            <a:pPr algn="ctr"/>
            <a:r>
              <a:rPr lang="en-US"/>
              <a:t>Problem Statement</a:t>
            </a:r>
          </a:p>
        </p:txBody>
      </p:sp>
      <p:sp>
        <p:nvSpPr>
          <p:cNvPr id="3" name="Content Placeholder 2">
            <a:extLst>
              <a:ext uri="{FF2B5EF4-FFF2-40B4-BE49-F238E27FC236}">
                <a16:creationId xmlns:a16="http://schemas.microsoft.com/office/drawing/2014/main" id="{ACBD5159-FD27-15A5-1F39-27F7663485CC}"/>
              </a:ext>
            </a:extLst>
          </p:cNvPr>
          <p:cNvSpPr>
            <a:spLocks noGrp="1"/>
          </p:cNvSpPr>
          <p:nvPr>
            <p:ph idx="1"/>
          </p:nvPr>
        </p:nvSpPr>
        <p:spPr>
          <a:xfrm>
            <a:off x="3846974" y="1636235"/>
            <a:ext cx="7331610" cy="5121036"/>
          </a:xfrm>
        </p:spPr>
        <p:txBody>
          <a:bodyPr vert="horz" lIns="91440" tIns="45720" rIns="91440" bIns="45720" rtlCol="0" anchor="t">
            <a:noAutofit/>
          </a:bodyPr>
          <a:lstStyle/>
          <a:p>
            <a:r>
              <a:rPr lang="en-US" sz="1500">
                <a:ea typeface="+mn-lt"/>
                <a:cs typeface="+mn-lt"/>
              </a:rPr>
              <a:t>To Develop a robust machine learning model to accurately predict the likelihood of autism spectrum disorder (ASD) in individuals based on relevant features.</a:t>
            </a:r>
            <a:endParaRPr lang="en-US" sz="1500"/>
          </a:p>
          <a:p>
            <a:r>
              <a:rPr lang="en-US" sz="1600" b="1">
                <a:ea typeface="+mn-lt"/>
                <a:cs typeface="+mn-lt"/>
              </a:rPr>
              <a:t>Challenges:</a:t>
            </a:r>
            <a:endParaRPr lang="en-US" sz="1600" b="1"/>
          </a:p>
          <a:p>
            <a:r>
              <a:rPr lang="en-US" sz="1500">
                <a:ea typeface="+mn-lt"/>
                <a:cs typeface="+mn-lt"/>
              </a:rPr>
              <a:t>Limited labeled data: Availability of comprehensive and well-labeled datasets for ASD prediction.</a:t>
            </a:r>
            <a:endParaRPr lang="en-US" sz="1500"/>
          </a:p>
          <a:p>
            <a:r>
              <a:rPr lang="en-US" sz="1500">
                <a:ea typeface="+mn-lt"/>
                <a:cs typeface="+mn-lt"/>
              </a:rPr>
              <a:t>Feature selection: Identifying and incorporating the most relevant features for accurate prediction.</a:t>
            </a:r>
            <a:endParaRPr lang="en-US" sz="1500"/>
          </a:p>
          <a:p>
            <a:r>
              <a:rPr lang="en-US" sz="1500" err="1">
                <a:ea typeface="+mn-lt"/>
                <a:cs typeface="+mn-lt"/>
              </a:rPr>
              <a:t>Explainability</a:t>
            </a:r>
            <a:r>
              <a:rPr lang="en-US" sz="1500">
                <a:ea typeface="+mn-lt"/>
                <a:cs typeface="+mn-lt"/>
              </a:rPr>
              <a:t>: Providing interpretability in the model's predictions for better understanding and acceptance.</a:t>
            </a:r>
            <a:endParaRPr lang="en-US" sz="1500"/>
          </a:p>
          <a:p>
            <a:r>
              <a:rPr lang="en-US" sz="1600" b="1">
                <a:ea typeface="+mn-lt"/>
                <a:cs typeface="+mn-lt"/>
              </a:rPr>
              <a:t>Outcomes:</a:t>
            </a:r>
            <a:endParaRPr lang="en-US" sz="1600" b="1"/>
          </a:p>
          <a:p>
            <a:r>
              <a:rPr lang="en-US" sz="1500">
                <a:ea typeface="+mn-lt"/>
                <a:cs typeface="+mn-lt"/>
              </a:rPr>
              <a:t>A reliable predictive model for early detection of autism.</a:t>
            </a:r>
            <a:endParaRPr lang="en-US" sz="1500"/>
          </a:p>
          <a:p>
            <a:r>
              <a:rPr lang="en-US" sz="1500">
                <a:ea typeface="+mn-lt"/>
                <a:cs typeface="+mn-lt"/>
              </a:rPr>
              <a:t>Insights into key features contributing to ASD prediction.</a:t>
            </a:r>
            <a:endParaRPr lang="en-US" sz="1500"/>
          </a:p>
          <a:p>
            <a:r>
              <a:rPr lang="en-US" sz="1500">
                <a:ea typeface="+mn-lt"/>
                <a:cs typeface="+mn-lt"/>
              </a:rPr>
              <a:t>Contribution to the development of accessible and interpretable tools for autism assessment.</a:t>
            </a:r>
            <a:endParaRPr lang="en-US" sz="1500"/>
          </a:p>
          <a:p>
            <a:endParaRPr lang="en-US" sz="1400"/>
          </a:p>
        </p:txBody>
      </p:sp>
    </p:spTree>
    <p:extLst>
      <p:ext uri="{BB962C8B-B14F-4D97-AF65-F5344CB8AC3E}">
        <p14:creationId xmlns:p14="http://schemas.microsoft.com/office/powerpoint/2010/main" val="2237150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9DC39-86A9-8557-AADE-CDF0C310F77C}"/>
              </a:ext>
            </a:extLst>
          </p:cNvPr>
          <p:cNvSpPr>
            <a:spLocks noGrp="1"/>
          </p:cNvSpPr>
          <p:nvPr>
            <p:ph type="title"/>
          </p:nvPr>
        </p:nvSpPr>
        <p:spPr>
          <a:xfrm>
            <a:off x="1229032" y="365760"/>
            <a:ext cx="5997678" cy="1325562"/>
          </a:xfrm>
        </p:spPr>
        <p:txBody>
          <a:bodyPr>
            <a:normAutofit/>
          </a:bodyPr>
          <a:lstStyle/>
          <a:p>
            <a:pPr algn="ctr"/>
            <a:r>
              <a:rPr lang="en-US" sz="4800">
                <a:ea typeface="Calibri Light"/>
                <a:cs typeface="Calibri Light"/>
              </a:rPr>
              <a:t>Applications</a:t>
            </a:r>
            <a:endParaRPr lang="en-US"/>
          </a:p>
        </p:txBody>
      </p:sp>
      <p:sp>
        <p:nvSpPr>
          <p:cNvPr id="9" name="Rectangle 8">
            <a:extLst>
              <a:ext uri="{FF2B5EF4-FFF2-40B4-BE49-F238E27FC236}">
                <a16:creationId xmlns:a16="http://schemas.microsoft.com/office/drawing/2014/main" id="{60C2BF78-EE5B-49C7-ADD9-58CDBD13E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2C6ADD62-DC7A-D0DF-819A-BFFC729E60A3}"/>
              </a:ext>
            </a:extLst>
          </p:cNvPr>
          <p:cNvSpPr>
            <a:spLocks noGrp="1"/>
          </p:cNvSpPr>
          <p:nvPr>
            <p:ph idx="1"/>
          </p:nvPr>
        </p:nvSpPr>
        <p:spPr>
          <a:xfrm>
            <a:off x="1211139" y="2005739"/>
            <a:ext cx="6015571" cy="4174398"/>
          </a:xfrm>
        </p:spPr>
        <p:txBody>
          <a:bodyPr vert="horz" lIns="91440" tIns="45720" rIns="91440" bIns="45720" rtlCol="0">
            <a:normAutofit/>
          </a:bodyPr>
          <a:lstStyle/>
          <a:p>
            <a:pPr>
              <a:buFont typeface="Wingdings" panose="020B0604020202020204" pitchFamily="34" charset="0"/>
              <a:buChar char="§"/>
            </a:pPr>
            <a:r>
              <a:rPr lang="en-US" b="1">
                <a:ea typeface="+mn-lt"/>
                <a:cs typeface="+mn-lt"/>
              </a:rPr>
              <a:t>Early Diagnosis and Intervention</a:t>
            </a:r>
            <a:endParaRPr lang="en-US">
              <a:ea typeface="Calibri" panose="020F0502020204030204"/>
              <a:cs typeface="Calibri" panose="020F0502020204030204"/>
            </a:endParaRPr>
          </a:p>
          <a:p>
            <a:pPr>
              <a:buFont typeface="Wingdings" panose="020B0604020202020204" pitchFamily="34" charset="0"/>
              <a:buChar char="§"/>
            </a:pPr>
            <a:r>
              <a:rPr lang="en-US" b="1">
                <a:ea typeface="+mn-lt"/>
                <a:cs typeface="+mn-lt"/>
              </a:rPr>
              <a:t>Improved Accuracy</a:t>
            </a:r>
          </a:p>
          <a:p>
            <a:pPr>
              <a:buFont typeface="Wingdings" panose="020B0604020202020204" pitchFamily="34" charset="0"/>
              <a:buChar char="§"/>
            </a:pPr>
            <a:r>
              <a:rPr lang="en-US" b="1">
                <a:ea typeface="+mn-lt"/>
                <a:cs typeface="+mn-lt"/>
              </a:rPr>
              <a:t>Personalized Treatment Plans</a:t>
            </a:r>
          </a:p>
          <a:p>
            <a:pPr>
              <a:buFont typeface="Wingdings" panose="020B0604020202020204" pitchFamily="34" charset="0"/>
              <a:buChar char="§"/>
            </a:pPr>
            <a:r>
              <a:rPr lang="en-US" b="1">
                <a:ea typeface="+mn-lt"/>
                <a:cs typeface="+mn-lt"/>
              </a:rPr>
              <a:t>Screening and Assessment Tools</a:t>
            </a:r>
          </a:p>
          <a:p>
            <a:pPr>
              <a:buFont typeface="Wingdings" panose="020B0604020202020204" pitchFamily="34" charset="0"/>
              <a:buChar char="§"/>
            </a:pPr>
            <a:r>
              <a:rPr lang="en-US" b="1">
                <a:ea typeface="+mn-lt"/>
                <a:cs typeface="+mn-lt"/>
              </a:rPr>
              <a:t>Predictive Analytics</a:t>
            </a:r>
          </a:p>
          <a:p>
            <a:pPr>
              <a:buFont typeface="Wingdings" panose="020B0604020202020204" pitchFamily="34" charset="0"/>
              <a:buChar char="§"/>
            </a:pPr>
            <a:r>
              <a:rPr lang="en-US" b="1">
                <a:ea typeface="+mn-lt"/>
                <a:cs typeface="+mn-lt"/>
              </a:rPr>
              <a:t>Remote Monitoring</a:t>
            </a:r>
          </a:p>
          <a:p>
            <a:pPr>
              <a:buFont typeface="Wingdings" panose="020B0604020202020204" pitchFamily="34" charset="0"/>
              <a:buChar char="§"/>
            </a:pPr>
            <a:r>
              <a:rPr lang="en-US" b="1">
                <a:ea typeface="+mn-lt"/>
                <a:cs typeface="+mn-lt"/>
              </a:rPr>
              <a:t>Early Identification of Comorbid Conditions</a:t>
            </a:r>
          </a:p>
          <a:p>
            <a:pPr>
              <a:buFont typeface="Wingdings" panose="020B0604020202020204" pitchFamily="34" charset="0"/>
              <a:buChar char="§"/>
            </a:pPr>
            <a:r>
              <a:rPr lang="en-US" b="1">
                <a:ea typeface="+mn-lt"/>
                <a:cs typeface="+mn-lt"/>
              </a:rPr>
              <a:t>Research Advancements</a:t>
            </a:r>
          </a:p>
          <a:p>
            <a:pPr>
              <a:buFont typeface="Wingdings" panose="020B0604020202020204" pitchFamily="34" charset="0"/>
              <a:buChar char="§"/>
            </a:pPr>
            <a:r>
              <a:rPr lang="en-US" b="1">
                <a:ea typeface="+mn-lt"/>
                <a:cs typeface="+mn-lt"/>
              </a:rPr>
              <a:t>Enhanced Parent and Caregiver Support</a:t>
            </a:r>
          </a:p>
        </p:txBody>
      </p:sp>
      <p:pic>
        <p:nvPicPr>
          <p:cNvPr id="5" name="Picture 4" descr="Desk with stethoscope and computer keyboard">
            <a:extLst>
              <a:ext uri="{FF2B5EF4-FFF2-40B4-BE49-F238E27FC236}">
                <a16:creationId xmlns:a16="http://schemas.microsoft.com/office/drawing/2014/main" id="{10B7A2C2-87E2-4305-A90E-4567B601D979}"/>
              </a:ext>
            </a:extLst>
          </p:cNvPr>
          <p:cNvPicPr>
            <a:picLocks noChangeAspect="1"/>
          </p:cNvPicPr>
          <p:nvPr/>
        </p:nvPicPr>
        <p:blipFill rotWithShape="1">
          <a:blip r:embed="rId2"/>
          <a:srcRect l="51773" r="2939" b="4"/>
          <a:stretch/>
        </p:blipFill>
        <p:spPr>
          <a:xfrm>
            <a:off x="7538689" y="10"/>
            <a:ext cx="4653311" cy="6857990"/>
          </a:xfrm>
          <a:prstGeom prst="rect">
            <a:avLst/>
          </a:prstGeom>
        </p:spPr>
      </p:pic>
    </p:spTree>
    <p:extLst>
      <p:ext uri="{BB962C8B-B14F-4D97-AF65-F5344CB8AC3E}">
        <p14:creationId xmlns:p14="http://schemas.microsoft.com/office/powerpoint/2010/main" val="2106738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C1C2F-8C9F-677A-2E20-0D3651E5B1A5}"/>
              </a:ext>
            </a:extLst>
          </p:cNvPr>
          <p:cNvSpPr>
            <a:spLocks noGrp="1"/>
          </p:cNvSpPr>
          <p:nvPr>
            <p:ph type="title"/>
          </p:nvPr>
        </p:nvSpPr>
        <p:spPr>
          <a:xfrm>
            <a:off x="4965290" y="365760"/>
            <a:ext cx="5997678" cy="1325562"/>
          </a:xfrm>
        </p:spPr>
        <p:txBody>
          <a:bodyPr>
            <a:normAutofit/>
          </a:bodyPr>
          <a:lstStyle/>
          <a:p>
            <a:pPr algn="ctr"/>
            <a:r>
              <a:rPr lang="en-US" b="1">
                <a:ea typeface="Calibri Light"/>
                <a:cs typeface="Calibri Light"/>
              </a:rPr>
              <a:t>Common Research Gaps</a:t>
            </a:r>
            <a:endParaRPr lang="en-US"/>
          </a:p>
        </p:txBody>
      </p:sp>
      <p:pic>
        <p:nvPicPr>
          <p:cNvPr id="5" name="Picture 4" descr="White bulbs with a yellow one standing out">
            <a:extLst>
              <a:ext uri="{FF2B5EF4-FFF2-40B4-BE49-F238E27FC236}">
                <a16:creationId xmlns:a16="http://schemas.microsoft.com/office/drawing/2014/main" id="{51D8B140-1D48-756B-3637-99DD63149C48}"/>
              </a:ext>
            </a:extLst>
          </p:cNvPr>
          <p:cNvPicPr>
            <a:picLocks noChangeAspect="1"/>
          </p:cNvPicPr>
          <p:nvPr/>
        </p:nvPicPr>
        <p:blipFill rotWithShape="1">
          <a:blip r:embed="rId2"/>
          <a:srcRect l="27355" r="27353" b="-1"/>
          <a:stretch/>
        </p:blipFill>
        <p:spPr>
          <a:xfrm>
            <a:off x="20" y="10"/>
            <a:ext cx="4653291" cy="6857990"/>
          </a:xfrm>
          <a:prstGeom prst="rect">
            <a:avLst/>
          </a:prstGeom>
        </p:spPr>
      </p:pic>
      <p:graphicFrame>
        <p:nvGraphicFramePr>
          <p:cNvPr id="7" name="Content Placeholder 2">
            <a:extLst>
              <a:ext uri="{FF2B5EF4-FFF2-40B4-BE49-F238E27FC236}">
                <a16:creationId xmlns:a16="http://schemas.microsoft.com/office/drawing/2014/main" id="{3C9EAE28-7332-9A60-A416-E360045274A6}"/>
              </a:ext>
            </a:extLst>
          </p:cNvPr>
          <p:cNvGraphicFramePr>
            <a:graphicFrameLocks noGrp="1"/>
          </p:cNvGraphicFramePr>
          <p:nvPr>
            <p:ph idx="1"/>
          </p:nvPr>
        </p:nvGraphicFramePr>
        <p:xfrm>
          <a:off x="4965290" y="2005739"/>
          <a:ext cx="6015571" cy="41743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5731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60A602-074D-FE27-CEC6-4B8F9BC1ECB5}"/>
              </a:ext>
            </a:extLst>
          </p:cNvPr>
          <p:cNvSpPr>
            <a:spLocks noGrp="1"/>
          </p:cNvSpPr>
          <p:nvPr>
            <p:ph type="title"/>
          </p:nvPr>
        </p:nvSpPr>
        <p:spPr>
          <a:xfrm>
            <a:off x="1261872" y="365760"/>
            <a:ext cx="9692640" cy="1325562"/>
          </a:xfrm>
        </p:spPr>
        <p:txBody>
          <a:bodyPr>
            <a:normAutofit/>
          </a:bodyPr>
          <a:lstStyle/>
          <a:p>
            <a:r>
              <a:rPr lang="en-US" sz="5000">
                <a:ea typeface="Calibri Light"/>
                <a:cs typeface="Calibri Light"/>
              </a:rPr>
              <a:t>Literature Survey</a:t>
            </a:r>
            <a:endParaRPr lang="en-US" sz="5000"/>
          </a:p>
        </p:txBody>
      </p:sp>
      <p:sp>
        <p:nvSpPr>
          <p:cNvPr id="3" name="Content Placeholder 2">
            <a:extLst>
              <a:ext uri="{FF2B5EF4-FFF2-40B4-BE49-F238E27FC236}">
                <a16:creationId xmlns:a16="http://schemas.microsoft.com/office/drawing/2014/main" id="{A9872921-74DA-11D2-05EF-132940D80EB3}"/>
              </a:ext>
            </a:extLst>
          </p:cNvPr>
          <p:cNvSpPr>
            <a:spLocks noGrp="1"/>
          </p:cNvSpPr>
          <p:nvPr>
            <p:ph idx="1"/>
          </p:nvPr>
        </p:nvSpPr>
        <p:spPr>
          <a:xfrm>
            <a:off x="1261872" y="1828800"/>
            <a:ext cx="8595360" cy="4351337"/>
          </a:xfrm>
        </p:spPr>
        <p:txBody>
          <a:bodyPr vert="horz" lIns="91440" tIns="45720" rIns="91440" bIns="45720" rtlCol="0" anchor="t">
            <a:normAutofit/>
          </a:bodyPr>
          <a:lstStyle/>
          <a:p>
            <a:r>
              <a:rPr lang="en-US">
                <a:ea typeface="Calibri"/>
                <a:cs typeface="Calibri"/>
              </a:rPr>
              <a:t>The literature survey conducted focuses on machine learning models for detecting the early stage of ASD.</a:t>
            </a:r>
          </a:p>
          <a:p>
            <a:r>
              <a:rPr lang="en-US">
                <a:ea typeface="Calibri"/>
                <a:cs typeface="Calibri"/>
              </a:rPr>
              <a:t> Specifically, it discusses the use of feature selection, data pre-processing, and various supervised learning algorithms such as </a:t>
            </a:r>
            <a:r>
              <a:rPr lang="en-US">
                <a:solidFill>
                  <a:srgbClr val="FFFFFF"/>
                </a:solidFill>
                <a:ea typeface="+mn-lt"/>
                <a:cs typeface="Calibri"/>
              </a:rPr>
              <a:t>K-Nearest Neighbour (</a:t>
            </a:r>
            <a:r>
              <a:rPr lang="en-US">
                <a:ea typeface="+mn-lt"/>
                <a:cs typeface="Calibri"/>
              </a:rPr>
              <a:t>KNN),</a:t>
            </a:r>
            <a:r>
              <a:rPr lang="en-US">
                <a:ea typeface="Calibri"/>
                <a:cs typeface="Calibri"/>
              </a:rPr>
              <a:t> Naive Bayes (NB), and Logistic Regression (LR).</a:t>
            </a:r>
          </a:p>
          <a:p>
            <a:r>
              <a:rPr lang="en-US">
                <a:ea typeface="Calibri"/>
                <a:cs typeface="Calibri"/>
              </a:rPr>
              <a:t>The survey also highlights the importance of early detection of ASD and the effectiveness of machine learning techniques in achieving this goal.</a:t>
            </a:r>
          </a:p>
          <a:p>
            <a:r>
              <a:rPr lang="en-US">
                <a:ea typeface="Calibri"/>
                <a:cs typeface="Calibri"/>
              </a:rPr>
              <a:t>The proposed PSO-CNN approach has been shown to outperform other methods in terms of accuracy for detecting ASD in toddlers, children, adolescents, and adults . </a:t>
            </a:r>
          </a:p>
          <a:p>
            <a:r>
              <a:rPr lang="en-US">
                <a:ea typeface="Calibri"/>
                <a:cs typeface="Calibri"/>
              </a:rPr>
              <a:t>One of the key challenges in developing machine learning models for ASD detection is the lack of enough ASD datasets and restricted access to them .</a:t>
            </a:r>
            <a:endParaRPr lang="en-US"/>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9000795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E09F-8456-80BF-31A4-8EA2E4495F45}"/>
              </a:ext>
            </a:extLst>
          </p:cNvPr>
          <p:cNvSpPr>
            <a:spLocks noGrp="1"/>
          </p:cNvSpPr>
          <p:nvPr>
            <p:ph type="title"/>
          </p:nvPr>
        </p:nvSpPr>
        <p:spPr>
          <a:xfrm>
            <a:off x="1261872" y="365760"/>
            <a:ext cx="9692640" cy="788943"/>
          </a:xfrm>
        </p:spPr>
        <p:txBody>
          <a:bodyPr/>
          <a:lstStyle/>
          <a:p>
            <a:pPr algn="ctr"/>
            <a:r>
              <a:rPr lang="en-US"/>
              <a:t>Literature Survey – Base Paper</a:t>
            </a:r>
          </a:p>
        </p:txBody>
      </p:sp>
      <p:sp>
        <p:nvSpPr>
          <p:cNvPr id="3" name="Content Placeholder 2">
            <a:extLst>
              <a:ext uri="{FF2B5EF4-FFF2-40B4-BE49-F238E27FC236}">
                <a16:creationId xmlns:a16="http://schemas.microsoft.com/office/drawing/2014/main" id="{191928B6-ED6F-B833-C183-E9D6076DF697}"/>
              </a:ext>
            </a:extLst>
          </p:cNvPr>
          <p:cNvSpPr>
            <a:spLocks noGrp="1"/>
          </p:cNvSpPr>
          <p:nvPr>
            <p:ph idx="1"/>
          </p:nvPr>
        </p:nvSpPr>
        <p:spPr>
          <a:xfrm>
            <a:off x="1261872" y="1163392"/>
            <a:ext cx="8595360" cy="5327984"/>
          </a:xfrm>
        </p:spPr>
        <p:txBody>
          <a:bodyPr vert="horz" lIns="91440" tIns="45720" rIns="91440" bIns="45720" rtlCol="0" anchor="t">
            <a:noAutofit/>
          </a:bodyPr>
          <a:lstStyle/>
          <a:p>
            <a:pPr marL="342900" indent="-342900">
              <a:buAutoNum type="arabicPeriod"/>
            </a:pPr>
            <a:r>
              <a:rPr lang="en-US" sz="1500">
                <a:ea typeface="+mn-lt"/>
                <a:cs typeface="+mn-lt"/>
              </a:rPr>
              <a:t>The study explores the use of machine learning algorithms for predicting Autism Spectrum Disorder (ASD) to improve early detection and intervention for individuals with autism.</a:t>
            </a:r>
            <a:endParaRPr lang="en-US" sz="1500"/>
          </a:p>
          <a:p>
            <a:pPr marL="342900" indent="-342900">
              <a:buAutoNum type="arabicPeriod"/>
            </a:pPr>
            <a:r>
              <a:rPr lang="en-US" sz="1500">
                <a:ea typeface="+mn-lt"/>
                <a:cs typeface="+mn-lt"/>
              </a:rPr>
              <a:t>Various machine learning methods, including Support Vector Machine (SVM), Random Forest (RF), Artificial Neural Network (ANN), Decision Tree (DT), Linear Regression (LR), and Naïve Bayes (NB), among others, are examined in the study. </a:t>
            </a:r>
          </a:p>
          <a:p>
            <a:pPr marL="342900" indent="-342900">
              <a:buAutoNum type="arabicPeriod"/>
            </a:pPr>
            <a:r>
              <a:rPr lang="en-US" sz="1500">
                <a:ea typeface="+mn-lt"/>
                <a:cs typeface="+mn-lt"/>
              </a:rPr>
              <a:t> The research identifies several datasets used for diagnosing ASD, including ABIDE-I, ABIDE-II, UCI Machine Learning Repository, NDAR, Kaggle, Deep, Seed, and </a:t>
            </a:r>
            <a:r>
              <a:rPr lang="en-US" sz="1500" err="1">
                <a:ea typeface="+mn-lt"/>
                <a:cs typeface="+mn-lt"/>
              </a:rPr>
              <a:t>figshare</a:t>
            </a:r>
            <a:r>
              <a:rPr lang="en-US" sz="1500">
                <a:ea typeface="+mn-lt"/>
                <a:cs typeface="+mn-lt"/>
              </a:rPr>
              <a:t> data repository. </a:t>
            </a:r>
          </a:p>
          <a:p>
            <a:pPr marL="342900" indent="-342900">
              <a:buAutoNum type="arabicPeriod"/>
            </a:pPr>
            <a:r>
              <a:rPr lang="en-US" sz="1500">
                <a:ea typeface="+mn-lt"/>
                <a:cs typeface="+mn-lt"/>
              </a:rPr>
              <a:t> The advantages and disadvantages of each machine learning algorithm, as well as the applicable tools, applications, and accuracy of each method, are highlighted in the study. </a:t>
            </a:r>
          </a:p>
          <a:p>
            <a:pPr marL="342900" indent="-342900">
              <a:buAutoNum type="arabicPeriod"/>
            </a:pPr>
            <a:r>
              <a:rPr lang="en-US" sz="1500">
                <a:ea typeface="+mn-lt"/>
                <a:cs typeface="+mn-lt"/>
              </a:rPr>
              <a:t> The findings suggest that machine learning algorithms can improve the accuracy of ASD diagnosis and provide early intervention and support for individuals with autism. </a:t>
            </a:r>
          </a:p>
          <a:p>
            <a:pPr marL="342900" indent="-342900">
              <a:buAutoNum type="arabicPeriod"/>
            </a:pPr>
            <a:r>
              <a:rPr lang="en-US" sz="1500">
                <a:ea typeface="+mn-lt"/>
                <a:cs typeface="+mn-lt"/>
              </a:rPr>
              <a:t>The review emphasizes the need for larger and more diverse datasets to enhance the accuracy and robustness of machine learning models for ASD prediction. </a:t>
            </a:r>
          </a:p>
          <a:p>
            <a:pPr marL="342900" indent="-342900">
              <a:buAutoNum type="arabicPeriod"/>
            </a:pPr>
            <a:r>
              <a:rPr lang="en-US" sz="1500">
                <a:ea typeface="+mn-lt"/>
                <a:cs typeface="+mn-lt"/>
              </a:rPr>
              <a:t>The study provides a comprehensive assessment of documents that use machine learning to predict ASD, serving as a valuable resource for researchers and practitioners in the field.</a:t>
            </a:r>
            <a:endParaRPr lang="en-US" sz="1600"/>
          </a:p>
        </p:txBody>
      </p:sp>
    </p:spTree>
    <p:extLst>
      <p:ext uri="{BB962C8B-B14F-4D97-AF65-F5344CB8AC3E}">
        <p14:creationId xmlns:p14="http://schemas.microsoft.com/office/powerpoint/2010/main" val="179619084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1900</Words>
  <Application>Microsoft Office PowerPoint</Application>
  <PresentationFormat>Widescreen</PresentationFormat>
  <Paragraphs>129</Paragraphs>
  <Slides>23</Slides>
  <Notes>0</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Calibri</vt:lpstr>
      <vt:lpstr>Calibri Light</vt:lpstr>
      <vt:lpstr>Century Schoolbook</vt:lpstr>
      <vt:lpstr>Consolas</vt:lpstr>
      <vt:lpstr>Segoe UI</vt:lpstr>
      <vt:lpstr>Söhne</vt:lpstr>
      <vt:lpstr>Wingdings</vt:lpstr>
      <vt:lpstr>Wingdings 2</vt:lpstr>
      <vt:lpstr>View</vt:lpstr>
      <vt:lpstr>AUTISM PREDICTION USING ML</vt:lpstr>
      <vt:lpstr>Introduction</vt:lpstr>
      <vt:lpstr>Autism Prediction using Machine Learning</vt:lpstr>
      <vt:lpstr>Motivation</vt:lpstr>
      <vt:lpstr>Problem Statement</vt:lpstr>
      <vt:lpstr>Applications</vt:lpstr>
      <vt:lpstr>Common Research Gaps</vt:lpstr>
      <vt:lpstr>Literature Survey</vt:lpstr>
      <vt:lpstr>Literature Survey – Base Paper</vt:lpstr>
      <vt:lpstr>Literature Survey</vt:lpstr>
      <vt:lpstr>PowerPoint Presentation</vt:lpstr>
      <vt:lpstr>PowerPoint Presentation</vt:lpstr>
      <vt:lpstr>Stacking</vt:lpstr>
      <vt:lpstr>Logistic Regression</vt:lpstr>
      <vt:lpstr>XGBoost</vt:lpstr>
      <vt:lpstr>SVM</vt:lpstr>
      <vt:lpstr>Random Forest</vt:lpstr>
      <vt:lpstr>PowerPoint Presentation</vt:lpstr>
      <vt:lpstr>Developing a Web Application</vt:lpstr>
      <vt:lpstr>Result</vt:lpstr>
      <vt:lpstr>Output Evaluation</vt:lpstr>
      <vt:lpstr>Future Scope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Abhishek Madhukumar</cp:lastModifiedBy>
  <cp:revision>4</cp:revision>
  <dcterms:created xsi:type="dcterms:W3CDTF">2023-10-03T15:37:44Z</dcterms:created>
  <dcterms:modified xsi:type="dcterms:W3CDTF">2024-10-21T14:42:09Z</dcterms:modified>
</cp:coreProperties>
</file>