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464" r:id="rId2"/>
    <p:sldId id="256" r:id="rId3"/>
    <p:sldId id="311" r:id="rId4"/>
    <p:sldId id="453" r:id="rId5"/>
    <p:sldId id="370" r:id="rId6"/>
    <p:sldId id="371" r:id="rId7"/>
    <p:sldId id="454" r:id="rId8"/>
    <p:sldId id="458" r:id="rId9"/>
    <p:sldId id="455" r:id="rId10"/>
    <p:sldId id="456" r:id="rId11"/>
    <p:sldId id="457" r:id="rId12"/>
    <p:sldId id="459" r:id="rId13"/>
    <p:sldId id="466" r:id="rId14"/>
    <p:sldId id="460" r:id="rId15"/>
    <p:sldId id="314" r:id="rId16"/>
    <p:sldId id="461" r:id="rId17"/>
    <p:sldId id="377" r:id="rId18"/>
    <p:sldId id="462" r:id="rId19"/>
    <p:sldId id="467" r:id="rId20"/>
    <p:sldId id="317" r:id="rId21"/>
    <p:sldId id="416" r:id="rId22"/>
    <p:sldId id="408" r:id="rId23"/>
    <p:sldId id="417" r:id="rId24"/>
    <p:sldId id="463" r:id="rId25"/>
    <p:sldId id="46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969696"/>
    <a:srgbClr val="800000"/>
    <a:srgbClr val="CC3300"/>
    <a:srgbClr val="CCFFFF"/>
    <a:srgbClr val="99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F8440540-E662-4F28-A573-3A6FEB7536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AF19AF7E-3298-4329-A97A-F5C658C865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23081-05AE-49FD-BFD8-CD3E9E467781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747AB-DEAA-46BE-8CFF-937DF09D1C6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B5F5-D7CE-4DC6-94EC-AC4AB93D15D5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904AC-C07F-4781-A449-70B0AD0D7A5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421A3-606A-43FE-BD74-F4C518922B04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64A58-211B-40D0-8D23-C52168BEDC24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DDDCA-974B-458A-B5F0-DA94332265AA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D7D68-17AC-4F31-ADE0-5873113C0AF8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9DF7D-E3E8-4CFF-BE3A-5DAC063BA09A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15138-1261-4E68-8D62-D68296610CD9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776B5-60FA-4EAA-B5F6-1591BA111713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70E5E-A4C2-448C-BC8C-5FED2542488A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51F7-8B5D-46D8-9C1C-D376573F23DF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F11C-9B6D-4C50-8D8F-D3DD580EBFA2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3DC90-5E87-4856-8BA1-31ECC6082ADA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773D7-D05B-4BC0-B01F-499C190F1D6F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96B67-14DE-4338-8DF8-501A907FB714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DDCAB-03B1-4028-B921-B35CF6DD6260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B7E74-3873-422A-8E43-BC2D43CB747D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27BB8-A8CB-4057-B474-974B2E5372D2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11547-49C9-440E-B56F-AA900EB125AC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18FB9-AB9E-4B38-9DBE-9091A612FCD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AC5B7-D53D-495D-A1B4-C6A867DE42E2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AD16F-60CA-4692-B314-AA2A03370019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8F853-2AEF-4707-8CDE-FF4B9520F5FA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7586" name="Clip" r:id="rId3" imgW="0" imgH="0" progId="MS_ClipArt_Gallery.2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9077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21.</a:t>
            </a:r>
            <a:fld id="{7BB7CB3B-0D5D-4279-835C-6DE43B25185E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39834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21:  Information Retrieval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936625"/>
            <a:ext cx="8394700" cy="5588000"/>
          </a:xfrm>
        </p:spPr>
        <p:txBody>
          <a:bodyPr/>
          <a:lstStyle/>
          <a:p>
            <a:r>
              <a:rPr lang="en-US" smtClean="0"/>
              <a:t>Solution: use number of hyperlinks to a site as a measure of the popularity or </a:t>
            </a:r>
            <a:r>
              <a:rPr lang="en-US" b="1" smtClean="0">
                <a:solidFill>
                  <a:srgbClr val="000099"/>
                </a:solidFill>
              </a:rPr>
              <a:t>prestige </a:t>
            </a:r>
            <a:r>
              <a:rPr lang="en-US" smtClean="0"/>
              <a:t>of the site</a:t>
            </a:r>
          </a:p>
          <a:p>
            <a:pPr lvl="1"/>
            <a:r>
              <a:rPr lang="en-US" smtClean="0"/>
              <a:t>Count only one hyperlink from each site (why? - see previous slide)</a:t>
            </a:r>
          </a:p>
          <a:p>
            <a:pPr lvl="1"/>
            <a:r>
              <a:rPr lang="en-US" smtClean="0"/>
              <a:t>Popularity measure is for site, not for individual page</a:t>
            </a:r>
          </a:p>
          <a:p>
            <a:pPr lvl="2"/>
            <a:r>
              <a:rPr lang="en-US" smtClean="0"/>
              <a:t>But, most hyperlinks are to root of site</a:t>
            </a:r>
          </a:p>
          <a:p>
            <a:pPr lvl="2"/>
            <a:r>
              <a:rPr lang="en-US" smtClean="0"/>
              <a:t>Also, concept of “site” difficult to define since a URL prefix like cs.yale.edu contains many unrelated pages of varying popularity</a:t>
            </a:r>
          </a:p>
          <a:p>
            <a:r>
              <a:rPr lang="en-US" smtClean="0"/>
              <a:t>Refinements</a:t>
            </a:r>
          </a:p>
          <a:p>
            <a:pPr lvl="1"/>
            <a:r>
              <a:rPr lang="en-US" smtClean="0"/>
              <a:t>When computing prestige based on links to a site, give more weight to links from sites that themselves have higher prestige</a:t>
            </a:r>
          </a:p>
          <a:p>
            <a:pPr lvl="2"/>
            <a:r>
              <a:rPr lang="en-US" smtClean="0"/>
              <a:t>Definition is circular</a:t>
            </a:r>
          </a:p>
          <a:p>
            <a:pPr lvl="2"/>
            <a:r>
              <a:rPr lang="en-US" smtClean="0"/>
              <a:t>Set up and solve system of simultaneous linear equations</a:t>
            </a:r>
          </a:p>
          <a:p>
            <a:pPr lvl="1"/>
            <a:r>
              <a:rPr lang="en-US" smtClean="0"/>
              <a:t>Above idea is basis of the Google </a:t>
            </a:r>
            <a:r>
              <a:rPr lang="en-US" b="1" smtClean="0">
                <a:solidFill>
                  <a:srgbClr val="000099"/>
                </a:solidFill>
              </a:rPr>
              <a:t>PageRank</a:t>
            </a:r>
            <a:r>
              <a:rPr lang="en-US" smtClean="0"/>
              <a:t> ranking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75600" cy="5219700"/>
          </a:xfrm>
        </p:spPr>
        <p:txBody>
          <a:bodyPr/>
          <a:lstStyle/>
          <a:p>
            <a:r>
              <a:rPr lang="en-US" smtClean="0"/>
              <a:t>Connections to </a:t>
            </a:r>
            <a:r>
              <a:rPr lang="en-US" b="1" smtClean="0">
                <a:solidFill>
                  <a:srgbClr val="000099"/>
                </a:solidFill>
              </a:rPr>
              <a:t>social networking</a:t>
            </a:r>
            <a:r>
              <a:rPr lang="en-US" smtClean="0"/>
              <a:t> theories that ranked prestige of people</a:t>
            </a:r>
          </a:p>
          <a:p>
            <a:pPr lvl="1"/>
            <a:r>
              <a:rPr lang="en-US" smtClean="0"/>
              <a:t>E.g., the president of the U.S.A has a high prestige since many people know him</a:t>
            </a:r>
          </a:p>
          <a:p>
            <a:pPr lvl="1"/>
            <a:r>
              <a:rPr lang="en-US" smtClean="0"/>
              <a:t>Someone known by multiple prestigious people has high prestige</a:t>
            </a:r>
          </a:p>
          <a:p>
            <a:r>
              <a:rPr lang="en-US" smtClean="0"/>
              <a:t>Hub and authority based ranking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hub</a:t>
            </a:r>
            <a:r>
              <a:rPr lang="en-US" smtClean="0"/>
              <a:t> is a page that stores links to many pages (on a topic)</a:t>
            </a:r>
          </a:p>
          <a:p>
            <a:pPr lvl="1"/>
            <a:r>
              <a:rPr lang="en-US" smtClean="0"/>
              <a:t>An </a:t>
            </a:r>
            <a:r>
              <a:rPr lang="en-US" b="1" smtClean="0">
                <a:solidFill>
                  <a:srgbClr val="000099"/>
                </a:solidFill>
              </a:rPr>
              <a:t>authority</a:t>
            </a:r>
            <a:r>
              <a:rPr lang="en-US" smtClean="0"/>
              <a:t> is a page that contains actual information on a topic</a:t>
            </a:r>
          </a:p>
          <a:p>
            <a:pPr lvl="1"/>
            <a:r>
              <a:rPr lang="en-US" smtClean="0"/>
              <a:t>Each page gets a </a:t>
            </a:r>
            <a:r>
              <a:rPr lang="en-US" b="1" smtClean="0">
                <a:solidFill>
                  <a:srgbClr val="000099"/>
                </a:solidFill>
              </a:rPr>
              <a:t>hub prestige</a:t>
            </a:r>
            <a:r>
              <a:rPr lang="en-US" smtClean="0"/>
              <a:t> based on prestige of authorities that it points to</a:t>
            </a:r>
          </a:p>
          <a:p>
            <a:pPr lvl="1"/>
            <a:r>
              <a:rPr lang="en-US" smtClean="0"/>
              <a:t>Each page gets an </a:t>
            </a:r>
            <a:r>
              <a:rPr lang="en-US" b="1" smtClean="0">
                <a:solidFill>
                  <a:srgbClr val="000099"/>
                </a:solidFill>
              </a:rPr>
              <a:t>authority prestige</a:t>
            </a:r>
            <a:r>
              <a:rPr lang="en-US" smtClean="0"/>
              <a:t> based on prestige of hubs that point to it </a:t>
            </a:r>
          </a:p>
          <a:p>
            <a:pPr lvl="1"/>
            <a:r>
              <a:rPr lang="en-US" smtClean="0"/>
              <a:t>Again, prestige definitions are cyclic, and can be got by </a:t>
            </a:r>
            <a:br>
              <a:rPr lang="en-US" smtClean="0"/>
            </a:br>
            <a:r>
              <a:rPr lang="en-US" smtClean="0"/>
              <a:t>solving linear equations</a:t>
            </a:r>
          </a:p>
          <a:p>
            <a:pPr lvl="1"/>
            <a:r>
              <a:rPr lang="en-US" smtClean="0"/>
              <a:t>Use authority prestige when ranking answers to a query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Synonyms and Homonyms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14425"/>
            <a:ext cx="7864475" cy="4876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Synonyms</a:t>
            </a:r>
          </a:p>
          <a:p>
            <a:pPr lvl="1"/>
            <a:r>
              <a:rPr lang="en-US" smtClean="0"/>
              <a:t>E.g.,  document: “motorcycle repair”, query: “motorcycle maintenance”</a:t>
            </a:r>
          </a:p>
          <a:p>
            <a:pPr lvl="2"/>
            <a:r>
              <a:rPr lang="en-US" smtClean="0"/>
              <a:t>Need to realize that “maintenance” and “repair” are synonyms</a:t>
            </a:r>
          </a:p>
          <a:p>
            <a:pPr lvl="1"/>
            <a:r>
              <a:rPr lang="en-US" smtClean="0"/>
              <a:t>System can extend query as “motorcycle </a:t>
            </a:r>
            <a:r>
              <a:rPr lang="en-US" i="1" smtClean="0"/>
              <a:t>and</a:t>
            </a:r>
            <a:r>
              <a:rPr lang="en-US" smtClean="0"/>
              <a:t> (repair </a:t>
            </a:r>
            <a:r>
              <a:rPr lang="en-US" i="1" smtClean="0"/>
              <a:t>or</a:t>
            </a:r>
            <a:r>
              <a:rPr lang="en-US" smtClean="0"/>
              <a:t> maintenance)”</a:t>
            </a:r>
          </a:p>
          <a:p>
            <a:r>
              <a:rPr lang="en-US" smtClean="0"/>
              <a:t>Homonyms</a:t>
            </a:r>
          </a:p>
          <a:p>
            <a:pPr lvl="1"/>
            <a:r>
              <a:rPr lang="en-US" smtClean="0"/>
              <a:t>E.g., “object” has different meanings as noun/verb</a:t>
            </a:r>
          </a:p>
          <a:p>
            <a:pPr lvl="1"/>
            <a:r>
              <a:rPr lang="en-US" smtClean="0"/>
              <a:t>Can disambiguate meanings (to some extent) from the context</a:t>
            </a:r>
          </a:p>
          <a:p>
            <a:r>
              <a:rPr lang="en-US" smtClean="0"/>
              <a:t>Extending queries automatically using synonyms can be problematic</a:t>
            </a:r>
          </a:p>
          <a:p>
            <a:pPr lvl="1"/>
            <a:r>
              <a:rPr lang="en-US" smtClean="0"/>
              <a:t>Need to understand intended meaning in order to infer synonyms</a:t>
            </a:r>
          </a:p>
          <a:p>
            <a:pPr lvl="2"/>
            <a:r>
              <a:rPr lang="en-US" smtClean="0"/>
              <a:t>Or verify synonyms with user</a:t>
            </a:r>
          </a:p>
          <a:p>
            <a:pPr lvl="1"/>
            <a:r>
              <a:rPr lang="en-US" smtClean="0"/>
              <a:t>Synonyms may have other meanings as well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Concept-Based Querying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For each word, determine the </a:t>
            </a:r>
            <a:r>
              <a:rPr lang="en-US" b="1" smtClean="0">
                <a:solidFill>
                  <a:srgbClr val="000099"/>
                </a:solidFill>
              </a:rPr>
              <a:t>concept </a:t>
            </a:r>
            <a:r>
              <a:rPr lang="en-US" smtClean="0"/>
              <a:t>it represents from context</a:t>
            </a:r>
          </a:p>
          <a:p>
            <a:pPr lvl="1"/>
            <a:r>
              <a:rPr lang="en-US" smtClean="0"/>
              <a:t>Use one or more </a:t>
            </a:r>
            <a:r>
              <a:rPr lang="en-US" b="1" smtClean="0">
                <a:solidFill>
                  <a:srgbClr val="000099"/>
                </a:solidFill>
              </a:rPr>
              <a:t>ontologies</a:t>
            </a:r>
            <a:r>
              <a:rPr lang="en-US" smtClean="0"/>
              <a:t>:	</a:t>
            </a:r>
          </a:p>
          <a:p>
            <a:pPr lvl="2"/>
            <a:r>
              <a:rPr lang="en-US" smtClean="0"/>
              <a:t>Hierarchical structure showing relationship between concepts</a:t>
            </a:r>
          </a:p>
          <a:p>
            <a:pPr lvl="2"/>
            <a:r>
              <a:rPr lang="en-US" smtClean="0"/>
              <a:t>E.g., the ISA relationship that we saw in the E-R model</a:t>
            </a:r>
          </a:p>
          <a:p>
            <a:r>
              <a:rPr lang="en-US" smtClean="0"/>
              <a:t>This approach can be used to standardize terminology in a specific field</a:t>
            </a:r>
          </a:p>
          <a:p>
            <a:r>
              <a:rPr lang="en-US" smtClean="0"/>
              <a:t>Ontologies can link multiple languages</a:t>
            </a:r>
          </a:p>
          <a:p>
            <a:r>
              <a:rPr lang="en-US" smtClean="0"/>
              <a:t>Foundation of the </a:t>
            </a:r>
            <a:r>
              <a:rPr lang="en-US" b="1" smtClean="0">
                <a:solidFill>
                  <a:srgbClr val="000099"/>
                </a:solidFill>
              </a:rPr>
              <a:t>Semantic Web</a:t>
            </a:r>
            <a:r>
              <a:rPr lang="en-US" smtClean="0"/>
              <a:t> (not covered here)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of Documents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7400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An inverted index maps each keyword </a:t>
            </a:r>
            <a:r>
              <a:rPr lang="en-US" i="1" smtClean="0"/>
              <a:t>K</a:t>
            </a:r>
            <a:r>
              <a:rPr lang="en-US" sz="2400" i="1" baseline="-25000" smtClean="0"/>
              <a:t>i</a:t>
            </a:r>
            <a:r>
              <a:rPr lang="en-US" smtClean="0"/>
              <a:t> to a set of documents </a:t>
            </a:r>
            <a:r>
              <a:rPr lang="en-US" i="1" smtClean="0"/>
              <a:t>S</a:t>
            </a:r>
            <a:r>
              <a:rPr lang="en-US" sz="2400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that contain the keyword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Documents identified by identifiers</a:t>
            </a:r>
          </a:p>
          <a:p>
            <a:pPr>
              <a:lnSpc>
                <a:spcPct val="90000"/>
              </a:lnSpc>
            </a:pPr>
            <a:r>
              <a:rPr lang="en-US" smtClean="0"/>
              <a:t>Inverted index may record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Keyword locations within document to allow proximity based ranking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Counts of number of occurrences of keyword to compute TF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and</a:t>
            </a:r>
            <a:r>
              <a:rPr lang="en-US" smtClean="0"/>
              <a:t> operation: Finds documents that contain all of </a:t>
            </a:r>
            <a:r>
              <a:rPr lang="en-US" i="1" smtClean="0"/>
              <a:t>K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K</a:t>
            </a:r>
            <a:r>
              <a:rPr lang="en-US" baseline="-25000" smtClean="0"/>
              <a:t>2</a:t>
            </a:r>
            <a:r>
              <a:rPr lang="en-US" smtClean="0"/>
              <a:t>, ...,</a:t>
            </a:r>
            <a:r>
              <a:rPr lang="en-US" i="1" smtClean="0"/>
              <a:t> K</a:t>
            </a:r>
            <a:r>
              <a:rPr lang="en-US" baseline="-25000" smtClean="0"/>
              <a:t>n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Intersection 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.....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/>
              <a:t>or</a:t>
            </a:r>
            <a:r>
              <a:rPr lang="en-US" smtClean="0"/>
              <a:t> operation: documents that contain at least one of  </a:t>
            </a:r>
            <a:r>
              <a:rPr lang="en-US" i="1" smtClean="0"/>
              <a:t>K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K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K</a:t>
            </a:r>
            <a:r>
              <a:rPr lang="en-US" baseline="-25000" smtClean="0"/>
              <a:t>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union, 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.....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n</a:t>
            </a:r>
            <a:r>
              <a:rPr lang="en-US" smtClean="0"/>
              <a:t>,.</a:t>
            </a:r>
          </a:p>
          <a:p>
            <a:pPr>
              <a:lnSpc>
                <a:spcPct val="90000"/>
              </a:lnSpc>
            </a:pPr>
            <a:r>
              <a:rPr lang="en-US" smtClean="0"/>
              <a:t>Each </a:t>
            </a:r>
            <a:r>
              <a:rPr lang="en-US" i="1" smtClean="0"/>
              <a:t>S</a:t>
            </a:r>
            <a:r>
              <a:rPr lang="en-US" sz="2400" i="1" baseline="-25000" smtClean="0"/>
              <a:t>i</a:t>
            </a:r>
            <a:r>
              <a:rPr lang="en-US" smtClean="0"/>
              <a:t> is kept sorted to allow efficient intersection/union by merging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b="1" smtClean="0"/>
              <a:t>not</a:t>
            </a:r>
            <a:r>
              <a:rPr lang="en-US" smtClean="0"/>
              <a:t>” can also be efficiently implemented by merging of sorted lists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955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Measuring Retrieval Effectiveness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52513"/>
            <a:ext cx="7518400" cy="5119687"/>
          </a:xfrm>
        </p:spPr>
        <p:txBody>
          <a:bodyPr/>
          <a:lstStyle/>
          <a:p>
            <a:r>
              <a:rPr lang="en-US" smtClean="0"/>
              <a:t>Information-retrieval systems save space by using index structures that support only approximate retrieval. May result in: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false negative (false drop)</a:t>
            </a:r>
            <a:r>
              <a:rPr lang="en-US" smtClean="0"/>
              <a:t> - some relevant documents may not be retrieved.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false positive</a:t>
            </a:r>
            <a:r>
              <a:rPr lang="en-US" smtClean="0"/>
              <a:t> - some irrelevant documents may be retrieved.</a:t>
            </a:r>
          </a:p>
          <a:p>
            <a:pPr lvl="1"/>
            <a:r>
              <a:rPr lang="en-US" smtClean="0"/>
              <a:t>For many applications a good index should not permit any false drops, but may permit a few false positives.</a:t>
            </a:r>
          </a:p>
          <a:p>
            <a:r>
              <a:rPr lang="en-US" smtClean="0"/>
              <a:t>Relevant performance metrics: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precision</a:t>
            </a:r>
            <a:r>
              <a:rPr lang="en-US" smtClean="0"/>
              <a:t> - what percentage of the retrieved documents are relevant to the query.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recall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mtClean="0"/>
              <a:t> - what percentage of the documents relevant to the query  were retrieved.</a:t>
            </a:r>
          </a:p>
          <a:p>
            <a:pPr algn="ctr">
              <a:buClr>
                <a:schemeClr val="bg2"/>
              </a:buClr>
              <a:buSzPct val="85000"/>
              <a:buFont typeface="Wingdings" pitchFamily="2" charset="2"/>
              <a:buChar char="v"/>
            </a:pPr>
            <a:endParaRPr lang="en-US" sz="1600" i="1" baseline="-25000" smtClean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Measuring Retrieval Effectiveness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87425"/>
            <a:ext cx="7535863" cy="5422900"/>
          </a:xfrm>
        </p:spPr>
        <p:txBody>
          <a:bodyPr/>
          <a:lstStyle/>
          <a:p>
            <a:r>
              <a:rPr lang="en-US" smtClean="0"/>
              <a:t>Recall vs. precision tradeoff:</a:t>
            </a:r>
          </a:p>
          <a:p>
            <a:pPr lvl="2"/>
            <a:r>
              <a:rPr lang="en-US" smtClean="0"/>
              <a:t>Can increase recall by retrieving many documents (down to a low level of relevance ranking), but many irrelevant documents would be fetched, reducing precision</a:t>
            </a:r>
          </a:p>
          <a:p>
            <a:r>
              <a:rPr lang="en-US" smtClean="0"/>
              <a:t>Measures of retrieval effectiveness:  </a:t>
            </a:r>
          </a:p>
          <a:p>
            <a:pPr lvl="1"/>
            <a:r>
              <a:rPr lang="en-US" smtClean="0"/>
              <a:t>Recall as a function of number of documents fetched, or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Precision as a function of recall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Equivalently, as a function of number of documents fetched</a:t>
            </a:r>
          </a:p>
          <a:p>
            <a:pPr lvl="1"/>
            <a:r>
              <a:rPr lang="en-US" smtClean="0"/>
              <a:t>E.g., “precision of 75% at recall of 50%, and 60% at a recall of 75%”</a:t>
            </a:r>
          </a:p>
          <a:p>
            <a:r>
              <a:rPr lang="en-US" smtClean="0"/>
              <a:t>Problem: which documents are actually relevant, and which are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Search Engines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Web crawlers</a:t>
            </a:r>
            <a:r>
              <a:rPr lang="en-US" smtClean="0"/>
              <a:t> are programs that locate and gather information on the Web</a:t>
            </a:r>
          </a:p>
          <a:p>
            <a:pPr lvl="1"/>
            <a:r>
              <a:rPr lang="en-US" smtClean="0"/>
              <a:t>Recursively follow hyperlinks present in known documents, to find other documents</a:t>
            </a:r>
          </a:p>
          <a:p>
            <a:pPr lvl="2"/>
            <a:r>
              <a:rPr lang="en-US" smtClean="0"/>
              <a:t>Starting from a </a:t>
            </a:r>
            <a:r>
              <a:rPr lang="en-US" i="1" smtClean="0"/>
              <a:t>seed</a:t>
            </a:r>
            <a:r>
              <a:rPr lang="en-US" smtClean="0"/>
              <a:t> set of documents</a:t>
            </a:r>
          </a:p>
          <a:p>
            <a:pPr lvl="1"/>
            <a:r>
              <a:rPr lang="en-US" smtClean="0"/>
              <a:t>Fetched documents</a:t>
            </a:r>
          </a:p>
          <a:p>
            <a:pPr lvl="2"/>
            <a:r>
              <a:rPr lang="en-US" smtClean="0"/>
              <a:t>Handed over to an indexing system</a:t>
            </a:r>
          </a:p>
          <a:p>
            <a:pPr lvl="2"/>
            <a:r>
              <a:rPr lang="en-US" smtClean="0"/>
              <a:t>Can be discarded after indexing, or store as a </a:t>
            </a:r>
            <a:r>
              <a:rPr lang="en-US" i="1" smtClean="0"/>
              <a:t>cached</a:t>
            </a:r>
            <a:r>
              <a:rPr lang="en-US" smtClean="0"/>
              <a:t> copy</a:t>
            </a:r>
          </a:p>
          <a:p>
            <a:r>
              <a:rPr lang="en-US" smtClean="0"/>
              <a:t>Crawling the entire Web would take a very large amount of time</a:t>
            </a:r>
          </a:p>
          <a:p>
            <a:pPr lvl="1"/>
            <a:r>
              <a:rPr lang="en-US" smtClean="0"/>
              <a:t>Search engines typically cover only a part of the Web, not all of it</a:t>
            </a:r>
          </a:p>
          <a:p>
            <a:pPr lvl="1"/>
            <a:r>
              <a:rPr lang="en-US" smtClean="0"/>
              <a:t>Take months to perform a single crawl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Crawling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Crawling is done by multiple processes on multiple machines, running in parallel</a:t>
            </a:r>
          </a:p>
          <a:p>
            <a:pPr lvl="1"/>
            <a:r>
              <a:rPr lang="en-US" smtClean="0"/>
              <a:t>Set of links to be crawled stored in a database</a:t>
            </a:r>
          </a:p>
          <a:p>
            <a:pPr lvl="1"/>
            <a:r>
              <a:rPr lang="en-US" smtClean="0"/>
              <a:t>New links found in crawled pages added to this set, to be crawled later</a:t>
            </a:r>
          </a:p>
          <a:p>
            <a:r>
              <a:rPr lang="en-US" smtClean="0"/>
              <a:t>Indexing process also runs on multiple machines</a:t>
            </a:r>
          </a:p>
          <a:p>
            <a:pPr lvl="1"/>
            <a:r>
              <a:rPr lang="en-US" smtClean="0"/>
              <a:t>Creates a new copy of index instead of modifying old index</a:t>
            </a:r>
          </a:p>
          <a:p>
            <a:pPr lvl="1"/>
            <a:r>
              <a:rPr lang="en-US" smtClean="0"/>
              <a:t>Old index is used to answer queries</a:t>
            </a:r>
          </a:p>
          <a:p>
            <a:pPr lvl="1"/>
            <a:r>
              <a:rPr lang="en-US" smtClean="0"/>
              <a:t>After a crawl is “completed” new index becomes “old” index</a:t>
            </a:r>
          </a:p>
          <a:p>
            <a:r>
              <a:rPr lang="en-US" smtClean="0"/>
              <a:t>Multiple machines used to answer queries</a:t>
            </a:r>
          </a:p>
          <a:p>
            <a:pPr lvl="1"/>
            <a:r>
              <a:rPr lang="en-US" smtClean="0"/>
              <a:t>Indices may be kept in memory</a:t>
            </a:r>
          </a:p>
          <a:p>
            <a:pPr lvl="1"/>
            <a:r>
              <a:rPr lang="en-US" smtClean="0"/>
              <a:t>Queries may be routed to different machines for load balancing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153988"/>
            <a:ext cx="8259763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and Structured Data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Information retrieval systems originally treated documents as a collection of words</a:t>
            </a:r>
          </a:p>
          <a:p>
            <a:r>
              <a:rPr lang="en-US" b="1" smtClean="0">
                <a:solidFill>
                  <a:srgbClr val="000099"/>
                </a:solidFill>
              </a:rPr>
              <a:t>Information extraction systems</a:t>
            </a:r>
            <a:r>
              <a:rPr lang="en-US" smtClean="0"/>
              <a:t> infer structure from documents, e.g.:</a:t>
            </a:r>
          </a:p>
          <a:p>
            <a:pPr lvl="1"/>
            <a:r>
              <a:rPr lang="en-US" smtClean="0"/>
              <a:t>Extraction of house attributes (size, address, number of bedrooms, etc.) from a text advertisement</a:t>
            </a:r>
          </a:p>
          <a:p>
            <a:pPr lvl="1"/>
            <a:r>
              <a:rPr lang="en-US" smtClean="0"/>
              <a:t>Extraction of topic and people named from a new article</a:t>
            </a:r>
          </a:p>
          <a:p>
            <a:r>
              <a:rPr lang="en-US" smtClean="0"/>
              <a:t>Relations or XML structures used to store extracted data</a:t>
            </a:r>
          </a:p>
          <a:p>
            <a:pPr lvl="1"/>
            <a:r>
              <a:rPr lang="en-US" smtClean="0"/>
              <a:t>System seeks connections among data to answer queries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Question answering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21: Information Retrieval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95400"/>
            <a:ext cx="7772400" cy="47244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Relevance Ranking Using Terms</a:t>
            </a:r>
          </a:p>
          <a:p>
            <a:r>
              <a:rPr lang="en-US" smtClean="0"/>
              <a:t>Relevance Using Hyperlinks</a:t>
            </a:r>
          </a:p>
          <a:p>
            <a:r>
              <a:rPr lang="en-US" smtClean="0"/>
              <a:t>Synonyms., Homonyms, and Ontologies</a:t>
            </a:r>
          </a:p>
          <a:p>
            <a:r>
              <a:rPr lang="en-US" smtClean="0"/>
              <a:t>Indexing of Documents</a:t>
            </a:r>
          </a:p>
          <a:p>
            <a:r>
              <a:rPr lang="en-US" smtClean="0"/>
              <a:t>Measuring Retrieval Effectiveness</a:t>
            </a:r>
          </a:p>
          <a:p>
            <a:r>
              <a:rPr lang="en-US" smtClean="0"/>
              <a:t>Web Search Engines</a:t>
            </a:r>
          </a:p>
          <a:p>
            <a:r>
              <a:rPr lang="en-US" smtClean="0"/>
              <a:t>Information Retrieval and Structured Data</a:t>
            </a:r>
          </a:p>
          <a:p>
            <a:r>
              <a:rPr lang="en-US" smtClean="0"/>
              <a:t>Directories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Directories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7645400" cy="3759200"/>
          </a:xfrm>
        </p:spPr>
        <p:txBody>
          <a:bodyPr/>
          <a:lstStyle/>
          <a:p>
            <a:r>
              <a:rPr lang="en-US" smtClean="0"/>
              <a:t>Storing related documents together in a library facilitates browsing</a:t>
            </a:r>
          </a:p>
          <a:p>
            <a:pPr lvl="1"/>
            <a:r>
              <a:rPr lang="en-US" smtClean="0"/>
              <a:t>Users can see not only requested document but also related ones.</a:t>
            </a:r>
          </a:p>
          <a:p>
            <a:r>
              <a:rPr lang="en-US" smtClean="0"/>
              <a:t>Browsing is facilitated by classification system that organizes logically related documents together.</a:t>
            </a:r>
          </a:p>
          <a:p>
            <a:r>
              <a:rPr lang="en-US" smtClean="0"/>
              <a:t>Organization is hierarchical: </a:t>
            </a:r>
            <a:r>
              <a:rPr lang="en-US" b="1" smtClean="0">
                <a:solidFill>
                  <a:srgbClr val="000099"/>
                </a:solidFill>
              </a:rPr>
              <a:t>classification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616950" cy="677863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A Classification Hierarchy For A Library System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5" y="1206500"/>
            <a:ext cx="7643813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Classification DAG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47000" cy="4648200"/>
          </a:xfrm>
        </p:spPr>
        <p:txBody>
          <a:bodyPr/>
          <a:lstStyle/>
          <a:p>
            <a:r>
              <a:rPr lang="en-US" smtClean="0"/>
              <a:t>Documents can reside in multiple places in a hierarchy in an information retrieval system, since physical location is not important.</a:t>
            </a:r>
          </a:p>
          <a:p>
            <a:r>
              <a:rPr lang="en-US" smtClean="0"/>
              <a:t>Classification hierarchy is thus Directed Acyclic Graph (DAG)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54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 Classification DAG For A Library Information Retrieval System</a:t>
            </a:r>
          </a:p>
        </p:txBody>
      </p:sp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" y="1295400"/>
            <a:ext cx="7788275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Directories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Web directory</a:t>
            </a:r>
            <a:r>
              <a:rPr lang="en-US" smtClean="0"/>
              <a:t> is just a classification directory on Web pages</a:t>
            </a:r>
          </a:p>
          <a:p>
            <a:pPr lvl="1"/>
            <a:r>
              <a:rPr lang="en-US" smtClean="0"/>
              <a:t>E.g., Yahoo! Directory, Open Directory project</a:t>
            </a:r>
          </a:p>
          <a:p>
            <a:pPr lvl="1"/>
            <a:r>
              <a:rPr lang="en-US" smtClean="0"/>
              <a:t>Issues:</a:t>
            </a:r>
          </a:p>
          <a:p>
            <a:pPr lvl="2"/>
            <a:r>
              <a:rPr lang="en-US" smtClean="0"/>
              <a:t>What should the directory hierarchy be?</a:t>
            </a:r>
          </a:p>
          <a:p>
            <a:pPr lvl="2"/>
            <a:r>
              <a:rPr lang="en-US" smtClean="0"/>
              <a:t>Given a document, which nodes of the directory are categories relevant to the document</a:t>
            </a:r>
          </a:p>
          <a:p>
            <a:pPr lvl="1"/>
            <a:r>
              <a:rPr lang="en-US" smtClean="0"/>
              <a:t>Often done manually</a:t>
            </a:r>
          </a:p>
          <a:p>
            <a:pPr lvl="2"/>
            <a:r>
              <a:rPr lang="en-US" smtClean="0"/>
              <a:t>Classification of documents into a hierarchy may be done based on term similarity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550862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914400"/>
            <a:ext cx="7785100" cy="5257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Information retrieval</a:t>
            </a:r>
            <a:r>
              <a:rPr lang="en-US" smtClean="0">
                <a:solidFill>
                  <a:srgbClr val="000099"/>
                </a:solidFill>
              </a:rPr>
              <a:t> (</a:t>
            </a:r>
            <a:r>
              <a:rPr lang="en-US" b="1" smtClean="0">
                <a:solidFill>
                  <a:srgbClr val="000099"/>
                </a:solidFill>
              </a:rPr>
              <a:t>IR</a:t>
            </a:r>
            <a:r>
              <a:rPr lang="en-US" smtClean="0">
                <a:solidFill>
                  <a:srgbClr val="000099"/>
                </a:solidFill>
              </a:rPr>
              <a:t>)</a:t>
            </a:r>
            <a:r>
              <a:rPr lang="en-US" smtClean="0"/>
              <a:t> systems use a simpler data model than database systems</a:t>
            </a:r>
          </a:p>
          <a:p>
            <a:pPr lvl="1"/>
            <a:r>
              <a:rPr lang="en-US" smtClean="0"/>
              <a:t>Information organized as a collection of documents</a:t>
            </a:r>
          </a:p>
          <a:p>
            <a:pPr lvl="1"/>
            <a:r>
              <a:rPr lang="en-US" smtClean="0"/>
              <a:t>Documents are unstructured, no schema</a:t>
            </a:r>
          </a:p>
          <a:p>
            <a:r>
              <a:rPr lang="en-US" smtClean="0"/>
              <a:t>Information retrieval locates relevant documents, on the basis of user input such as keywords or example documents</a:t>
            </a:r>
          </a:p>
          <a:p>
            <a:pPr lvl="1"/>
            <a:r>
              <a:rPr lang="en-US" smtClean="0"/>
              <a:t>e.g., find documents containing the words “database systems”</a:t>
            </a:r>
          </a:p>
          <a:p>
            <a:r>
              <a:rPr lang="en-US" smtClean="0"/>
              <a:t>Can be used even on textual descriptions provided with non-textual data such as images</a:t>
            </a:r>
          </a:p>
          <a:p>
            <a:r>
              <a:rPr lang="en-US" smtClean="0"/>
              <a:t>Web search engines are the most familiar example of IR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101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Differences from database systems</a:t>
            </a:r>
          </a:p>
          <a:p>
            <a:pPr lvl="1"/>
            <a:r>
              <a:rPr lang="en-US" smtClean="0"/>
              <a:t>IR systems don’t deal with transactional updates (including concurrency control and recovery)</a:t>
            </a:r>
          </a:p>
          <a:p>
            <a:pPr lvl="1"/>
            <a:r>
              <a:rPr lang="en-US" smtClean="0"/>
              <a:t>Database systems deal with structured data, with schemas that define the data organization</a:t>
            </a:r>
          </a:p>
          <a:p>
            <a:pPr lvl="1"/>
            <a:r>
              <a:rPr lang="en-US" smtClean="0"/>
              <a:t>IR systems deal with some querying issues not generally addressed by database systems</a:t>
            </a:r>
          </a:p>
          <a:p>
            <a:pPr lvl="2"/>
            <a:r>
              <a:rPr lang="en-US" smtClean="0"/>
              <a:t>Approximate searching by keywords</a:t>
            </a:r>
          </a:p>
          <a:p>
            <a:pPr lvl="2"/>
            <a:r>
              <a:rPr lang="en-US" smtClean="0"/>
              <a:t>Ranking of retrieved answers by estimated degree of relevance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Keyword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In </a:t>
            </a:r>
            <a:r>
              <a:rPr lang="en-US" sz="1600" b="1" smtClean="0">
                <a:solidFill>
                  <a:schemeClr val="tx2"/>
                </a:solidFill>
              </a:rPr>
              <a:t>full text</a:t>
            </a:r>
            <a:r>
              <a:rPr lang="en-US" sz="1600" smtClean="0"/>
              <a:t> retrieval, all the words in each document are considered to be keywords. 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We use the word </a:t>
            </a:r>
            <a:r>
              <a:rPr lang="en-US" sz="1600" b="1" smtClean="0">
                <a:solidFill>
                  <a:schemeClr val="tx2"/>
                </a:solidFill>
              </a:rPr>
              <a:t>term</a:t>
            </a:r>
            <a:r>
              <a:rPr lang="en-US" sz="1600" smtClean="0"/>
              <a:t> to refer to the words in a document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Information-retrieval systems typically allow query expressions formed using keywords and the logical connectives </a:t>
            </a:r>
            <a:r>
              <a:rPr lang="en-US" sz="1600" i="1" smtClean="0"/>
              <a:t>and, or, </a:t>
            </a:r>
            <a:r>
              <a:rPr lang="en-US" sz="1600" smtClean="0"/>
              <a:t>and</a:t>
            </a:r>
            <a:r>
              <a:rPr lang="en-US" sz="1600" i="1" smtClean="0"/>
              <a:t> not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And</a:t>
            </a:r>
            <a:r>
              <a:rPr lang="en-US" sz="1600" smtClean="0"/>
              <a:t>s are implicit, even if not explicitly specified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Ranking of documents on the basis of estimated relevance to a query is critical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Relevance ranking is based on factors such as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solidFill>
                  <a:schemeClr val="tx2"/>
                </a:solidFill>
              </a:rPr>
              <a:t>Term frequency</a:t>
            </a:r>
          </a:p>
          <a:p>
            <a:pPr lvl="3">
              <a:lnSpc>
                <a:spcPct val="90000"/>
              </a:lnSpc>
            </a:pPr>
            <a:r>
              <a:rPr lang="en-US" sz="1600" smtClean="0"/>
              <a:t>Frequency of occurrence of query keyword in document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solidFill>
                  <a:schemeClr val="tx2"/>
                </a:solidFill>
              </a:rPr>
              <a:t>Inverse document frequency</a:t>
            </a:r>
          </a:p>
          <a:p>
            <a:pPr lvl="3">
              <a:lnSpc>
                <a:spcPct val="90000"/>
              </a:lnSpc>
            </a:pPr>
            <a:r>
              <a:rPr lang="en-US" sz="1600" smtClean="0"/>
              <a:t>How many documents the query keyword occurs in </a:t>
            </a:r>
          </a:p>
          <a:p>
            <a:pPr lvl="4">
              <a:lnSpc>
                <a:spcPct val="90000"/>
              </a:lnSpc>
            </a:pPr>
            <a:r>
              <a:rPr lang="en-US" sz="1600" smtClean="0"/>
              <a:t>Fewer </a:t>
            </a:r>
            <a:r>
              <a:rPr lang="en-US" sz="1600" smtClean="0">
                <a:sym typeface="Wingdings" pitchFamily="2" charset="2"/>
              </a:rPr>
              <a:t> give more importance to keyword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solidFill>
                  <a:schemeClr val="tx2"/>
                </a:solidFill>
              </a:rPr>
              <a:t>Hyperlinks to documents</a:t>
            </a:r>
          </a:p>
          <a:p>
            <a:pPr lvl="3">
              <a:lnSpc>
                <a:spcPct val="90000"/>
              </a:lnSpc>
            </a:pPr>
            <a:r>
              <a:rPr lang="en-US" sz="1600" smtClean="0"/>
              <a:t>More links to a document </a:t>
            </a:r>
            <a:r>
              <a:rPr lang="en-US" sz="1600" smtClean="0">
                <a:sym typeface="Wingdings" pitchFamily="2" charset="2"/>
              </a:rPr>
              <a:t> document is more important</a:t>
            </a:r>
            <a:endParaRPr lang="en-US" sz="1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TF-IDF</a:t>
            </a:r>
            <a:r>
              <a:rPr lang="en-US" i="1" smtClean="0"/>
              <a:t> </a:t>
            </a:r>
            <a:r>
              <a:rPr lang="en-US" smtClean="0"/>
              <a:t>(Term frequency/Inverse Document frequency) ranking:</a:t>
            </a:r>
          </a:p>
          <a:p>
            <a:pPr lvl="1"/>
            <a:r>
              <a:rPr lang="en-US" smtClean="0"/>
              <a:t>Let 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 = number of terms in the document </a:t>
            </a:r>
            <a:r>
              <a:rPr lang="en-US" i="1" smtClean="0"/>
              <a:t>d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smtClean="0"/>
              <a:t>) = number of occurrences of term </a:t>
            </a:r>
            <a:r>
              <a:rPr lang="en-US" i="1" smtClean="0"/>
              <a:t>t </a:t>
            </a:r>
            <a:r>
              <a:rPr lang="en-US" smtClean="0"/>
              <a:t>in the document </a:t>
            </a:r>
            <a:r>
              <a:rPr lang="en-US" i="1" smtClean="0"/>
              <a:t>d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Relevance of a document </a:t>
            </a:r>
            <a:r>
              <a:rPr lang="en-US" i="1" smtClean="0"/>
              <a:t>d</a:t>
            </a:r>
            <a:r>
              <a:rPr lang="en-US" smtClean="0"/>
              <a:t> to a </a:t>
            </a:r>
            <a:r>
              <a:rPr lang="en-US" i="1" smtClean="0"/>
              <a:t>term</a:t>
            </a: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2"/>
            <a:r>
              <a:rPr lang="en-US" smtClean="0"/>
              <a:t>The log factor is to avoid excessive weight to frequent terms</a:t>
            </a:r>
          </a:p>
          <a:p>
            <a:pPr lvl="1"/>
            <a:r>
              <a:rPr lang="en-US" smtClean="0"/>
              <a:t>Relevance of document to </a:t>
            </a:r>
            <a:r>
              <a:rPr lang="en-US" i="1" smtClean="0"/>
              <a:t>query</a:t>
            </a:r>
            <a:r>
              <a:rPr lang="en-US" smtClean="0"/>
              <a:t> </a:t>
            </a:r>
            <a:r>
              <a:rPr lang="en-US" i="1" smtClean="0"/>
              <a:t>Q</a:t>
            </a:r>
            <a:r>
              <a:rPr lang="en-US" smtClean="0"/>
              <a:t>		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4924425" y="3178175"/>
            <a:ext cx="69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940300" y="31607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4860925" y="2709863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4341813" y="29591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1 +</a:t>
            </a:r>
          </a:p>
        </p:txBody>
      </p:sp>
      <p:sp>
        <p:nvSpPr>
          <p:cNvPr id="25608" name="Arc 12"/>
          <p:cNvSpPr>
            <a:spLocks/>
          </p:cNvSpPr>
          <p:nvPr/>
        </p:nvSpPr>
        <p:spPr bwMode="auto">
          <a:xfrm rot="-8049448">
            <a:off x="4190206" y="2861469"/>
            <a:ext cx="617538" cy="641350"/>
          </a:xfrm>
          <a:custGeom>
            <a:avLst/>
            <a:gdLst>
              <a:gd name="T0" fmla="*/ 0 w 21600"/>
              <a:gd name="T1" fmla="*/ 0 h 21600"/>
              <a:gd name="T2" fmla="*/ 617538 w 21600"/>
              <a:gd name="T3" fmla="*/ 641350 h 21600"/>
              <a:gd name="T4" fmla="*/ 0 w 21600"/>
              <a:gd name="T5" fmla="*/ 6413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rc 13"/>
          <p:cNvSpPr>
            <a:spLocks/>
          </p:cNvSpPr>
          <p:nvPr/>
        </p:nvSpPr>
        <p:spPr bwMode="auto">
          <a:xfrm rot="2514357">
            <a:off x="5364163" y="2857500"/>
            <a:ext cx="681037" cy="611188"/>
          </a:xfrm>
          <a:custGeom>
            <a:avLst/>
            <a:gdLst>
              <a:gd name="T0" fmla="*/ 0 w 21600"/>
              <a:gd name="T1" fmla="*/ 0 h 21600"/>
              <a:gd name="T2" fmla="*/ 681037 w 21600"/>
              <a:gd name="T3" fmla="*/ 611188 h 21600"/>
              <a:gd name="T4" fmla="*/ 0 w 21600"/>
              <a:gd name="T5" fmla="*/ 6111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2257425" y="2943225"/>
            <a:ext cx="192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TF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log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2278063" y="4757738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r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Q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 =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3675063" y="46783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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4314825" y="5000625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4162425" y="4606925"/>
            <a:ext cx="161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TF 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d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, </a:t>
            </a:r>
            <a:r>
              <a:rPr lang="en-US" sz="2400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4267200" y="49593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)</a:t>
            </a: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3584575" y="50831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Q</a:t>
            </a:r>
            <a:endParaRPr lang="en-US" sz="1800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systems add to the above model</a:t>
            </a:r>
          </a:p>
          <a:p>
            <a:pPr lvl="1"/>
            <a:r>
              <a:rPr lang="en-US" smtClean="0"/>
              <a:t>Words that occur in title, author list, section headings, etc. are given greater importance</a:t>
            </a:r>
          </a:p>
          <a:p>
            <a:pPr lvl="1"/>
            <a:r>
              <a:rPr lang="en-US" smtClean="0"/>
              <a:t>Words whose first occurrence is late in the document are given lower importance</a:t>
            </a:r>
          </a:p>
          <a:p>
            <a:pPr lvl="1"/>
            <a:r>
              <a:rPr lang="en-US" smtClean="0"/>
              <a:t>Very common words such as “a”, “an”, “the”, “it” etc. are eliminated</a:t>
            </a:r>
          </a:p>
          <a:p>
            <a:pPr lvl="2"/>
            <a:r>
              <a:rPr lang="en-US" smtClean="0"/>
              <a:t>Called </a:t>
            </a:r>
            <a:r>
              <a:rPr lang="en-US" b="1" smtClean="0">
                <a:solidFill>
                  <a:srgbClr val="000099"/>
                </a:solidFill>
              </a:rPr>
              <a:t>stop words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Proximity</a:t>
            </a:r>
            <a:r>
              <a:rPr lang="en-US" smtClean="0"/>
              <a:t>: if keywords in query occur close together in the document, the document has higher importance than if they occur far apart</a:t>
            </a:r>
          </a:p>
          <a:p>
            <a:r>
              <a:rPr lang="en-US" smtClean="0"/>
              <a:t>Documents are returned in decreasing order of relevance score</a:t>
            </a:r>
          </a:p>
          <a:p>
            <a:pPr lvl="1"/>
            <a:r>
              <a:rPr lang="en-US" smtClean="0"/>
              <a:t>Usually only top few documents are returned, not 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Similarity Based Retrieval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Similarity based retrieval - retrieve documents similar to a given document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Similarity may be defined on the basis of common words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E.g., find </a:t>
            </a:r>
            <a:r>
              <a:rPr lang="en-US" i="1" smtClean="0"/>
              <a:t>k</a:t>
            </a:r>
            <a:r>
              <a:rPr lang="en-US" smtClean="0"/>
              <a:t> terms in A with highest </a:t>
            </a:r>
            <a:r>
              <a:rPr lang="en-US" i="1" smtClean="0"/>
              <a:t>TF </a:t>
            </a:r>
            <a:r>
              <a:rPr lang="en-US" smtClean="0"/>
              <a:t>(</a:t>
            </a:r>
            <a:r>
              <a:rPr lang="en-US" i="1" smtClean="0"/>
              <a:t>d, t </a:t>
            </a:r>
            <a:r>
              <a:rPr lang="en-US" smtClean="0"/>
              <a:t>) / </a:t>
            </a:r>
            <a:r>
              <a:rPr lang="en-US" i="1" smtClean="0"/>
              <a:t>n </a:t>
            </a:r>
            <a:r>
              <a:rPr lang="en-US" smtClean="0"/>
              <a:t>(</a:t>
            </a:r>
            <a:r>
              <a:rPr lang="en-US" i="1" smtClean="0"/>
              <a:t>t </a:t>
            </a:r>
            <a:r>
              <a:rPr lang="en-US" smtClean="0"/>
              <a:t>) and use these terms to find relevance of other documents.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Relevance feedback</a:t>
            </a:r>
            <a:r>
              <a:rPr lang="en-US" smtClean="0"/>
              <a:t>: Similarity can be used to refine answer set to keyword query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User selects a few relevant documents from those retrieved by keyword query, and system finds other documents similar to these</a:t>
            </a:r>
          </a:p>
          <a:p>
            <a:pPr>
              <a:lnSpc>
                <a:spcPct val="90000"/>
              </a:lnSpc>
            </a:pPr>
            <a:r>
              <a:rPr lang="en-US" smtClean="0"/>
              <a:t>Vector space model: define an </a:t>
            </a:r>
            <a:r>
              <a:rPr lang="en-US" i="1" smtClean="0"/>
              <a:t>n</a:t>
            </a:r>
            <a:r>
              <a:rPr lang="en-US" smtClean="0"/>
              <a:t>-dimensional space, where </a:t>
            </a:r>
            <a:r>
              <a:rPr lang="en-US" i="1" smtClean="0"/>
              <a:t>n</a:t>
            </a:r>
            <a:r>
              <a:rPr lang="en-US" smtClean="0"/>
              <a:t> is the number of words in the document set.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Vector for document </a:t>
            </a:r>
            <a:r>
              <a:rPr lang="en-US" i="1" smtClean="0"/>
              <a:t>d</a:t>
            </a:r>
            <a:r>
              <a:rPr lang="en-US" smtClean="0"/>
              <a:t> goes from origin to a point whose </a:t>
            </a:r>
            <a:r>
              <a:rPr lang="en-US" i="1" smtClean="0"/>
              <a:t>i </a:t>
            </a:r>
            <a:r>
              <a:rPr lang="en-US" baseline="30000" smtClean="0"/>
              <a:t>th</a:t>
            </a:r>
            <a:r>
              <a:rPr lang="en-US" smtClean="0"/>
              <a:t> coordinate is </a:t>
            </a:r>
            <a:r>
              <a:rPr lang="en-US" i="1" smtClean="0"/>
              <a:t>TF</a:t>
            </a:r>
            <a:r>
              <a:rPr lang="en-US" smtClean="0"/>
              <a:t> (</a:t>
            </a:r>
            <a:r>
              <a:rPr lang="en-US" i="1" smtClean="0"/>
              <a:t>d,t</a:t>
            </a:r>
            <a:r>
              <a:rPr lang="en-US" smtClean="0"/>
              <a:t> ) / </a:t>
            </a:r>
            <a:r>
              <a:rPr lang="en-US" i="1" smtClean="0"/>
              <a:t>n</a:t>
            </a:r>
            <a:r>
              <a:rPr lang="en-US" smtClean="0"/>
              <a:t> (</a:t>
            </a:r>
            <a:r>
              <a:rPr lang="en-US" i="1" smtClean="0"/>
              <a:t>t</a:t>
            </a:r>
            <a:r>
              <a:rPr lang="en-US" smtClean="0"/>
              <a:t> 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cosine of the angle between the vectors of two documents is used as a measure of their similarity.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Using Hyperlinks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01725"/>
            <a:ext cx="7975600" cy="5168900"/>
          </a:xfrm>
        </p:spPr>
        <p:txBody>
          <a:bodyPr/>
          <a:lstStyle/>
          <a:p>
            <a:r>
              <a:rPr lang="en-US" smtClean="0"/>
              <a:t>Number of documents relevant to a query can be enormous if only term frequencies are taken into account</a:t>
            </a:r>
          </a:p>
          <a:p>
            <a:r>
              <a:rPr lang="en-US" smtClean="0"/>
              <a:t>Using term frequencies makes “spamming” easy</a:t>
            </a:r>
          </a:p>
          <a:p>
            <a:pPr lvl="2"/>
            <a:r>
              <a:rPr lang="en-US" smtClean="0"/>
              <a:t>E.g., a travel agency can add many occurrences of the words “travel” to its page to make its rank very high</a:t>
            </a:r>
          </a:p>
          <a:p>
            <a:r>
              <a:rPr lang="en-US" smtClean="0"/>
              <a:t>Most of the time people are looking for pages from popular sites</a:t>
            </a:r>
          </a:p>
          <a:p>
            <a:r>
              <a:rPr lang="en-US" smtClean="0"/>
              <a:t>Idea: use popularity of Web site (e.g., how many people visit it) to rank site pages that match given keywords</a:t>
            </a:r>
          </a:p>
          <a:p>
            <a:r>
              <a:rPr lang="en-US" smtClean="0"/>
              <a:t>Problem: hard to find actual popularity of site</a:t>
            </a:r>
          </a:p>
          <a:p>
            <a:pPr lvl="1"/>
            <a:r>
              <a:rPr lang="en-US" smtClean="0"/>
              <a:t>Solution: next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11892</TotalTime>
  <Words>1894</Words>
  <Application>Microsoft Office PowerPoint</Application>
  <PresentationFormat>On-screen Show (4:3)</PresentationFormat>
  <Paragraphs>227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Helvetica</vt:lpstr>
      <vt:lpstr>ＭＳ Ｐゴシック</vt:lpstr>
      <vt:lpstr>Arial</vt:lpstr>
      <vt:lpstr>Monotype Sorts</vt:lpstr>
      <vt:lpstr>Webdings</vt:lpstr>
      <vt:lpstr>Times New Roman</vt:lpstr>
      <vt:lpstr>Wingdings</vt:lpstr>
      <vt:lpstr>Symbol</vt:lpstr>
      <vt:lpstr>Georgia</vt:lpstr>
      <vt:lpstr>2_db-5-grey</vt:lpstr>
      <vt:lpstr>Microsoft Clip Gallery</vt:lpstr>
      <vt:lpstr>Chapter 21:  Information Retrieval</vt:lpstr>
      <vt:lpstr>Chapter 21: Information Retrieval</vt:lpstr>
      <vt:lpstr>Information Retrieval Systems</vt:lpstr>
      <vt:lpstr>Information Retrieval Systems (Cont.)</vt:lpstr>
      <vt:lpstr>Keyword Search</vt:lpstr>
      <vt:lpstr>Relevance Ranking Using Terms</vt:lpstr>
      <vt:lpstr>Relevance Ranking Using Terms (Cont.)</vt:lpstr>
      <vt:lpstr>Similarity Based Retrieval</vt:lpstr>
      <vt:lpstr>Relevance Using Hyperlinks</vt:lpstr>
      <vt:lpstr>Relevance Using Hyperlinks (Cont.)</vt:lpstr>
      <vt:lpstr>Relevance Using Hyperlinks (Cont.)</vt:lpstr>
      <vt:lpstr>Synonyms and Homonyms</vt:lpstr>
      <vt:lpstr>Concept-Based Querying</vt:lpstr>
      <vt:lpstr>Indexing of Documents</vt:lpstr>
      <vt:lpstr>Measuring Retrieval Effectiveness</vt:lpstr>
      <vt:lpstr>Measuring Retrieval Effectiveness (Cont.)</vt:lpstr>
      <vt:lpstr>Web Search Engines</vt:lpstr>
      <vt:lpstr>Web Crawling (Cont.)</vt:lpstr>
      <vt:lpstr>Information Retrieval and Structured Data</vt:lpstr>
      <vt:lpstr>Directories</vt:lpstr>
      <vt:lpstr>A Classification Hierarchy For A Library System</vt:lpstr>
      <vt:lpstr>Classification DAG</vt:lpstr>
      <vt:lpstr>A Classification DAG For A Library Information Retrieval System</vt:lpstr>
      <vt:lpstr>Web Directories</vt:lpstr>
      <vt:lpstr>End of Chapter</vt:lpstr>
    </vt:vector>
  </TitlesOfParts>
  <Company>IIT Bombay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Advanced Querying and Information Retrieval</dc:title>
  <dc:creator>S. Sudarshan</dc:creator>
  <cp:lastModifiedBy>Silberschatz, Avi</cp:lastModifiedBy>
  <cp:revision>578</cp:revision>
  <cp:lastPrinted>2000-07-13T17:21:22Z</cp:lastPrinted>
  <dcterms:created xsi:type="dcterms:W3CDTF">2000-03-22T16:02:45Z</dcterms:created>
  <dcterms:modified xsi:type="dcterms:W3CDTF">2012-04-02T18:38:25Z</dcterms:modified>
</cp:coreProperties>
</file>