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1" r:id="rId4"/>
    <p:sldId id="286" r:id="rId5"/>
    <p:sldId id="272" r:id="rId6"/>
    <p:sldId id="273" r:id="rId7"/>
    <p:sldId id="284" r:id="rId8"/>
    <p:sldId id="264" r:id="rId9"/>
    <p:sldId id="285" r:id="rId10"/>
    <p:sldId id="276" r:id="rId11"/>
    <p:sldId id="277" r:id="rId12"/>
    <p:sldId id="278" r:id="rId13"/>
    <p:sldId id="279" r:id="rId14"/>
    <p:sldId id="280" r:id="rId15"/>
    <p:sldId id="281" r:id="rId16"/>
    <p:sldId id="282" r:id="rId17"/>
    <p:sldId id="283"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4053" autoAdjust="0"/>
  </p:normalViewPr>
  <p:slideViewPr>
    <p:cSldViewPr snapToGrid="0" snapToObjects="1">
      <p:cViewPr>
        <p:scale>
          <a:sx n="76" d="100"/>
          <a:sy n="76" d="100"/>
        </p:scale>
        <p:origin x="1378" y="22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CFC075-1B43-4D5E-9AFF-A30A02ED98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44238B-C501-4FBE-A1FB-958FEE6399C1}">
      <dgm:prSet/>
      <dgm:spPr/>
      <dgm:t>
        <a:bodyPr/>
        <a:lstStyle/>
        <a:p>
          <a:r>
            <a:rPr lang="en-IN"/>
            <a:t>Two LLM’s Used:</a:t>
          </a:r>
          <a:endParaRPr lang="en-US"/>
        </a:p>
      </dgm:t>
    </dgm:pt>
    <dgm:pt modelId="{3C713D53-8CDA-4618-B429-9C58C04AC1B2}" type="parTrans" cxnId="{6F4438B9-1D69-471C-800A-2BD0A5C325E1}">
      <dgm:prSet/>
      <dgm:spPr/>
      <dgm:t>
        <a:bodyPr/>
        <a:lstStyle/>
        <a:p>
          <a:endParaRPr lang="en-US"/>
        </a:p>
      </dgm:t>
    </dgm:pt>
    <dgm:pt modelId="{506B272F-D19E-4E94-9202-BDB4A48C4BC3}" type="sibTrans" cxnId="{6F4438B9-1D69-471C-800A-2BD0A5C325E1}">
      <dgm:prSet/>
      <dgm:spPr/>
      <dgm:t>
        <a:bodyPr/>
        <a:lstStyle/>
        <a:p>
          <a:endParaRPr lang="en-US"/>
        </a:p>
      </dgm:t>
    </dgm:pt>
    <dgm:pt modelId="{FB86B2C5-2548-419A-8DC0-96A87BCE56F8}">
      <dgm:prSet/>
      <dgm:spPr/>
      <dgm:t>
        <a:bodyPr/>
        <a:lstStyle/>
        <a:p>
          <a:pPr>
            <a:buFont typeface="+mj-lt"/>
            <a:buAutoNum type="arabicPeriod"/>
          </a:pPr>
          <a:r>
            <a:rPr lang="en-US" b="1" dirty="0"/>
            <a:t> RoBERTa (cardiffnlp/twitter-roberta-base-sentiment)</a:t>
          </a:r>
          <a:r>
            <a:rPr lang="en-US" dirty="0"/>
            <a:t> for Sentiment Analysis (Positive, Neutral, Negative)</a:t>
          </a:r>
        </a:p>
      </dgm:t>
    </dgm:pt>
    <dgm:pt modelId="{E3B697A9-CD00-49FF-9454-0B1F10E44C6A}" type="parTrans" cxnId="{D4973920-FD03-4A1B-A9F8-530AA12196E0}">
      <dgm:prSet/>
      <dgm:spPr/>
      <dgm:t>
        <a:bodyPr/>
        <a:lstStyle/>
        <a:p>
          <a:endParaRPr lang="en-US"/>
        </a:p>
      </dgm:t>
    </dgm:pt>
    <dgm:pt modelId="{5122C72C-0F0B-43BD-9013-E9A603ACCD4B}" type="sibTrans" cxnId="{D4973920-FD03-4A1B-A9F8-530AA12196E0}">
      <dgm:prSet/>
      <dgm:spPr/>
      <dgm:t>
        <a:bodyPr/>
        <a:lstStyle/>
        <a:p>
          <a:endParaRPr lang="en-US"/>
        </a:p>
      </dgm:t>
    </dgm:pt>
    <dgm:pt modelId="{AAA9B8C1-6B2E-4A73-A9AA-742DE228642D}">
      <dgm:prSet/>
      <dgm:spPr/>
      <dgm:t>
        <a:bodyPr/>
        <a:lstStyle/>
        <a:p>
          <a:pPr>
            <a:buFont typeface="+mj-lt"/>
            <a:buAutoNum type="arabicPeriod"/>
          </a:pPr>
          <a:r>
            <a:rPr lang="en-US" b="1" dirty="0"/>
            <a:t> BART (facebook/bart-large-</a:t>
          </a:r>
          <a:r>
            <a:rPr lang="en-US" b="1" dirty="0" err="1"/>
            <a:t>mnli</a:t>
          </a:r>
          <a:r>
            <a:rPr lang="en-US" b="1" dirty="0"/>
            <a:t>)</a:t>
          </a:r>
          <a:r>
            <a:rPr lang="en-US" dirty="0"/>
            <a:t> for Zero-Shot Outcome/Status Classification</a:t>
          </a:r>
        </a:p>
      </dgm:t>
    </dgm:pt>
    <dgm:pt modelId="{E2766395-58EC-4002-B0CD-D39C872AA391}" type="parTrans" cxnId="{FCBDE09A-C13C-4B00-A5BC-FB4C70825E97}">
      <dgm:prSet/>
      <dgm:spPr/>
      <dgm:t>
        <a:bodyPr/>
        <a:lstStyle/>
        <a:p>
          <a:endParaRPr lang="en-US"/>
        </a:p>
      </dgm:t>
    </dgm:pt>
    <dgm:pt modelId="{5031864C-AC98-4133-83C9-07E27045AD90}" type="sibTrans" cxnId="{FCBDE09A-C13C-4B00-A5BC-FB4C70825E97}">
      <dgm:prSet/>
      <dgm:spPr/>
      <dgm:t>
        <a:bodyPr/>
        <a:lstStyle/>
        <a:p>
          <a:endParaRPr lang="en-US"/>
        </a:p>
      </dgm:t>
    </dgm:pt>
    <dgm:pt modelId="{4E3B2CEA-840C-4F31-BC9D-58330B883DC5}">
      <dgm:prSet/>
      <dgm:spPr/>
      <dgm:t>
        <a:bodyPr/>
        <a:lstStyle/>
        <a:p>
          <a:r>
            <a:rPr lang="en-US"/>
            <a:t>Pipeline:</a:t>
          </a:r>
        </a:p>
      </dgm:t>
    </dgm:pt>
    <dgm:pt modelId="{8F688ED5-4D2F-4A99-99DF-9409AA2A60B6}" type="parTrans" cxnId="{69917502-935C-428F-B9D0-DB457E346A7B}">
      <dgm:prSet/>
      <dgm:spPr/>
      <dgm:t>
        <a:bodyPr/>
        <a:lstStyle/>
        <a:p>
          <a:endParaRPr lang="en-US"/>
        </a:p>
      </dgm:t>
    </dgm:pt>
    <dgm:pt modelId="{CCDD07E5-66A0-4A35-AB8D-C1ABA918DD9E}" type="sibTrans" cxnId="{69917502-935C-428F-B9D0-DB457E346A7B}">
      <dgm:prSet/>
      <dgm:spPr/>
      <dgm:t>
        <a:bodyPr/>
        <a:lstStyle/>
        <a:p>
          <a:endParaRPr lang="en-US"/>
        </a:p>
      </dgm:t>
    </dgm:pt>
    <dgm:pt modelId="{4E0DCE3B-9926-45AA-89A3-9862850593B9}">
      <dgm:prSet/>
      <dgm:spPr/>
      <dgm:t>
        <a:bodyPr/>
        <a:lstStyle/>
        <a:p>
          <a:pPr>
            <a:buFont typeface="+mj-lt"/>
            <a:buAutoNum type="arabicPeriod"/>
          </a:pPr>
          <a:r>
            <a:rPr lang="en-IN" dirty="0"/>
            <a:t>Extract only </a:t>
          </a:r>
          <a:r>
            <a:rPr lang="en-IN" b="1" dirty="0"/>
            <a:t>'Member</a:t>
          </a:r>
          <a:r>
            <a:rPr lang="en-IN" dirty="0"/>
            <a:t>' responses from transcripts.</a:t>
          </a:r>
          <a:endParaRPr lang="en-US" dirty="0"/>
        </a:p>
      </dgm:t>
    </dgm:pt>
    <dgm:pt modelId="{EBC84869-2DED-49F3-A460-EA90E9D24CCB}" type="parTrans" cxnId="{58F0CF63-0DD1-410F-A18A-4CCF5DE27CF8}">
      <dgm:prSet/>
      <dgm:spPr/>
      <dgm:t>
        <a:bodyPr/>
        <a:lstStyle/>
        <a:p>
          <a:endParaRPr lang="en-US"/>
        </a:p>
      </dgm:t>
    </dgm:pt>
    <dgm:pt modelId="{C250DC3D-B3E7-47C4-AAEF-4DB6A1C2A4A3}" type="sibTrans" cxnId="{58F0CF63-0DD1-410F-A18A-4CCF5DE27CF8}">
      <dgm:prSet/>
      <dgm:spPr/>
      <dgm:t>
        <a:bodyPr/>
        <a:lstStyle/>
        <a:p>
          <a:endParaRPr lang="en-US"/>
        </a:p>
      </dgm:t>
    </dgm:pt>
    <dgm:pt modelId="{7F2899F0-08A9-403A-8721-589EE8EF4D39}">
      <dgm:prSet/>
      <dgm:spPr/>
      <dgm:t>
        <a:bodyPr/>
        <a:lstStyle/>
        <a:p>
          <a:pPr>
            <a:buFont typeface="+mj-lt"/>
            <a:buAutoNum type="arabicPeriod"/>
          </a:pPr>
          <a:r>
            <a:rPr lang="en-IN" dirty="0"/>
            <a:t>Sentiment Analysis using RoBERTa.</a:t>
          </a:r>
          <a:endParaRPr lang="en-US" dirty="0"/>
        </a:p>
      </dgm:t>
    </dgm:pt>
    <dgm:pt modelId="{2C4A9002-76DF-43B8-B913-64CCC74C308C}" type="parTrans" cxnId="{E023F2E4-DA87-4C9B-89FB-1E1F58BED53B}">
      <dgm:prSet/>
      <dgm:spPr/>
      <dgm:t>
        <a:bodyPr/>
        <a:lstStyle/>
        <a:p>
          <a:endParaRPr lang="en-US"/>
        </a:p>
      </dgm:t>
    </dgm:pt>
    <dgm:pt modelId="{E848D3C7-286C-4693-BD7E-0A695979187D}" type="sibTrans" cxnId="{E023F2E4-DA87-4C9B-89FB-1E1F58BED53B}">
      <dgm:prSet/>
      <dgm:spPr/>
      <dgm:t>
        <a:bodyPr/>
        <a:lstStyle/>
        <a:p>
          <a:endParaRPr lang="en-US"/>
        </a:p>
      </dgm:t>
    </dgm:pt>
    <dgm:pt modelId="{E33551CF-932F-44E8-B74B-23BAAF8EE9C9}">
      <dgm:prSet/>
      <dgm:spPr/>
      <dgm:t>
        <a:bodyPr/>
        <a:lstStyle/>
        <a:p>
          <a:pPr>
            <a:buFont typeface="+mj-lt"/>
            <a:buAutoNum type="arabicPeriod"/>
          </a:pPr>
          <a:r>
            <a:rPr lang="en-IN" dirty="0"/>
            <a:t>Zero-Shot Classification using BART for Issue Resolution.</a:t>
          </a:r>
          <a:endParaRPr lang="en-US" dirty="0"/>
        </a:p>
      </dgm:t>
    </dgm:pt>
    <dgm:pt modelId="{882968E6-BE28-4D0E-B5A9-711AF13DAB76}" type="parTrans" cxnId="{A2166F18-67B7-4BA0-A8A8-CF18DC33DAB8}">
      <dgm:prSet/>
      <dgm:spPr/>
      <dgm:t>
        <a:bodyPr/>
        <a:lstStyle/>
        <a:p>
          <a:endParaRPr lang="en-US"/>
        </a:p>
      </dgm:t>
    </dgm:pt>
    <dgm:pt modelId="{B4B3DFB0-D6AA-46B4-8F82-F51E18D0AB3F}" type="sibTrans" cxnId="{A2166F18-67B7-4BA0-A8A8-CF18DC33DAB8}">
      <dgm:prSet/>
      <dgm:spPr/>
      <dgm:t>
        <a:bodyPr/>
        <a:lstStyle/>
        <a:p>
          <a:endParaRPr lang="en-US"/>
        </a:p>
      </dgm:t>
    </dgm:pt>
    <dgm:pt modelId="{7D9E9178-AF3D-4094-8885-07C7A2A36825}">
      <dgm:prSet/>
      <dgm:spPr/>
      <dgm:t>
        <a:bodyPr/>
        <a:lstStyle/>
        <a:p>
          <a:pPr>
            <a:buFont typeface="+mj-lt"/>
            <a:buAutoNum type="arabicPeriod"/>
          </a:pPr>
          <a:r>
            <a:rPr lang="en-IN" dirty="0"/>
            <a:t>Output structured results for further analysis or customer insights.</a:t>
          </a:r>
          <a:endParaRPr lang="en-US" dirty="0"/>
        </a:p>
      </dgm:t>
    </dgm:pt>
    <dgm:pt modelId="{8B074344-4CD7-429F-9A4B-7C6F4E141E87}" type="parTrans" cxnId="{E3B36A1E-842C-4EE8-B3D1-4DCF9B7FC643}">
      <dgm:prSet/>
      <dgm:spPr/>
      <dgm:t>
        <a:bodyPr/>
        <a:lstStyle/>
        <a:p>
          <a:endParaRPr lang="en-US"/>
        </a:p>
      </dgm:t>
    </dgm:pt>
    <dgm:pt modelId="{AF23A7A6-5BBD-4D81-8349-38DD0F708B3E}" type="sibTrans" cxnId="{E3B36A1E-842C-4EE8-B3D1-4DCF9B7FC643}">
      <dgm:prSet/>
      <dgm:spPr/>
      <dgm:t>
        <a:bodyPr/>
        <a:lstStyle/>
        <a:p>
          <a:endParaRPr lang="en-US"/>
        </a:p>
      </dgm:t>
    </dgm:pt>
    <dgm:pt modelId="{28D8F267-FD4E-4A9F-8F1F-D9800D31F7CF}" type="pres">
      <dgm:prSet presAssocID="{0BCFC075-1B43-4D5E-9AFF-A30A02ED98D0}" presName="linear" presStyleCnt="0">
        <dgm:presLayoutVars>
          <dgm:animLvl val="lvl"/>
          <dgm:resizeHandles val="exact"/>
        </dgm:presLayoutVars>
      </dgm:prSet>
      <dgm:spPr/>
    </dgm:pt>
    <dgm:pt modelId="{8DA6B13A-4880-45C8-B524-D366035F0AAC}" type="pres">
      <dgm:prSet presAssocID="{7B44238B-C501-4FBE-A1FB-958FEE6399C1}" presName="parentText" presStyleLbl="node1" presStyleIdx="0" presStyleCnt="2">
        <dgm:presLayoutVars>
          <dgm:chMax val="0"/>
          <dgm:bulletEnabled val="1"/>
        </dgm:presLayoutVars>
      </dgm:prSet>
      <dgm:spPr/>
    </dgm:pt>
    <dgm:pt modelId="{732D0C5C-39D3-4CE2-94B8-D7C600CFDD44}" type="pres">
      <dgm:prSet presAssocID="{7B44238B-C501-4FBE-A1FB-958FEE6399C1}" presName="childText" presStyleLbl="revTx" presStyleIdx="0" presStyleCnt="2">
        <dgm:presLayoutVars>
          <dgm:bulletEnabled val="1"/>
        </dgm:presLayoutVars>
      </dgm:prSet>
      <dgm:spPr/>
    </dgm:pt>
    <dgm:pt modelId="{D8F68464-6877-412E-B1BC-4E210A8DE122}" type="pres">
      <dgm:prSet presAssocID="{4E3B2CEA-840C-4F31-BC9D-58330B883DC5}" presName="parentText" presStyleLbl="node1" presStyleIdx="1" presStyleCnt="2">
        <dgm:presLayoutVars>
          <dgm:chMax val="0"/>
          <dgm:bulletEnabled val="1"/>
        </dgm:presLayoutVars>
      </dgm:prSet>
      <dgm:spPr/>
    </dgm:pt>
    <dgm:pt modelId="{8408030D-2088-42FA-B80D-FEFFFB3D51A8}" type="pres">
      <dgm:prSet presAssocID="{4E3B2CEA-840C-4F31-BC9D-58330B883DC5}" presName="childText" presStyleLbl="revTx" presStyleIdx="1" presStyleCnt="2">
        <dgm:presLayoutVars>
          <dgm:bulletEnabled val="1"/>
        </dgm:presLayoutVars>
      </dgm:prSet>
      <dgm:spPr/>
    </dgm:pt>
  </dgm:ptLst>
  <dgm:cxnLst>
    <dgm:cxn modelId="{69917502-935C-428F-B9D0-DB457E346A7B}" srcId="{0BCFC075-1B43-4D5E-9AFF-A30A02ED98D0}" destId="{4E3B2CEA-840C-4F31-BC9D-58330B883DC5}" srcOrd="1" destOrd="0" parTransId="{8F688ED5-4D2F-4A99-99DF-9409AA2A60B6}" sibTransId="{CCDD07E5-66A0-4A35-AB8D-C1ABA918DD9E}"/>
    <dgm:cxn modelId="{A2166F18-67B7-4BA0-A8A8-CF18DC33DAB8}" srcId="{4E3B2CEA-840C-4F31-BC9D-58330B883DC5}" destId="{E33551CF-932F-44E8-B74B-23BAAF8EE9C9}" srcOrd="2" destOrd="0" parTransId="{882968E6-BE28-4D0E-B5A9-711AF13DAB76}" sibTransId="{B4B3DFB0-D6AA-46B4-8F82-F51E18D0AB3F}"/>
    <dgm:cxn modelId="{E3B36A1E-842C-4EE8-B3D1-4DCF9B7FC643}" srcId="{4E3B2CEA-840C-4F31-BC9D-58330B883DC5}" destId="{7D9E9178-AF3D-4094-8885-07C7A2A36825}" srcOrd="3" destOrd="0" parTransId="{8B074344-4CD7-429F-9A4B-7C6F4E141E87}" sibTransId="{AF23A7A6-5BBD-4D81-8349-38DD0F708B3E}"/>
    <dgm:cxn modelId="{D4973920-FD03-4A1B-A9F8-530AA12196E0}" srcId="{7B44238B-C501-4FBE-A1FB-958FEE6399C1}" destId="{FB86B2C5-2548-419A-8DC0-96A87BCE56F8}" srcOrd="0" destOrd="0" parTransId="{E3B697A9-CD00-49FF-9454-0B1F10E44C6A}" sibTransId="{5122C72C-0F0B-43BD-9013-E9A603ACCD4B}"/>
    <dgm:cxn modelId="{0C8AAC35-F08A-4537-BDDE-8C7ACA08B9D1}" type="presOf" srcId="{0BCFC075-1B43-4D5E-9AFF-A30A02ED98D0}" destId="{28D8F267-FD4E-4A9F-8F1F-D9800D31F7CF}" srcOrd="0" destOrd="0" presId="urn:microsoft.com/office/officeart/2005/8/layout/vList2"/>
    <dgm:cxn modelId="{58F0CF63-0DD1-410F-A18A-4CCF5DE27CF8}" srcId="{4E3B2CEA-840C-4F31-BC9D-58330B883DC5}" destId="{4E0DCE3B-9926-45AA-89A3-9862850593B9}" srcOrd="0" destOrd="0" parTransId="{EBC84869-2DED-49F3-A460-EA90E9D24CCB}" sibTransId="{C250DC3D-B3E7-47C4-AAEF-4DB6A1C2A4A3}"/>
    <dgm:cxn modelId="{42F41645-EE37-4D13-9E67-B88881189018}" type="presOf" srcId="{E33551CF-932F-44E8-B74B-23BAAF8EE9C9}" destId="{8408030D-2088-42FA-B80D-FEFFFB3D51A8}" srcOrd="0" destOrd="2" presId="urn:microsoft.com/office/officeart/2005/8/layout/vList2"/>
    <dgm:cxn modelId="{7E0BD974-257D-4BC2-9FEB-3901125F4E5B}" type="presOf" srcId="{7D9E9178-AF3D-4094-8885-07C7A2A36825}" destId="{8408030D-2088-42FA-B80D-FEFFFB3D51A8}" srcOrd="0" destOrd="3" presId="urn:microsoft.com/office/officeart/2005/8/layout/vList2"/>
    <dgm:cxn modelId="{D677BF7A-DA04-445A-8D41-8EB3B6564E8C}" type="presOf" srcId="{AAA9B8C1-6B2E-4A73-A9AA-742DE228642D}" destId="{732D0C5C-39D3-4CE2-94B8-D7C600CFDD44}" srcOrd="0" destOrd="1" presId="urn:microsoft.com/office/officeart/2005/8/layout/vList2"/>
    <dgm:cxn modelId="{FCBDE09A-C13C-4B00-A5BC-FB4C70825E97}" srcId="{7B44238B-C501-4FBE-A1FB-958FEE6399C1}" destId="{AAA9B8C1-6B2E-4A73-A9AA-742DE228642D}" srcOrd="1" destOrd="0" parTransId="{E2766395-58EC-4002-B0CD-D39C872AA391}" sibTransId="{5031864C-AC98-4133-83C9-07E27045AD90}"/>
    <dgm:cxn modelId="{9553CBA5-17AF-4776-8BF6-B57165D98C6C}" type="presOf" srcId="{4E3B2CEA-840C-4F31-BC9D-58330B883DC5}" destId="{D8F68464-6877-412E-B1BC-4E210A8DE122}" srcOrd="0" destOrd="0" presId="urn:microsoft.com/office/officeart/2005/8/layout/vList2"/>
    <dgm:cxn modelId="{6F4438B9-1D69-471C-800A-2BD0A5C325E1}" srcId="{0BCFC075-1B43-4D5E-9AFF-A30A02ED98D0}" destId="{7B44238B-C501-4FBE-A1FB-958FEE6399C1}" srcOrd="0" destOrd="0" parTransId="{3C713D53-8CDA-4618-B429-9C58C04AC1B2}" sibTransId="{506B272F-D19E-4E94-9202-BDB4A48C4BC3}"/>
    <dgm:cxn modelId="{370458CD-60AD-4EE0-B5B7-2D7C85932540}" type="presOf" srcId="{7F2899F0-08A9-403A-8721-589EE8EF4D39}" destId="{8408030D-2088-42FA-B80D-FEFFFB3D51A8}" srcOrd="0" destOrd="1" presId="urn:microsoft.com/office/officeart/2005/8/layout/vList2"/>
    <dgm:cxn modelId="{549824DA-FF10-4B25-80A4-BEE3D73C259B}" type="presOf" srcId="{7B44238B-C501-4FBE-A1FB-958FEE6399C1}" destId="{8DA6B13A-4880-45C8-B524-D366035F0AAC}" srcOrd="0" destOrd="0" presId="urn:microsoft.com/office/officeart/2005/8/layout/vList2"/>
    <dgm:cxn modelId="{2BA9FDDC-D01F-4274-B070-D051E3C994DB}" type="presOf" srcId="{4E0DCE3B-9926-45AA-89A3-9862850593B9}" destId="{8408030D-2088-42FA-B80D-FEFFFB3D51A8}" srcOrd="0" destOrd="0" presId="urn:microsoft.com/office/officeart/2005/8/layout/vList2"/>
    <dgm:cxn modelId="{E023F2E4-DA87-4C9B-89FB-1E1F58BED53B}" srcId="{4E3B2CEA-840C-4F31-BC9D-58330B883DC5}" destId="{7F2899F0-08A9-403A-8721-589EE8EF4D39}" srcOrd="1" destOrd="0" parTransId="{2C4A9002-76DF-43B8-B913-64CCC74C308C}" sibTransId="{E848D3C7-286C-4693-BD7E-0A695979187D}"/>
    <dgm:cxn modelId="{9F5F02EC-6CBA-4119-B49E-00CFC6A52D6A}" type="presOf" srcId="{FB86B2C5-2548-419A-8DC0-96A87BCE56F8}" destId="{732D0C5C-39D3-4CE2-94B8-D7C600CFDD44}" srcOrd="0" destOrd="0" presId="urn:microsoft.com/office/officeart/2005/8/layout/vList2"/>
    <dgm:cxn modelId="{93823A5E-221F-4179-9D27-9CB9F9A56F23}" type="presParOf" srcId="{28D8F267-FD4E-4A9F-8F1F-D9800D31F7CF}" destId="{8DA6B13A-4880-45C8-B524-D366035F0AAC}" srcOrd="0" destOrd="0" presId="urn:microsoft.com/office/officeart/2005/8/layout/vList2"/>
    <dgm:cxn modelId="{7E92BD10-019F-4C78-91B3-87BEA6E6806E}" type="presParOf" srcId="{28D8F267-FD4E-4A9F-8F1F-D9800D31F7CF}" destId="{732D0C5C-39D3-4CE2-94B8-D7C600CFDD44}" srcOrd="1" destOrd="0" presId="urn:microsoft.com/office/officeart/2005/8/layout/vList2"/>
    <dgm:cxn modelId="{ACFD6DEE-E1BA-4551-8EB0-B2D14F9073A3}" type="presParOf" srcId="{28D8F267-FD4E-4A9F-8F1F-D9800D31F7CF}" destId="{D8F68464-6877-412E-B1BC-4E210A8DE122}" srcOrd="2" destOrd="0" presId="urn:microsoft.com/office/officeart/2005/8/layout/vList2"/>
    <dgm:cxn modelId="{6FC2E76B-D29D-4C41-ABFB-5194C6D43BA1}" type="presParOf" srcId="{28D8F267-FD4E-4A9F-8F1F-D9800D31F7CF}" destId="{8408030D-2088-42FA-B80D-FEFFFB3D51A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6B13A-4880-45C8-B524-D366035F0AAC}">
      <dsp:nvSpPr>
        <dsp:cNvPr id="0" name=""/>
        <dsp:cNvSpPr/>
      </dsp:nvSpPr>
      <dsp:spPr>
        <a:xfrm>
          <a:off x="0" y="42560"/>
          <a:ext cx="7216902"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Two LLM’s Used:</a:t>
          </a:r>
          <a:endParaRPr lang="en-US" sz="2800" kern="1200"/>
        </a:p>
      </dsp:txBody>
      <dsp:txXfrm>
        <a:off x="32784" y="75344"/>
        <a:ext cx="7151334" cy="606012"/>
      </dsp:txXfrm>
    </dsp:sp>
    <dsp:sp modelId="{732D0C5C-39D3-4CE2-94B8-D7C600CFDD44}">
      <dsp:nvSpPr>
        <dsp:cNvPr id="0" name=""/>
        <dsp:cNvSpPr/>
      </dsp:nvSpPr>
      <dsp:spPr>
        <a:xfrm>
          <a:off x="0" y="714140"/>
          <a:ext cx="7216902"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137" tIns="35560" rIns="199136" bIns="35560" numCol="1" spcCol="1270" anchor="t" anchorCtr="0">
          <a:noAutofit/>
        </a:bodyPr>
        <a:lstStyle/>
        <a:p>
          <a:pPr marL="228600" lvl="1" indent="-228600" algn="l" defTabSz="977900">
            <a:lnSpc>
              <a:spcPct val="90000"/>
            </a:lnSpc>
            <a:spcBef>
              <a:spcPct val="0"/>
            </a:spcBef>
            <a:spcAft>
              <a:spcPct val="20000"/>
            </a:spcAft>
            <a:buFont typeface="+mj-lt"/>
            <a:buAutoNum type="arabicPeriod"/>
          </a:pPr>
          <a:r>
            <a:rPr lang="en-US" sz="2200" b="1" kern="1200" dirty="0"/>
            <a:t> RoBERTa (cardiffnlp/twitter-roberta-base-sentiment)</a:t>
          </a:r>
          <a:r>
            <a:rPr lang="en-US" sz="2200" kern="1200" dirty="0"/>
            <a:t> for Sentiment Analysis (Positive, Neutral, Negative)</a:t>
          </a:r>
        </a:p>
        <a:p>
          <a:pPr marL="228600" lvl="1" indent="-228600" algn="l" defTabSz="977900">
            <a:lnSpc>
              <a:spcPct val="90000"/>
            </a:lnSpc>
            <a:spcBef>
              <a:spcPct val="0"/>
            </a:spcBef>
            <a:spcAft>
              <a:spcPct val="20000"/>
            </a:spcAft>
            <a:buFont typeface="+mj-lt"/>
            <a:buAutoNum type="arabicPeriod"/>
          </a:pPr>
          <a:r>
            <a:rPr lang="en-US" sz="2200" b="1" kern="1200" dirty="0"/>
            <a:t> BART (facebook/bart-large-</a:t>
          </a:r>
          <a:r>
            <a:rPr lang="en-US" sz="2200" b="1" kern="1200" dirty="0" err="1"/>
            <a:t>mnli</a:t>
          </a:r>
          <a:r>
            <a:rPr lang="en-US" sz="2200" b="1" kern="1200" dirty="0"/>
            <a:t>)</a:t>
          </a:r>
          <a:r>
            <a:rPr lang="en-US" sz="2200" kern="1200" dirty="0"/>
            <a:t> for Zero-Shot Outcome/Status Classification</a:t>
          </a:r>
        </a:p>
      </dsp:txBody>
      <dsp:txXfrm>
        <a:off x="0" y="714140"/>
        <a:ext cx="7216902" cy="1391040"/>
      </dsp:txXfrm>
    </dsp:sp>
    <dsp:sp modelId="{D8F68464-6877-412E-B1BC-4E210A8DE122}">
      <dsp:nvSpPr>
        <dsp:cNvPr id="0" name=""/>
        <dsp:cNvSpPr/>
      </dsp:nvSpPr>
      <dsp:spPr>
        <a:xfrm>
          <a:off x="0" y="2105180"/>
          <a:ext cx="7216902"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Pipeline:</a:t>
          </a:r>
        </a:p>
      </dsp:txBody>
      <dsp:txXfrm>
        <a:off x="32784" y="2137964"/>
        <a:ext cx="7151334" cy="606012"/>
      </dsp:txXfrm>
    </dsp:sp>
    <dsp:sp modelId="{8408030D-2088-42FA-B80D-FEFFFB3D51A8}">
      <dsp:nvSpPr>
        <dsp:cNvPr id="0" name=""/>
        <dsp:cNvSpPr/>
      </dsp:nvSpPr>
      <dsp:spPr>
        <a:xfrm>
          <a:off x="0" y="2776760"/>
          <a:ext cx="7216902"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9137" tIns="35560" rIns="199136" bIns="35560" numCol="1" spcCol="1270" anchor="t" anchorCtr="0">
          <a:noAutofit/>
        </a:bodyPr>
        <a:lstStyle/>
        <a:p>
          <a:pPr marL="228600" lvl="1" indent="-228600" algn="l" defTabSz="977900">
            <a:lnSpc>
              <a:spcPct val="90000"/>
            </a:lnSpc>
            <a:spcBef>
              <a:spcPct val="0"/>
            </a:spcBef>
            <a:spcAft>
              <a:spcPct val="20000"/>
            </a:spcAft>
            <a:buFont typeface="+mj-lt"/>
            <a:buAutoNum type="arabicPeriod"/>
          </a:pPr>
          <a:r>
            <a:rPr lang="en-IN" sz="2200" kern="1200" dirty="0"/>
            <a:t>Extract only </a:t>
          </a:r>
          <a:r>
            <a:rPr lang="en-IN" sz="2200" b="1" kern="1200" dirty="0"/>
            <a:t>'Member</a:t>
          </a:r>
          <a:r>
            <a:rPr lang="en-IN" sz="2200" kern="1200" dirty="0"/>
            <a:t>' responses from transcripts.</a:t>
          </a:r>
          <a:endParaRPr lang="en-US" sz="2200" kern="1200" dirty="0"/>
        </a:p>
        <a:p>
          <a:pPr marL="228600" lvl="1" indent="-228600" algn="l" defTabSz="977900">
            <a:lnSpc>
              <a:spcPct val="90000"/>
            </a:lnSpc>
            <a:spcBef>
              <a:spcPct val="0"/>
            </a:spcBef>
            <a:spcAft>
              <a:spcPct val="20000"/>
            </a:spcAft>
            <a:buFont typeface="+mj-lt"/>
            <a:buAutoNum type="arabicPeriod"/>
          </a:pPr>
          <a:r>
            <a:rPr lang="en-IN" sz="2200" kern="1200" dirty="0"/>
            <a:t>Sentiment Analysis using RoBERTa.</a:t>
          </a:r>
          <a:endParaRPr lang="en-US" sz="2200" kern="1200" dirty="0"/>
        </a:p>
        <a:p>
          <a:pPr marL="228600" lvl="1" indent="-228600" algn="l" defTabSz="977900">
            <a:lnSpc>
              <a:spcPct val="90000"/>
            </a:lnSpc>
            <a:spcBef>
              <a:spcPct val="0"/>
            </a:spcBef>
            <a:spcAft>
              <a:spcPct val="20000"/>
            </a:spcAft>
            <a:buFont typeface="+mj-lt"/>
            <a:buAutoNum type="arabicPeriod"/>
          </a:pPr>
          <a:r>
            <a:rPr lang="en-IN" sz="2200" kern="1200" dirty="0"/>
            <a:t>Zero-Shot Classification using BART for Issue Resolution.</a:t>
          </a:r>
          <a:endParaRPr lang="en-US" sz="2200" kern="1200" dirty="0"/>
        </a:p>
        <a:p>
          <a:pPr marL="228600" lvl="1" indent="-228600" algn="l" defTabSz="977900">
            <a:lnSpc>
              <a:spcPct val="90000"/>
            </a:lnSpc>
            <a:spcBef>
              <a:spcPct val="0"/>
            </a:spcBef>
            <a:spcAft>
              <a:spcPct val="20000"/>
            </a:spcAft>
            <a:buFont typeface="+mj-lt"/>
            <a:buAutoNum type="arabicPeriod"/>
          </a:pPr>
          <a:r>
            <a:rPr lang="en-IN" sz="2200" kern="1200" dirty="0"/>
            <a:t>Output structured results for further analysis or customer insights.</a:t>
          </a:r>
          <a:endParaRPr lang="en-US" sz="2200" kern="1200" dirty="0"/>
        </a:p>
      </dsp:txBody>
      <dsp:txXfrm>
        <a:off x="0" y="2776760"/>
        <a:ext cx="7216902" cy="18257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93939" y="2588773"/>
            <a:ext cx="3958448" cy="1993275"/>
          </a:xfrm>
        </p:spPr>
        <p:txBody>
          <a:bodyPr vert="horz" lIns="91440" tIns="45720" rIns="91440" bIns="45720" rtlCol="0" anchor="t">
            <a:normAutofit/>
          </a:bodyPr>
          <a:lstStyle/>
          <a:p>
            <a:pPr algn="l" defTabSz="914400"/>
            <a:r>
              <a:rPr lang="en-US" sz="4800" b="1" u="sng" kern="1200" dirty="0">
                <a:solidFill>
                  <a:schemeClr val="tx2"/>
                </a:solidFill>
                <a:latin typeface="+mj-lt"/>
                <a:ea typeface="+mj-ea"/>
                <a:cs typeface="+mj-cs"/>
              </a:rPr>
              <a:t>Transcription Analysis</a:t>
            </a:r>
          </a:p>
        </p:txBody>
      </p:sp>
      <p:sp>
        <p:nvSpPr>
          <p:cNvPr id="3" name="Subtitle 2"/>
          <p:cNvSpPr>
            <a:spLocks noGrp="1"/>
          </p:cNvSpPr>
          <p:nvPr>
            <p:ph type="subTitle" idx="1"/>
          </p:nvPr>
        </p:nvSpPr>
        <p:spPr>
          <a:xfrm>
            <a:off x="603504" y="4080832"/>
            <a:ext cx="3604268" cy="838831"/>
          </a:xfrm>
        </p:spPr>
        <p:txBody>
          <a:bodyPr vert="horz" lIns="91440" tIns="45720" rIns="91440" bIns="45720" rtlCol="0" anchor="b">
            <a:normAutofit lnSpcReduction="10000"/>
          </a:bodyPr>
          <a:lstStyle/>
          <a:p>
            <a:pPr indent="-228600" algn="l" defTabSz="914400">
              <a:lnSpc>
                <a:spcPct val="90000"/>
              </a:lnSpc>
              <a:buFont typeface="Arial" panose="020B0604020202020204" pitchFamily="34" charset="0"/>
              <a:buChar char="•"/>
            </a:pPr>
            <a:endParaRPr lang="en-US" sz="1100" dirty="0">
              <a:solidFill>
                <a:schemeClr val="tx2"/>
              </a:solidFill>
            </a:endParaRPr>
          </a:p>
          <a:p>
            <a:pPr indent="-228600" algn="l" defTabSz="914400">
              <a:lnSpc>
                <a:spcPct val="90000"/>
              </a:lnSpc>
              <a:buFont typeface="Arial" panose="020B0604020202020204" pitchFamily="34" charset="0"/>
              <a:buChar char="•"/>
            </a:pPr>
            <a:endParaRPr lang="en-US" sz="1100" dirty="0">
              <a:solidFill>
                <a:schemeClr val="tx2"/>
              </a:solidFill>
            </a:endParaRPr>
          </a:p>
          <a:p>
            <a:pPr indent="-228600" algn="l" defTabSz="914400">
              <a:lnSpc>
                <a:spcPct val="90000"/>
              </a:lnSpc>
              <a:buFont typeface="Arial" panose="020B0604020202020204" pitchFamily="34" charset="0"/>
              <a:buChar char="•"/>
            </a:pPr>
            <a:endParaRPr lang="en-US" sz="1400" dirty="0">
              <a:solidFill>
                <a:schemeClr val="tx2"/>
              </a:solidFill>
            </a:endParaRPr>
          </a:p>
          <a:p>
            <a:pPr indent="-228600" algn="l" defTabSz="914400">
              <a:lnSpc>
                <a:spcPct val="90000"/>
              </a:lnSpc>
              <a:buFont typeface="Arial" panose="020B0604020202020204" pitchFamily="34" charset="0"/>
              <a:buChar char="•"/>
            </a:pPr>
            <a:r>
              <a:rPr lang="en-US" sz="1400" dirty="0">
                <a:solidFill>
                  <a:schemeClr val="tx2"/>
                </a:solidFill>
              </a:rPr>
              <a:t>Presented by: Abhishek Kumar</a:t>
            </a:r>
          </a:p>
        </p:txBody>
      </p:sp>
      <p:grpSp>
        <p:nvGrpSpPr>
          <p:cNvPr id="96" name="Group 95">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5767" y="52996"/>
            <a:ext cx="4570022" cy="6805005"/>
            <a:chOff x="6101023" y="52996"/>
            <a:chExt cx="6093363" cy="6805005"/>
          </a:xfrm>
        </p:grpSpPr>
        <p:sp>
          <p:nvSpPr>
            <p:cNvPr id="97" name="Freeform: Shape 96">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Shape 97">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98">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Shape 99">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9" name="Graphic 88" descr="Document">
            <a:extLst>
              <a:ext uri="{FF2B5EF4-FFF2-40B4-BE49-F238E27FC236}">
                <a16:creationId xmlns:a16="http://schemas.microsoft.com/office/drawing/2014/main" id="{C52B7503-036C-A9F7-C919-57F2678C43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6992" y="2216469"/>
            <a:ext cx="3106320" cy="31063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174E2C-F6E1-C6DD-83DF-0F1ABD1660E8}"/>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C1571849-1F1B-751A-5763-C9965CAEDA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2" name="Rectangle 11">
              <a:extLst>
                <a:ext uri="{FF2B5EF4-FFF2-40B4-BE49-F238E27FC236}">
                  <a16:creationId xmlns:a16="http://schemas.microsoft.com/office/drawing/2014/main" id="{D1AC9A9C-D93F-6D40-0E13-D04477DC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D70699-3112-9800-EBFD-E3570F1555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7CBDE3-C531-5C2D-AAD6-702848D5D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F582DC-1AA5-9ED3-E0D9-EEC604338283}"/>
              </a:ext>
            </a:extLst>
          </p:cNvPr>
          <p:cNvSpPr>
            <a:spLocks noGrp="1"/>
          </p:cNvSpPr>
          <p:nvPr>
            <p:ph type="title"/>
          </p:nvPr>
        </p:nvSpPr>
        <p:spPr>
          <a:xfrm>
            <a:off x="657518" y="301843"/>
            <a:ext cx="7857832" cy="1003532"/>
          </a:xfrm>
        </p:spPr>
        <p:txBody>
          <a:bodyPr anchor="ctr">
            <a:normAutofit/>
          </a:bodyPr>
          <a:lstStyle/>
          <a:p>
            <a:pPr>
              <a:defRPr sz="3200" b="1">
                <a:solidFill>
                  <a:srgbClr val="003366"/>
                </a:solidFill>
              </a:defRPr>
            </a:pPr>
            <a:r>
              <a:rPr lang="en-IN" sz="3600" u="sng" dirty="0">
                <a:solidFill>
                  <a:srgbClr val="FFFFFF"/>
                </a:solidFill>
              </a:rPr>
              <a:t>Results &amp; Findings</a:t>
            </a:r>
          </a:p>
        </p:txBody>
      </p:sp>
      <p:pic>
        <p:nvPicPr>
          <p:cNvPr id="3074" name="Picture 2">
            <a:extLst>
              <a:ext uri="{FF2B5EF4-FFF2-40B4-BE49-F238E27FC236}">
                <a16:creationId xmlns:a16="http://schemas.microsoft.com/office/drawing/2014/main" id="{7B5D5A5C-EF76-B9B2-0BD6-FA42C4E57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6" y="1549119"/>
            <a:ext cx="4264035" cy="31032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A0D58EC-6569-EDDE-B948-4E33AC24D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323" y="1549119"/>
            <a:ext cx="4404711" cy="31032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6F3341-F00B-6C19-A532-3E52B3238270}"/>
              </a:ext>
            </a:extLst>
          </p:cNvPr>
          <p:cNvSpPr txBox="1"/>
          <p:nvPr/>
        </p:nvSpPr>
        <p:spPr>
          <a:xfrm>
            <a:off x="657519" y="4652388"/>
            <a:ext cx="3673322" cy="307777"/>
          </a:xfrm>
          <a:prstGeom prst="rect">
            <a:avLst/>
          </a:prstGeom>
          <a:noFill/>
        </p:spPr>
        <p:txBody>
          <a:bodyPr wrap="square" rtlCol="0">
            <a:spAutoFit/>
          </a:bodyPr>
          <a:lstStyle/>
          <a:p>
            <a:r>
              <a:rPr lang="en-IN" sz="1400" b="1" dirty="0"/>
              <a:t>Figure 1</a:t>
            </a:r>
            <a:r>
              <a:rPr lang="en-IN" sz="1400" dirty="0"/>
              <a:t>: Distribution of Sentiment Labels</a:t>
            </a:r>
          </a:p>
        </p:txBody>
      </p:sp>
      <p:sp>
        <p:nvSpPr>
          <p:cNvPr id="8" name="TextBox 7">
            <a:extLst>
              <a:ext uri="{FF2B5EF4-FFF2-40B4-BE49-F238E27FC236}">
                <a16:creationId xmlns:a16="http://schemas.microsoft.com/office/drawing/2014/main" id="{D7F79B01-6E2E-A879-E958-9F671CA597F1}"/>
              </a:ext>
            </a:extLst>
          </p:cNvPr>
          <p:cNvSpPr txBox="1"/>
          <p:nvPr/>
        </p:nvSpPr>
        <p:spPr>
          <a:xfrm>
            <a:off x="5162712" y="4652388"/>
            <a:ext cx="3673322" cy="307777"/>
          </a:xfrm>
          <a:prstGeom prst="rect">
            <a:avLst/>
          </a:prstGeom>
          <a:noFill/>
        </p:spPr>
        <p:txBody>
          <a:bodyPr wrap="square" rtlCol="0">
            <a:spAutoFit/>
          </a:bodyPr>
          <a:lstStyle/>
          <a:p>
            <a:r>
              <a:rPr lang="en-IN" sz="1400" b="1" dirty="0"/>
              <a:t>Figure 2</a:t>
            </a:r>
            <a:r>
              <a:rPr lang="en-IN" sz="1400" dirty="0"/>
              <a:t>: Distribution of Outcome Labels</a:t>
            </a:r>
          </a:p>
        </p:txBody>
      </p:sp>
      <p:sp>
        <p:nvSpPr>
          <p:cNvPr id="10" name="TextBox 9">
            <a:extLst>
              <a:ext uri="{FF2B5EF4-FFF2-40B4-BE49-F238E27FC236}">
                <a16:creationId xmlns:a16="http://schemas.microsoft.com/office/drawing/2014/main" id="{A77D612D-52BE-B72E-DFD8-B04CA4FAD706}"/>
              </a:ext>
            </a:extLst>
          </p:cNvPr>
          <p:cNvSpPr txBox="1"/>
          <p:nvPr/>
        </p:nvSpPr>
        <p:spPr>
          <a:xfrm>
            <a:off x="205668" y="5092737"/>
            <a:ext cx="4577024" cy="1754326"/>
          </a:xfrm>
          <a:prstGeom prst="rect">
            <a:avLst/>
          </a:prstGeom>
          <a:noFill/>
        </p:spPr>
        <p:txBody>
          <a:bodyPr wrap="square">
            <a:spAutoFit/>
          </a:bodyPr>
          <a:lstStyle/>
          <a:p>
            <a:pPr algn="l">
              <a:buFont typeface="+mj-lt"/>
              <a:buAutoNum type="arabicPeriod"/>
            </a:pPr>
            <a:r>
              <a:rPr lang="en-US" sz="1200" b="1" i="0" dirty="0">
                <a:effectLst/>
                <a:latin typeface="Roboto" panose="02000000000000000000" pitchFamily="2" charset="0"/>
              </a:rPr>
              <a:t>Majority Positive Sentiment (≈ 140 cases)</a:t>
            </a:r>
          </a:p>
          <a:p>
            <a:pPr algn="l"/>
            <a:r>
              <a:rPr lang="en-US" sz="1200" b="0" i="0" dirty="0">
                <a:effectLst/>
                <a:latin typeface="Roboto" panose="02000000000000000000" pitchFamily="2" charset="0"/>
              </a:rPr>
              <a:t>suggests that </a:t>
            </a:r>
            <a:r>
              <a:rPr lang="en-US" sz="1200" b="0" i="0" dirty="0">
                <a:effectLst/>
                <a:highlight>
                  <a:srgbClr val="FFFF00"/>
                </a:highlight>
                <a:latin typeface="Roboto" panose="02000000000000000000" pitchFamily="2" charset="0"/>
              </a:rPr>
              <a:t>most customer interactions have satisfactory or resolved outcomes</a:t>
            </a:r>
            <a:r>
              <a:rPr lang="en-US" sz="1200" b="0" i="0" dirty="0">
                <a:effectLst/>
                <a:latin typeface="Roboto" panose="02000000000000000000" pitchFamily="2" charset="0"/>
              </a:rPr>
              <a:t>. This could be a reflection of effective customer service, quick claim resolutions, or positive experiences.</a:t>
            </a:r>
          </a:p>
          <a:p>
            <a:pPr algn="l"/>
            <a:r>
              <a:rPr lang="en-US" sz="1200" b="1" i="0" dirty="0">
                <a:effectLst/>
                <a:latin typeface="Roboto" panose="02000000000000000000" pitchFamily="2" charset="0"/>
              </a:rPr>
              <a:t>2.</a:t>
            </a:r>
            <a:r>
              <a:rPr lang="en-US" sz="1200" b="0" i="0" dirty="0">
                <a:effectLst/>
                <a:latin typeface="Roboto" panose="02000000000000000000" pitchFamily="2" charset="0"/>
              </a:rPr>
              <a:t> </a:t>
            </a:r>
            <a:r>
              <a:rPr lang="en-US" sz="1200" b="1" i="0" dirty="0">
                <a:effectLst/>
                <a:latin typeface="Roboto" panose="02000000000000000000" pitchFamily="2" charset="0"/>
              </a:rPr>
              <a:t>Moderate Negative Sentiment (≈ 40 cases)</a:t>
            </a:r>
          </a:p>
          <a:p>
            <a:pPr algn="l"/>
            <a:r>
              <a:rPr lang="en-US" sz="1200" b="0" i="0" dirty="0">
                <a:effectLst/>
                <a:latin typeface="Roboto" panose="02000000000000000000" pitchFamily="2" charset="0"/>
              </a:rPr>
              <a:t>A notable portion of interactions still express dissatisfaction. These could be delayed claims, policy disputes, denied coverage, or customer frustration with service speed.</a:t>
            </a:r>
          </a:p>
        </p:txBody>
      </p:sp>
      <p:sp>
        <p:nvSpPr>
          <p:cNvPr id="16" name="TextBox 15">
            <a:extLst>
              <a:ext uri="{FF2B5EF4-FFF2-40B4-BE49-F238E27FC236}">
                <a16:creationId xmlns:a16="http://schemas.microsoft.com/office/drawing/2014/main" id="{CF39C597-096D-C6F4-6B23-8E3BED51C0C5}"/>
              </a:ext>
            </a:extLst>
          </p:cNvPr>
          <p:cNvSpPr txBox="1"/>
          <p:nvPr/>
        </p:nvSpPr>
        <p:spPr>
          <a:xfrm>
            <a:off x="5032605" y="5139524"/>
            <a:ext cx="3933535" cy="1384995"/>
          </a:xfrm>
          <a:prstGeom prst="rect">
            <a:avLst/>
          </a:prstGeom>
          <a:noFill/>
        </p:spPr>
        <p:txBody>
          <a:bodyPr wrap="square">
            <a:spAutoFit/>
          </a:bodyPr>
          <a:lstStyle/>
          <a:p>
            <a:pPr algn="l"/>
            <a:r>
              <a:rPr lang="en-US" sz="1200" b="0" i="0" dirty="0">
                <a:effectLst/>
                <a:latin typeface="Roboto" panose="02000000000000000000" pitchFamily="2" charset="0"/>
              </a:rPr>
              <a:t>The high proportion of </a:t>
            </a:r>
            <a:r>
              <a:rPr lang="en-US" sz="1200" b="1" i="0" dirty="0">
                <a:effectLst/>
                <a:latin typeface="Roboto" panose="02000000000000000000" pitchFamily="2" charset="0"/>
              </a:rPr>
              <a:t>"Issue Resolved"</a:t>
            </a:r>
            <a:r>
              <a:rPr lang="en-US" sz="1200" b="0" i="0" dirty="0">
                <a:effectLst/>
                <a:latin typeface="Roboto" panose="02000000000000000000" pitchFamily="2" charset="0"/>
              </a:rPr>
              <a:t> cases suggests that the </a:t>
            </a:r>
            <a:r>
              <a:rPr lang="en-US" sz="1200" b="0" i="0" dirty="0">
                <a:effectLst/>
                <a:highlight>
                  <a:srgbClr val="FFFF00"/>
                </a:highlight>
                <a:latin typeface="Roboto" panose="02000000000000000000" pitchFamily="2" charset="0"/>
              </a:rPr>
              <a:t>customer support is effectively addressing most concerns</a:t>
            </a:r>
            <a:r>
              <a:rPr lang="en-US" sz="1200" b="0" i="0" dirty="0">
                <a:effectLst/>
                <a:latin typeface="Roboto" panose="02000000000000000000" pitchFamily="2" charset="0"/>
              </a:rPr>
              <a:t>.</a:t>
            </a:r>
          </a:p>
          <a:p>
            <a:pPr algn="l"/>
            <a:endParaRPr lang="en-US" sz="1200" b="0" i="0" dirty="0">
              <a:effectLst/>
              <a:latin typeface="Roboto" panose="02000000000000000000" pitchFamily="2" charset="0"/>
            </a:endParaRPr>
          </a:p>
          <a:p>
            <a:pPr algn="l"/>
            <a:r>
              <a:rPr lang="en-US" sz="1200" b="0" i="0" dirty="0">
                <a:effectLst/>
                <a:latin typeface="Roboto" panose="02000000000000000000" pitchFamily="2" charset="0"/>
              </a:rPr>
              <a:t>This aligns with the high positive sentiment observed in the previous graph, indicating that many customers are satisfied with the resolution process.</a:t>
            </a:r>
          </a:p>
        </p:txBody>
      </p:sp>
    </p:spTree>
    <p:extLst>
      <p:ext uri="{BB962C8B-B14F-4D97-AF65-F5344CB8AC3E}">
        <p14:creationId xmlns:p14="http://schemas.microsoft.com/office/powerpoint/2010/main" val="1975600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254B22-D97D-461E-4803-5B8DBF3CF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363D22-6504-A3CD-ADD1-CA6D9C969DBD}"/>
              </a:ext>
            </a:extLst>
          </p:cNvPr>
          <p:cNvSpPr>
            <a:spLocks noGrp="1"/>
          </p:cNvSpPr>
          <p:nvPr>
            <p:ph type="title" idx="4294967295"/>
          </p:nvPr>
        </p:nvSpPr>
        <p:spPr>
          <a:xfrm>
            <a:off x="1285875" y="301625"/>
            <a:ext cx="7858125" cy="1003300"/>
          </a:xfrm>
        </p:spPr>
        <p:txBody>
          <a:bodyPr anchor="ctr">
            <a:normAutofit/>
          </a:bodyPr>
          <a:lstStyle/>
          <a:p>
            <a:pPr>
              <a:defRPr sz="3200" b="1">
                <a:solidFill>
                  <a:srgbClr val="003366"/>
                </a:solidFill>
              </a:defRPr>
            </a:pPr>
            <a:r>
              <a:rPr lang="en-IN" sz="3600" dirty="0">
                <a:solidFill>
                  <a:srgbClr val="FFFFFF"/>
                </a:solidFill>
              </a:rPr>
              <a:t>Results &amp; Findings</a:t>
            </a:r>
          </a:p>
        </p:txBody>
      </p:sp>
      <p:sp>
        <p:nvSpPr>
          <p:cNvPr id="5" name="TextBox 4">
            <a:extLst>
              <a:ext uri="{FF2B5EF4-FFF2-40B4-BE49-F238E27FC236}">
                <a16:creationId xmlns:a16="http://schemas.microsoft.com/office/drawing/2014/main" id="{1BAC2730-306C-3013-99D7-6A85DA7867FA}"/>
              </a:ext>
            </a:extLst>
          </p:cNvPr>
          <p:cNvSpPr txBox="1"/>
          <p:nvPr/>
        </p:nvSpPr>
        <p:spPr>
          <a:xfrm>
            <a:off x="2467554" y="4545806"/>
            <a:ext cx="4550536" cy="307777"/>
          </a:xfrm>
          <a:prstGeom prst="rect">
            <a:avLst/>
          </a:prstGeom>
          <a:noFill/>
        </p:spPr>
        <p:txBody>
          <a:bodyPr wrap="square" rtlCol="0">
            <a:spAutoFit/>
          </a:bodyPr>
          <a:lstStyle/>
          <a:p>
            <a:r>
              <a:rPr lang="en-IN" sz="1400" b="1" dirty="0"/>
              <a:t>Figure 3</a:t>
            </a:r>
            <a:r>
              <a:rPr lang="en-IN" sz="1400" dirty="0"/>
              <a:t>:Most Relevant Words – ‘Follow-Up Needed’ Case</a:t>
            </a:r>
          </a:p>
        </p:txBody>
      </p:sp>
      <p:pic>
        <p:nvPicPr>
          <p:cNvPr id="4100" name="Picture 4">
            <a:extLst>
              <a:ext uri="{FF2B5EF4-FFF2-40B4-BE49-F238E27FC236}">
                <a16:creationId xmlns:a16="http://schemas.microsoft.com/office/drawing/2014/main" id="{F6FF2269-E855-5D3F-55AB-F5B117B56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5458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65589C-949A-04C9-FBF8-A1C54B769CAD}"/>
              </a:ext>
            </a:extLst>
          </p:cNvPr>
          <p:cNvSpPr txBox="1"/>
          <p:nvPr/>
        </p:nvSpPr>
        <p:spPr>
          <a:xfrm>
            <a:off x="45217" y="5025722"/>
            <a:ext cx="9053565" cy="1754326"/>
          </a:xfrm>
          <a:prstGeom prst="rect">
            <a:avLst/>
          </a:prstGeom>
          <a:noFill/>
        </p:spPr>
        <p:txBody>
          <a:bodyPr wrap="square">
            <a:spAutoFit/>
          </a:bodyPr>
          <a:lstStyle/>
          <a:p>
            <a:pPr algn="l">
              <a:buFont typeface="+mj-lt"/>
              <a:buAutoNum type="arabicPeriod"/>
            </a:pPr>
            <a:r>
              <a:rPr lang="en-US" sz="1200" b="1" i="0" dirty="0">
                <a:effectLst/>
                <a:latin typeface="Roboto" panose="02000000000000000000" pitchFamily="2" charset="0"/>
              </a:rPr>
              <a:t>Insurance-Specific Terms Are Prominent</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"Policy," "Claim," "Copay," "Coverage," "Authorize" → These are </a:t>
            </a:r>
            <a:r>
              <a:rPr lang="en-US" sz="1200" i="0" dirty="0">
                <a:effectLst/>
                <a:highlight>
                  <a:srgbClr val="FFFF00"/>
                </a:highlight>
                <a:latin typeface="Roboto" panose="02000000000000000000" pitchFamily="2" charset="0"/>
              </a:rPr>
              <a:t>directly related to insurance claims, billing, and approvals. </a:t>
            </a:r>
            <a:r>
              <a:rPr lang="en-US" sz="1200" b="0" i="0" dirty="0">
                <a:effectLst/>
                <a:latin typeface="Roboto" panose="02000000000000000000" pitchFamily="2" charset="0"/>
              </a:rPr>
              <a:t>This confirms that many follow-up cases are linked to claims, eligibility, or payment disputes.</a:t>
            </a:r>
          </a:p>
          <a:p>
            <a:pPr algn="l"/>
            <a:r>
              <a:rPr lang="en-US" sz="1200" b="1" i="0" dirty="0">
                <a:effectLst/>
                <a:latin typeface="Roboto" panose="02000000000000000000" pitchFamily="2" charset="0"/>
              </a:rPr>
              <a:t>2. Health &amp; Medical Terms Appear in Follow-up Cases</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"Surgery," "Procedure," "Specialist," "Appointment," "Birth," "Knee" → These indicate that many </a:t>
            </a:r>
            <a:r>
              <a:rPr lang="en-US" sz="1200" i="0" dirty="0">
                <a:effectLst/>
                <a:highlight>
                  <a:srgbClr val="FFFF00"/>
                </a:highlight>
                <a:latin typeface="Roboto" panose="02000000000000000000" pitchFamily="2" charset="0"/>
              </a:rPr>
              <a:t>unresolved cases involve medical claims, scheduling, and approvals.</a:t>
            </a:r>
          </a:p>
          <a:p>
            <a:pPr algn="l"/>
            <a:r>
              <a:rPr lang="en-US" sz="1200" b="1" i="0" dirty="0">
                <a:effectLst/>
                <a:latin typeface="Roboto" panose="02000000000000000000" pitchFamily="2" charset="0"/>
              </a:rPr>
              <a:t>3. Technical &amp; Account Issues Are Common</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"Password," "Account," "Register," "Log," "Switch" → These suggest that some follow-up </a:t>
            </a:r>
            <a:r>
              <a:rPr lang="en-US" sz="1200" i="0" dirty="0">
                <a:effectLst/>
                <a:highlight>
                  <a:srgbClr val="FFFF00"/>
                </a:highlight>
                <a:latin typeface="Roboto" panose="02000000000000000000" pitchFamily="2" charset="0"/>
              </a:rPr>
              <a:t>cases are due to login, security, or registration issues. </a:t>
            </a:r>
            <a:r>
              <a:rPr lang="en-US" sz="1200" b="0" i="0" dirty="0">
                <a:effectLst/>
                <a:latin typeface="Roboto" panose="02000000000000000000" pitchFamily="2" charset="0"/>
              </a:rPr>
              <a:t>Not all follow-up cases are claims-related—some are digital access issues.</a:t>
            </a:r>
          </a:p>
        </p:txBody>
      </p:sp>
    </p:spTree>
    <p:extLst>
      <p:ext uri="{BB962C8B-B14F-4D97-AF65-F5344CB8AC3E}">
        <p14:creationId xmlns:p14="http://schemas.microsoft.com/office/powerpoint/2010/main" val="36215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D09A4F-0264-B5C4-2C68-7D5575A46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4E47D-27F8-65E7-6FF4-63C0ABE9DDFC}"/>
              </a:ext>
            </a:extLst>
          </p:cNvPr>
          <p:cNvSpPr>
            <a:spLocks noGrp="1"/>
          </p:cNvSpPr>
          <p:nvPr>
            <p:ph type="title" idx="4294967295"/>
          </p:nvPr>
        </p:nvSpPr>
        <p:spPr>
          <a:xfrm>
            <a:off x="1285875" y="301625"/>
            <a:ext cx="7858125" cy="1003300"/>
          </a:xfrm>
        </p:spPr>
        <p:txBody>
          <a:bodyPr anchor="ctr">
            <a:normAutofit/>
          </a:bodyPr>
          <a:lstStyle/>
          <a:p>
            <a:pPr>
              <a:defRPr sz="3200" b="1">
                <a:solidFill>
                  <a:srgbClr val="003366"/>
                </a:solidFill>
              </a:defRPr>
            </a:pPr>
            <a:r>
              <a:rPr lang="en-IN" sz="3600" dirty="0">
                <a:solidFill>
                  <a:srgbClr val="FFFFFF"/>
                </a:solidFill>
              </a:rPr>
              <a:t>Results &amp; Findings</a:t>
            </a:r>
          </a:p>
        </p:txBody>
      </p:sp>
      <p:sp>
        <p:nvSpPr>
          <p:cNvPr id="5" name="TextBox 4">
            <a:extLst>
              <a:ext uri="{FF2B5EF4-FFF2-40B4-BE49-F238E27FC236}">
                <a16:creationId xmlns:a16="http://schemas.microsoft.com/office/drawing/2014/main" id="{E921745A-C425-1E58-117F-F3393FEBA2D2}"/>
              </a:ext>
            </a:extLst>
          </p:cNvPr>
          <p:cNvSpPr txBox="1"/>
          <p:nvPr/>
        </p:nvSpPr>
        <p:spPr>
          <a:xfrm>
            <a:off x="2467554" y="3829203"/>
            <a:ext cx="4550536" cy="307777"/>
          </a:xfrm>
          <a:prstGeom prst="rect">
            <a:avLst/>
          </a:prstGeom>
          <a:noFill/>
        </p:spPr>
        <p:txBody>
          <a:bodyPr wrap="square" rtlCol="0">
            <a:spAutoFit/>
          </a:bodyPr>
          <a:lstStyle/>
          <a:p>
            <a:r>
              <a:rPr lang="en-IN" sz="1400" b="1" dirty="0"/>
              <a:t>Figure 4</a:t>
            </a:r>
            <a:r>
              <a:rPr lang="en-IN" sz="1400" dirty="0"/>
              <a:t>: Key Entities – ‘Follow-Up Needed’ Case</a:t>
            </a:r>
          </a:p>
        </p:txBody>
      </p:sp>
      <p:sp>
        <p:nvSpPr>
          <p:cNvPr id="4" name="TextBox 3">
            <a:extLst>
              <a:ext uri="{FF2B5EF4-FFF2-40B4-BE49-F238E27FC236}">
                <a16:creationId xmlns:a16="http://schemas.microsoft.com/office/drawing/2014/main" id="{8D745E8F-E673-87C6-5284-D76FEFA58A92}"/>
              </a:ext>
            </a:extLst>
          </p:cNvPr>
          <p:cNvSpPr txBox="1"/>
          <p:nvPr/>
        </p:nvSpPr>
        <p:spPr>
          <a:xfrm>
            <a:off x="0" y="4249700"/>
            <a:ext cx="9053565" cy="2308324"/>
          </a:xfrm>
          <a:prstGeom prst="rect">
            <a:avLst/>
          </a:prstGeom>
          <a:noFill/>
        </p:spPr>
        <p:txBody>
          <a:bodyPr wrap="square">
            <a:spAutoFit/>
          </a:bodyPr>
          <a:lstStyle/>
          <a:p>
            <a:pPr algn="l"/>
            <a:r>
              <a:rPr lang="en-US" sz="1200" b="1" i="0" dirty="0">
                <a:effectLst/>
                <a:latin typeface="Roboto" panose="02000000000000000000" pitchFamily="2" charset="0"/>
              </a:rPr>
              <a:t>1. Frequent Mentions of Dollar Amounts ("50", "20", "more than $20")</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	The most common named entities relate to monetary amounts, indicating many </a:t>
            </a:r>
            <a:r>
              <a:rPr lang="en-US" sz="1200" b="0" i="0" dirty="0">
                <a:effectLst/>
                <a:highlight>
                  <a:srgbClr val="FFFF00"/>
                </a:highlight>
                <a:latin typeface="Roboto" panose="02000000000000000000" pitchFamily="2" charset="0"/>
              </a:rPr>
              <a:t>follow-up cases involve billing disputes</a:t>
            </a:r>
            <a:r>
              <a:rPr lang="en-US" sz="1200" b="0" i="0" dirty="0">
                <a:effectLst/>
                <a:latin typeface="Roboto" panose="02000000000000000000" pitchFamily="2" charset="0"/>
              </a:rPr>
              <a:t>, 	</a:t>
            </a:r>
            <a:r>
              <a:rPr lang="en-US" sz="1200" b="0" i="0" dirty="0">
                <a:effectLst/>
                <a:highlight>
                  <a:srgbClr val="FFFF00"/>
                </a:highlight>
                <a:latin typeface="Roboto" panose="02000000000000000000" pitchFamily="2" charset="0"/>
              </a:rPr>
              <a:t>claim amounts, or unexpected charges</a:t>
            </a:r>
            <a:r>
              <a:rPr lang="en-US" sz="1200" b="0" i="0" dirty="0">
                <a:effectLst/>
                <a:latin typeface="Roboto" panose="02000000000000000000" pitchFamily="2" charset="0"/>
              </a:rPr>
              <a:t>.</a:t>
            </a:r>
          </a:p>
          <a:p>
            <a:pPr algn="l"/>
            <a:r>
              <a:rPr lang="en-US" sz="1200" b="1" i="0" dirty="0">
                <a:effectLst/>
                <a:latin typeface="Roboto" panose="02000000000000000000" pitchFamily="2" charset="0"/>
              </a:rPr>
              <a:t>2. Multiple Hospital &amp; Medical References ("Mercy Hospital", "Oakwood Medical Center", "General Hospital")</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	Health insurance claims &amp; medical billing are a major source of follow-ups.</a:t>
            </a:r>
          </a:p>
          <a:p>
            <a:pPr algn="l"/>
            <a:r>
              <a:rPr lang="en-US" sz="1200" b="0" i="0" dirty="0">
                <a:effectLst/>
                <a:latin typeface="Roboto" panose="02000000000000000000" pitchFamily="2" charset="0"/>
              </a:rPr>
              <a:t>	Hospitals being frequently mentioned </a:t>
            </a:r>
            <a:r>
              <a:rPr lang="en-US" sz="1200" b="0" i="0" dirty="0">
                <a:effectLst/>
                <a:highlight>
                  <a:srgbClr val="FFFF00"/>
                </a:highlight>
                <a:latin typeface="Roboto" panose="02000000000000000000" pitchFamily="2" charset="0"/>
              </a:rPr>
              <a:t>suggests customers are contacting regarding medical claim approvals, denied </a:t>
            </a:r>
            <a:r>
              <a:rPr lang="en-US" sz="1200" b="0" i="0" dirty="0">
                <a:effectLst/>
                <a:latin typeface="Roboto" panose="02000000000000000000" pitchFamily="2" charset="0"/>
              </a:rPr>
              <a:t>	</a:t>
            </a:r>
            <a:r>
              <a:rPr lang="en-US" sz="1200" b="0" i="0" dirty="0">
                <a:effectLst/>
                <a:highlight>
                  <a:srgbClr val="FFFF00"/>
                </a:highlight>
                <a:latin typeface="Roboto" panose="02000000000000000000" pitchFamily="2" charset="0"/>
              </a:rPr>
              <a:t>procedures, or hospital billing issues</a:t>
            </a:r>
            <a:r>
              <a:rPr lang="en-US" sz="1200" b="0" i="0" dirty="0">
                <a:effectLst/>
                <a:latin typeface="Roboto" panose="02000000000000000000" pitchFamily="2" charset="0"/>
              </a:rPr>
              <a:t>.</a:t>
            </a:r>
          </a:p>
          <a:p>
            <a:pPr algn="l"/>
            <a:r>
              <a:rPr lang="en-US" sz="1200" b="1" i="0" dirty="0">
                <a:effectLst/>
                <a:latin typeface="Roboto" panose="02000000000000000000" pitchFamily="2" charset="0"/>
              </a:rPr>
              <a:t>3. Technical Terms ("Google Chrome", "Firefox", "Invalid") Appear in Follow-up Cases</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	Mentions of browsers suggest digital or login-related issues, </a:t>
            </a:r>
            <a:r>
              <a:rPr lang="en-US" sz="1200" b="0" i="0" dirty="0">
                <a:effectLst/>
                <a:highlight>
                  <a:srgbClr val="FFFF00"/>
                </a:highlight>
                <a:latin typeface="Roboto" panose="02000000000000000000" pitchFamily="2" charset="0"/>
              </a:rPr>
              <a:t>possibly affecting online account access</a:t>
            </a:r>
            <a:r>
              <a:rPr lang="en-US" sz="1200" b="0" i="0" dirty="0">
                <a:effectLst/>
                <a:latin typeface="Roboto" panose="02000000000000000000" pitchFamily="2" charset="0"/>
              </a:rPr>
              <a:t>.</a:t>
            </a:r>
          </a:p>
          <a:p>
            <a:pPr algn="l"/>
            <a:r>
              <a:rPr lang="en-US" sz="1200" b="0" i="0" dirty="0">
                <a:effectLst/>
                <a:latin typeface="Roboto" panose="02000000000000000000" pitchFamily="2" charset="0"/>
              </a:rPr>
              <a:t>	The word "invalid" might relate to </a:t>
            </a:r>
            <a:r>
              <a:rPr lang="en-US" sz="1200" b="0" i="0" dirty="0">
                <a:effectLst/>
                <a:highlight>
                  <a:srgbClr val="FFFF00"/>
                </a:highlight>
                <a:latin typeface="Roboto" panose="02000000000000000000" pitchFamily="2" charset="0"/>
              </a:rPr>
              <a:t>invalid credentials, denied claims, or system errors preventing account access</a:t>
            </a:r>
            <a:r>
              <a:rPr lang="en-US" sz="1200" b="0" i="0" dirty="0">
                <a:effectLst/>
                <a:latin typeface="Roboto" panose="02000000000000000000" pitchFamily="2" charset="0"/>
              </a:rPr>
              <a:t>.</a:t>
            </a:r>
          </a:p>
          <a:p>
            <a:pPr algn="l"/>
            <a:r>
              <a:rPr lang="en-US" sz="1200" b="1" i="0" dirty="0">
                <a:effectLst/>
                <a:latin typeface="Roboto" panose="02000000000000000000" pitchFamily="2" charset="0"/>
              </a:rPr>
              <a:t>4. Insurance Plan Mentions ("The Silver Plan")</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	Specific plan names appearing in follow-ups could mean </a:t>
            </a:r>
            <a:r>
              <a:rPr lang="en-US" sz="1200" b="0" i="0" dirty="0">
                <a:effectLst/>
                <a:highlight>
                  <a:srgbClr val="FFFF00"/>
                </a:highlight>
                <a:latin typeface="Roboto" panose="02000000000000000000" pitchFamily="2" charset="0"/>
              </a:rPr>
              <a:t>certain insurance products have higher customer concerns</a:t>
            </a:r>
            <a:r>
              <a:rPr lang="en-US" sz="1200" b="0" i="0" dirty="0">
                <a:effectLst/>
                <a:latin typeface="Roboto" panose="02000000000000000000" pitchFamily="2" charset="0"/>
              </a:rPr>
              <a:t>.</a:t>
            </a:r>
          </a:p>
        </p:txBody>
      </p:sp>
      <p:pic>
        <p:nvPicPr>
          <p:cNvPr id="6146" name="Picture 2">
            <a:extLst>
              <a:ext uri="{FF2B5EF4-FFF2-40B4-BE49-F238E27FC236}">
                <a16:creationId xmlns:a16="http://schemas.microsoft.com/office/drawing/2014/main" id="{5D59A18A-04EE-AE3D-3A81-4B802DC5F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282" y="85878"/>
            <a:ext cx="8001000" cy="37433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3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7318C4-DD64-DD13-519D-413FAD5661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0CBD9-3CBE-B640-91E9-ABAF15830F69}"/>
              </a:ext>
            </a:extLst>
          </p:cNvPr>
          <p:cNvSpPr>
            <a:spLocks noGrp="1"/>
          </p:cNvSpPr>
          <p:nvPr>
            <p:ph type="title" idx="4294967295"/>
          </p:nvPr>
        </p:nvSpPr>
        <p:spPr>
          <a:xfrm>
            <a:off x="1285875" y="301625"/>
            <a:ext cx="7858125" cy="1003300"/>
          </a:xfrm>
        </p:spPr>
        <p:txBody>
          <a:bodyPr anchor="ctr">
            <a:normAutofit/>
          </a:bodyPr>
          <a:lstStyle/>
          <a:p>
            <a:pPr>
              <a:defRPr sz="3200" b="1">
                <a:solidFill>
                  <a:srgbClr val="003366"/>
                </a:solidFill>
              </a:defRPr>
            </a:pPr>
            <a:r>
              <a:rPr lang="en-IN" sz="3600" dirty="0">
                <a:solidFill>
                  <a:srgbClr val="FFFFFF"/>
                </a:solidFill>
              </a:rPr>
              <a:t>Results &amp; Findings</a:t>
            </a:r>
          </a:p>
        </p:txBody>
      </p:sp>
      <p:sp>
        <p:nvSpPr>
          <p:cNvPr id="5" name="TextBox 4">
            <a:extLst>
              <a:ext uri="{FF2B5EF4-FFF2-40B4-BE49-F238E27FC236}">
                <a16:creationId xmlns:a16="http://schemas.microsoft.com/office/drawing/2014/main" id="{C9C45D3B-A45A-47CE-423E-0304DE37CCBF}"/>
              </a:ext>
            </a:extLst>
          </p:cNvPr>
          <p:cNvSpPr txBox="1"/>
          <p:nvPr/>
        </p:nvSpPr>
        <p:spPr>
          <a:xfrm>
            <a:off x="1959429" y="3829203"/>
            <a:ext cx="5058661" cy="307777"/>
          </a:xfrm>
          <a:prstGeom prst="rect">
            <a:avLst/>
          </a:prstGeom>
          <a:noFill/>
        </p:spPr>
        <p:txBody>
          <a:bodyPr wrap="square" rtlCol="0">
            <a:spAutoFit/>
          </a:bodyPr>
          <a:lstStyle/>
          <a:p>
            <a:r>
              <a:rPr lang="en-IN" sz="1400" b="1" dirty="0"/>
              <a:t>Figure 5</a:t>
            </a:r>
            <a:r>
              <a:rPr lang="en-IN" sz="1400" dirty="0"/>
              <a:t>: Emotion Related Word Cloud – ‘Follow-Up Needed’ Case</a:t>
            </a:r>
          </a:p>
        </p:txBody>
      </p:sp>
      <p:sp>
        <p:nvSpPr>
          <p:cNvPr id="4" name="TextBox 3">
            <a:extLst>
              <a:ext uri="{FF2B5EF4-FFF2-40B4-BE49-F238E27FC236}">
                <a16:creationId xmlns:a16="http://schemas.microsoft.com/office/drawing/2014/main" id="{BBB924B3-B299-93EA-C0A6-FD65308794A1}"/>
              </a:ext>
            </a:extLst>
          </p:cNvPr>
          <p:cNvSpPr txBox="1"/>
          <p:nvPr/>
        </p:nvSpPr>
        <p:spPr>
          <a:xfrm>
            <a:off x="92947" y="4360232"/>
            <a:ext cx="8958105" cy="2246769"/>
          </a:xfrm>
          <a:prstGeom prst="rect">
            <a:avLst/>
          </a:prstGeom>
          <a:noFill/>
        </p:spPr>
        <p:txBody>
          <a:bodyPr wrap="square">
            <a:spAutoFit/>
          </a:bodyPr>
          <a:lstStyle/>
          <a:p>
            <a:pPr algn="l">
              <a:buFont typeface="+mj-lt"/>
              <a:buAutoNum type="arabicPeriod"/>
            </a:pPr>
            <a:r>
              <a:rPr lang="en-US" sz="1400" b="1" i="0" dirty="0">
                <a:effectLst/>
                <a:latin typeface="Roboto" panose="02000000000000000000" pitchFamily="2" charset="0"/>
              </a:rPr>
              <a:t>Unexpectedly Positive Words ("Good", "Great", "Sure") Appear in Follow-up Cases</a:t>
            </a:r>
          </a:p>
          <a:p>
            <a:pPr algn="l"/>
            <a:endParaRPr lang="en-US" sz="1400" dirty="0">
              <a:latin typeface="Roboto" panose="02000000000000000000" pitchFamily="2" charset="0"/>
            </a:endParaRPr>
          </a:p>
          <a:p>
            <a:pPr algn="l"/>
            <a:r>
              <a:rPr lang="en-US" sz="1400" b="1" i="0" dirty="0">
                <a:effectLst/>
                <a:latin typeface="Roboto" panose="02000000000000000000" pitchFamily="2" charset="0"/>
              </a:rPr>
              <a:t>2. Frustration Indicators Exist but Are Less Dominant ("Frustrated", "Ridiculous", "Upset")</a:t>
            </a:r>
            <a:endParaRPr lang="en-US" sz="1400" b="0" i="0" dirty="0">
              <a:effectLst/>
              <a:latin typeface="Roboto" panose="02000000000000000000" pitchFamily="2" charset="0"/>
            </a:endParaRPr>
          </a:p>
          <a:p>
            <a:pPr algn="l"/>
            <a:r>
              <a:rPr lang="en-US" sz="1400" b="0" i="0" dirty="0">
                <a:effectLst/>
                <a:latin typeface="Roboto" panose="02000000000000000000" pitchFamily="2" charset="0"/>
              </a:rPr>
              <a:t>	Possible explanation: </a:t>
            </a:r>
            <a:r>
              <a:rPr lang="en-US" sz="1400" b="0" i="0" dirty="0">
                <a:effectLst/>
                <a:highlight>
                  <a:srgbClr val="FFFF00"/>
                </a:highlight>
                <a:latin typeface="Roboto" panose="02000000000000000000" pitchFamily="2" charset="0"/>
              </a:rPr>
              <a:t>Customers might avoid aggressive language </a:t>
            </a:r>
            <a:r>
              <a:rPr lang="en-US" sz="1400" b="0" i="0" dirty="0">
                <a:effectLst/>
                <a:latin typeface="Roboto" panose="02000000000000000000" pitchFamily="2" charset="0"/>
              </a:rPr>
              <a:t>in formal insurance queries, </a:t>
            </a:r>
            <a:r>
              <a:rPr lang="en-US" sz="1400" b="0" i="0" dirty="0">
                <a:effectLst/>
                <a:highlight>
                  <a:srgbClr val="FFFF00"/>
                </a:highlight>
                <a:latin typeface="Roboto" panose="02000000000000000000" pitchFamily="2" charset="0"/>
              </a:rPr>
              <a:t>making it </a:t>
            </a:r>
            <a:r>
              <a:rPr lang="en-US" sz="1400" b="0" i="0" dirty="0">
                <a:effectLst/>
                <a:latin typeface="Roboto" panose="02000000000000000000" pitchFamily="2" charset="0"/>
              </a:rPr>
              <a:t>	</a:t>
            </a:r>
            <a:r>
              <a:rPr lang="en-US" sz="1400" b="0" i="0" dirty="0">
                <a:effectLst/>
                <a:highlight>
                  <a:srgbClr val="FFFF00"/>
                </a:highlight>
                <a:latin typeface="Roboto" panose="02000000000000000000" pitchFamily="2" charset="0"/>
              </a:rPr>
              <a:t>harder for models to detect genuine frustration</a:t>
            </a:r>
            <a:r>
              <a:rPr lang="en-US" sz="1400" b="0" i="0" dirty="0">
                <a:effectLst/>
                <a:latin typeface="Roboto" panose="02000000000000000000" pitchFamily="2" charset="0"/>
              </a:rPr>
              <a:t>.</a:t>
            </a:r>
          </a:p>
          <a:p>
            <a:pPr algn="l"/>
            <a:endParaRPr lang="en-US" sz="1400" b="0" i="0" dirty="0">
              <a:effectLst/>
              <a:latin typeface="Roboto" panose="02000000000000000000" pitchFamily="2" charset="0"/>
            </a:endParaRPr>
          </a:p>
          <a:p>
            <a:pPr algn="l"/>
            <a:r>
              <a:rPr lang="en-US" sz="1400" b="1" i="0" dirty="0">
                <a:effectLst/>
                <a:latin typeface="Roboto" panose="02000000000000000000" pitchFamily="2" charset="0"/>
              </a:rPr>
              <a:t>3. Timing &amp; Urgency Words Appear ("Now", "Next", "Still", "Later", "Recent")</a:t>
            </a:r>
            <a:endParaRPr lang="en-US" sz="1400" b="0" i="0" dirty="0">
              <a:effectLst/>
              <a:latin typeface="Roboto" panose="02000000000000000000" pitchFamily="2" charset="0"/>
            </a:endParaRPr>
          </a:p>
          <a:p>
            <a:pPr algn="l"/>
            <a:r>
              <a:rPr lang="en-US" sz="1400" b="0" i="0" dirty="0">
                <a:effectLst/>
                <a:latin typeface="Roboto" panose="02000000000000000000" pitchFamily="2" charset="0"/>
              </a:rPr>
              <a:t>	Customers are concerned with delays, next steps, or how long a case remains unresolved.</a:t>
            </a:r>
          </a:p>
          <a:p>
            <a:pPr algn="l"/>
            <a:r>
              <a:rPr lang="en-US" sz="1400" b="0" i="0" dirty="0">
                <a:effectLst/>
                <a:latin typeface="Roboto" panose="02000000000000000000" pitchFamily="2" charset="0"/>
              </a:rPr>
              <a:t>	This suggests that </a:t>
            </a:r>
            <a:r>
              <a:rPr lang="en-US" sz="1400" b="0" i="0" dirty="0">
                <a:effectLst/>
                <a:highlight>
                  <a:srgbClr val="FFFF00"/>
                </a:highlight>
                <a:latin typeface="Roboto" panose="02000000000000000000" pitchFamily="2" charset="0"/>
              </a:rPr>
              <a:t>many follow-up cases are due to pending approvals, slow responses, or missing</a:t>
            </a:r>
            <a:r>
              <a:rPr lang="en-US" sz="1400" b="0" i="0" dirty="0">
                <a:effectLst/>
                <a:latin typeface="Roboto" panose="02000000000000000000" pitchFamily="2" charset="0"/>
              </a:rPr>
              <a:t> 	</a:t>
            </a:r>
            <a:r>
              <a:rPr lang="en-US" sz="1400" b="0" i="0" dirty="0">
                <a:effectLst/>
                <a:highlight>
                  <a:srgbClr val="FFFF00"/>
                </a:highlight>
                <a:latin typeface="Roboto" panose="02000000000000000000" pitchFamily="2" charset="0"/>
              </a:rPr>
              <a:t>updates.</a:t>
            </a:r>
          </a:p>
        </p:txBody>
      </p:sp>
      <p:pic>
        <p:nvPicPr>
          <p:cNvPr id="7170" name="Picture 2">
            <a:extLst>
              <a:ext uri="{FF2B5EF4-FFF2-40B4-BE49-F238E27FC236}">
                <a16:creationId xmlns:a16="http://schemas.microsoft.com/office/drawing/2014/main" id="{A5BA3F34-04FB-20EA-9328-ACE200126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543" y="213384"/>
            <a:ext cx="6736582" cy="36323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10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B5E26A-6492-B428-D29A-7280E17BA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4178E6-47A5-6B8C-6503-C4EAF34A3B5B}"/>
              </a:ext>
            </a:extLst>
          </p:cNvPr>
          <p:cNvSpPr>
            <a:spLocks noGrp="1"/>
          </p:cNvSpPr>
          <p:nvPr>
            <p:ph type="title" idx="4294967295"/>
          </p:nvPr>
        </p:nvSpPr>
        <p:spPr>
          <a:xfrm>
            <a:off x="1285875" y="285674"/>
            <a:ext cx="7858125" cy="1003300"/>
          </a:xfrm>
        </p:spPr>
        <p:txBody>
          <a:bodyPr anchor="ctr">
            <a:normAutofit/>
          </a:bodyPr>
          <a:lstStyle/>
          <a:p>
            <a:pPr>
              <a:defRPr sz="3200" b="1">
                <a:solidFill>
                  <a:srgbClr val="003366"/>
                </a:solidFill>
              </a:defRPr>
            </a:pPr>
            <a:r>
              <a:rPr lang="en-IN" sz="3600" dirty="0">
                <a:solidFill>
                  <a:srgbClr val="FFFFFF"/>
                </a:solidFill>
              </a:rPr>
              <a:t>Results &amp; Findings</a:t>
            </a:r>
          </a:p>
        </p:txBody>
      </p:sp>
      <p:sp>
        <p:nvSpPr>
          <p:cNvPr id="5" name="TextBox 4">
            <a:extLst>
              <a:ext uri="{FF2B5EF4-FFF2-40B4-BE49-F238E27FC236}">
                <a16:creationId xmlns:a16="http://schemas.microsoft.com/office/drawing/2014/main" id="{CE8EB429-5E9C-D6FF-A8D3-6432CC1A6A44}"/>
              </a:ext>
            </a:extLst>
          </p:cNvPr>
          <p:cNvSpPr txBox="1"/>
          <p:nvPr/>
        </p:nvSpPr>
        <p:spPr>
          <a:xfrm>
            <a:off x="2331217" y="3094611"/>
            <a:ext cx="5058661" cy="307777"/>
          </a:xfrm>
          <a:prstGeom prst="rect">
            <a:avLst/>
          </a:prstGeom>
          <a:noFill/>
        </p:spPr>
        <p:txBody>
          <a:bodyPr wrap="square" rtlCol="0">
            <a:spAutoFit/>
          </a:bodyPr>
          <a:lstStyle/>
          <a:p>
            <a:r>
              <a:rPr lang="en-IN" sz="1400" b="1" dirty="0"/>
              <a:t>Figure 6</a:t>
            </a:r>
            <a:r>
              <a:rPr lang="en-IN" sz="1400" dirty="0"/>
              <a:t>: Word Cloud – ‘Follow-Up Needed’ Case</a:t>
            </a:r>
          </a:p>
        </p:txBody>
      </p:sp>
      <p:pic>
        <p:nvPicPr>
          <p:cNvPr id="8194" name="Picture 2">
            <a:extLst>
              <a:ext uri="{FF2B5EF4-FFF2-40B4-BE49-F238E27FC236}">
                <a16:creationId xmlns:a16="http://schemas.microsoft.com/office/drawing/2014/main" id="{AD1A1E1D-7A87-EEB7-8C0B-7CEF26891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35" y="115911"/>
            <a:ext cx="7228833" cy="29686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6E70036-2515-D2D5-CDCB-A558CAA75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34" y="3542835"/>
            <a:ext cx="7228833" cy="29686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1AA8EC-1DBB-8900-F2EA-A82C814CD55A}"/>
              </a:ext>
            </a:extLst>
          </p:cNvPr>
          <p:cNvSpPr txBox="1"/>
          <p:nvPr/>
        </p:nvSpPr>
        <p:spPr>
          <a:xfrm>
            <a:off x="2331218" y="6500672"/>
            <a:ext cx="5058661" cy="307777"/>
          </a:xfrm>
          <a:prstGeom prst="rect">
            <a:avLst/>
          </a:prstGeom>
          <a:noFill/>
        </p:spPr>
        <p:txBody>
          <a:bodyPr wrap="square" rtlCol="0">
            <a:spAutoFit/>
          </a:bodyPr>
          <a:lstStyle/>
          <a:p>
            <a:r>
              <a:rPr lang="en-IN" sz="1400" b="1" dirty="0"/>
              <a:t>Figure 7</a:t>
            </a:r>
            <a:r>
              <a:rPr lang="en-IN" sz="1400" dirty="0"/>
              <a:t>: Word Cloud – ‘Issue Resolved’ Case</a:t>
            </a:r>
          </a:p>
        </p:txBody>
      </p:sp>
    </p:spTree>
    <p:extLst>
      <p:ext uri="{BB962C8B-B14F-4D97-AF65-F5344CB8AC3E}">
        <p14:creationId xmlns:p14="http://schemas.microsoft.com/office/powerpoint/2010/main" val="345484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1C218-1126-31BA-F746-8EF386814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F57A28-1587-5DAF-8925-689DE7DEFF36}"/>
              </a:ext>
            </a:extLst>
          </p:cNvPr>
          <p:cNvSpPr>
            <a:spLocks noGrp="1"/>
          </p:cNvSpPr>
          <p:nvPr>
            <p:ph type="title" idx="4294967295"/>
          </p:nvPr>
        </p:nvSpPr>
        <p:spPr>
          <a:xfrm>
            <a:off x="1285875" y="301625"/>
            <a:ext cx="7858125" cy="1003300"/>
          </a:xfrm>
        </p:spPr>
        <p:txBody>
          <a:bodyPr anchor="ctr">
            <a:normAutofit/>
          </a:bodyPr>
          <a:lstStyle/>
          <a:p>
            <a:pPr>
              <a:defRPr sz="3200" b="1">
                <a:solidFill>
                  <a:srgbClr val="003366"/>
                </a:solidFill>
              </a:defRPr>
            </a:pPr>
            <a:r>
              <a:rPr lang="en-IN" sz="3600" dirty="0">
                <a:solidFill>
                  <a:srgbClr val="FFFFFF"/>
                </a:solidFill>
              </a:rPr>
              <a:t>Results &amp; Findings</a:t>
            </a:r>
          </a:p>
        </p:txBody>
      </p:sp>
      <p:sp>
        <p:nvSpPr>
          <p:cNvPr id="5" name="TextBox 4">
            <a:extLst>
              <a:ext uri="{FF2B5EF4-FFF2-40B4-BE49-F238E27FC236}">
                <a16:creationId xmlns:a16="http://schemas.microsoft.com/office/drawing/2014/main" id="{BF59ABE3-FC55-D66A-FE92-CF1CF1BE738A}"/>
              </a:ext>
            </a:extLst>
          </p:cNvPr>
          <p:cNvSpPr txBox="1"/>
          <p:nvPr/>
        </p:nvSpPr>
        <p:spPr>
          <a:xfrm>
            <a:off x="2190541" y="4357182"/>
            <a:ext cx="5058661" cy="307777"/>
          </a:xfrm>
          <a:prstGeom prst="rect">
            <a:avLst/>
          </a:prstGeom>
          <a:noFill/>
        </p:spPr>
        <p:txBody>
          <a:bodyPr wrap="square" rtlCol="0">
            <a:spAutoFit/>
          </a:bodyPr>
          <a:lstStyle/>
          <a:p>
            <a:r>
              <a:rPr lang="en-IN" sz="1400" b="1" dirty="0"/>
              <a:t>Figure 8</a:t>
            </a:r>
            <a:r>
              <a:rPr lang="en-IN" sz="1400" dirty="0"/>
              <a:t>:Most Common Issues in Negative Sentiment Cases</a:t>
            </a:r>
          </a:p>
        </p:txBody>
      </p:sp>
      <p:pic>
        <p:nvPicPr>
          <p:cNvPr id="9218" name="Picture 2">
            <a:extLst>
              <a:ext uri="{FF2B5EF4-FFF2-40B4-BE49-F238E27FC236}">
                <a16:creationId xmlns:a16="http://schemas.microsoft.com/office/drawing/2014/main" id="{46584DEB-5936-FC25-7E3D-51F1ED683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3338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681CB3-6703-2EF7-84B0-646FD300DDB3}"/>
              </a:ext>
            </a:extLst>
          </p:cNvPr>
          <p:cNvSpPr txBox="1"/>
          <p:nvPr/>
        </p:nvSpPr>
        <p:spPr>
          <a:xfrm>
            <a:off x="1" y="4729547"/>
            <a:ext cx="9144000" cy="2123658"/>
          </a:xfrm>
          <a:prstGeom prst="rect">
            <a:avLst/>
          </a:prstGeom>
          <a:noFill/>
        </p:spPr>
        <p:txBody>
          <a:bodyPr wrap="square">
            <a:spAutoFit/>
          </a:bodyPr>
          <a:lstStyle/>
          <a:p>
            <a:pPr algn="l">
              <a:buFont typeface="+mj-lt"/>
              <a:buAutoNum type="arabicPeriod"/>
            </a:pPr>
            <a:r>
              <a:rPr lang="en-US" sz="1200" b="1" i="0" dirty="0">
                <a:effectLst/>
                <a:latin typeface="Roboto" panose="02000000000000000000" pitchFamily="2" charset="0"/>
              </a:rPr>
              <a:t>High Frequency of "I'm Having" and "I've Tried" Indicates Ongoing Struggles</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The top issues include phrases like "I'm having" and "I've tried," suggesting that </a:t>
            </a:r>
            <a:r>
              <a:rPr lang="en-US" sz="1200" b="0" i="0" dirty="0">
                <a:effectLst/>
                <a:highlight>
                  <a:srgbClr val="FFFF00"/>
                </a:highlight>
                <a:latin typeface="Roboto" panose="02000000000000000000" pitchFamily="2" charset="0"/>
              </a:rPr>
              <a:t>customers are repeatedly facing difficulties despite attempting solutions.</a:t>
            </a:r>
            <a:endParaRPr lang="en-US" sz="1200" dirty="0">
              <a:highlight>
                <a:srgbClr val="FFFF00"/>
              </a:highlight>
              <a:latin typeface="Roboto" panose="02000000000000000000" pitchFamily="2" charset="0"/>
            </a:endParaRPr>
          </a:p>
          <a:p>
            <a:pPr algn="l"/>
            <a:endParaRPr lang="en-US" sz="1200" b="0" i="0" dirty="0">
              <a:effectLst/>
              <a:latin typeface="Roboto" panose="02000000000000000000" pitchFamily="2" charset="0"/>
            </a:endParaRPr>
          </a:p>
          <a:p>
            <a:pPr algn="l"/>
            <a:r>
              <a:rPr lang="en-US" sz="1200" b="1" i="0" dirty="0">
                <a:effectLst/>
                <a:latin typeface="Roboto" panose="02000000000000000000" pitchFamily="2" charset="0"/>
              </a:rPr>
              <a:t>2. Account &amp; Login Issues Are Major Sources of Negative Sentiment</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"Email address," "Online service," "Logging online," "Trouble registering" </a:t>
            </a:r>
            <a:r>
              <a:rPr lang="en-US" sz="1200" b="0" i="0" dirty="0">
                <a:effectLst/>
                <a:highlight>
                  <a:srgbClr val="FFFF00"/>
                </a:highlight>
                <a:latin typeface="Roboto" panose="02000000000000000000" pitchFamily="2" charset="0"/>
              </a:rPr>
              <a:t>indicate that many negative cases stem from customers struggling with account access</a:t>
            </a:r>
            <a:r>
              <a:rPr lang="en-US" sz="1200" b="0" i="0" dirty="0">
                <a:effectLst/>
                <a:latin typeface="Roboto" panose="02000000000000000000" pitchFamily="2" charset="0"/>
              </a:rPr>
              <a:t>.</a:t>
            </a:r>
          </a:p>
          <a:p>
            <a:pPr algn="l"/>
            <a:endParaRPr lang="en-US" sz="1200" b="0" i="0" dirty="0">
              <a:effectLst/>
              <a:latin typeface="Roboto" panose="02000000000000000000" pitchFamily="2" charset="0"/>
            </a:endParaRPr>
          </a:p>
          <a:p>
            <a:pPr algn="l"/>
            <a:r>
              <a:rPr lang="en-US" sz="1200" b="1" i="0" dirty="0">
                <a:effectLst/>
                <a:latin typeface="Roboto" panose="02000000000000000000" pitchFamily="2" charset="0"/>
              </a:rPr>
              <a:t>3. Frequent Mentions of "Member ID" Suggest Identity Verification Challenges</a:t>
            </a:r>
            <a:endParaRPr lang="en-US" sz="1200" b="0" i="0" dirty="0">
              <a:effectLst/>
              <a:latin typeface="Roboto" panose="02000000000000000000" pitchFamily="2" charset="0"/>
            </a:endParaRPr>
          </a:p>
          <a:p>
            <a:pPr algn="l"/>
            <a:r>
              <a:rPr lang="en-US" sz="1200" b="0" i="0" dirty="0">
                <a:effectLst/>
                <a:latin typeface="Roboto" panose="02000000000000000000" pitchFamily="2" charset="0"/>
              </a:rPr>
              <a:t>Terms like "Member ID," "ID mem123456" appearing frequently indicate that </a:t>
            </a:r>
            <a:r>
              <a:rPr lang="en-US" sz="1200" b="0" i="0" dirty="0">
                <a:effectLst/>
                <a:highlight>
                  <a:srgbClr val="FFFF00"/>
                </a:highlight>
                <a:latin typeface="Roboto" panose="02000000000000000000" pitchFamily="2" charset="0"/>
              </a:rPr>
              <a:t>users often need to verify their identity or retrieve account information.</a:t>
            </a:r>
          </a:p>
        </p:txBody>
      </p:sp>
    </p:spTree>
    <p:extLst>
      <p:ext uri="{BB962C8B-B14F-4D97-AF65-F5344CB8AC3E}">
        <p14:creationId xmlns:p14="http://schemas.microsoft.com/office/powerpoint/2010/main" val="416265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C5456F-D6B5-C821-0C58-FB932A4BB186}"/>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2280F62-61F9-84BF-06AE-896D09139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3BE675D7-9EA0-301B-EEA7-E1C6F613F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18988E-14E3-0E1F-7435-C7E29A7D2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4423A7F-C59E-37FF-8663-4F056DBFB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F640CC6-83CB-ACC8-8A74-41B4F65CB117}"/>
              </a:ext>
            </a:extLst>
          </p:cNvPr>
          <p:cNvSpPr>
            <a:spLocks noGrp="1"/>
          </p:cNvSpPr>
          <p:nvPr>
            <p:ph type="title"/>
          </p:nvPr>
        </p:nvSpPr>
        <p:spPr>
          <a:xfrm>
            <a:off x="0" y="0"/>
            <a:ext cx="9144000" cy="1305375"/>
          </a:xfrm>
        </p:spPr>
        <p:txBody>
          <a:bodyPr anchor="ctr">
            <a:normAutofit/>
          </a:bodyPr>
          <a:lstStyle/>
          <a:p>
            <a:r>
              <a:rPr lang="en-IN" sz="3600" b="1" u="sng" dirty="0">
                <a:solidFill>
                  <a:srgbClr val="FFFFFF"/>
                </a:solidFill>
              </a:rPr>
              <a:t>Future Enhancements: FAISS &amp; Fine-Tuning</a:t>
            </a:r>
          </a:p>
        </p:txBody>
      </p:sp>
      <p:sp>
        <p:nvSpPr>
          <p:cNvPr id="4" name="Content Placeholder 3">
            <a:extLst>
              <a:ext uri="{FF2B5EF4-FFF2-40B4-BE49-F238E27FC236}">
                <a16:creationId xmlns:a16="http://schemas.microsoft.com/office/drawing/2014/main" id="{9704D047-AC29-59FB-2DE5-07D742D4CE2D}"/>
              </a:ext>
            </a:extLst>
          </p:cNvPr>
          <p:cNvSpPr>
            <a:spLocks noGrp="1"/>
          </p:cNvSpPr>
          <p:nvPr>
            <p:ph idx="1"/>
          </p:nvPr>
        </p:nvSpPr>
        <p:spPr>
          <a:xfrm>
            <a:off x="110532" y="1546782"/>
            <a:ext cx="9041097" cy="5311217"/>
          </a:xfrm>
        </p:spPr>
        <p:txBody>
          <a:bodyPr>
            <a:normAutofit fontScale="92500" lnSpcReduction="10000"/>
          </a:bodyPr>
          <a:lstStyle/>
          <a:p>
            <a:pPr marL="0" indent="0">
              <a:buNone/>
            </a:pPr>
            <a:r>
              <a:rPr lang="en-US" sz="1600" b="1" dirty="0"/>
              <a:t>Goal:</a:t>
            </a:r>
            <a:r>
              <a:rPr lang="en-US" sz="1600" dirty="0"/>
              <a:t>  A highly efficient, </a:t>
            </a:r>
            <a:r>
              <a:rPr lang="en-US" sz="1600" b="1" dirty="0"/>
              <a:t>self-learning, adaptive LLM model</a:t>
            </a:r>
            <a:r>
              <a:rPr lang="en-US" sz="1600" dirty="0"/>
              <a:t> for automated sentiment &amp; outcome classification.</a:t>
            </a:r>
          </a:p>
          <a:p>
            <a:pPr marL="0" indent="0">
              <a:buNone/>
            </a:pPr>
            <a:endParaRPr lang="en-US" sz="1600" dirty="0"/>
          </a:p>
          <a:p>
            <a:pPr marL="0" indent="0">
              <a:buNone/>
            </a:pPr>
            <a:r>
              <a:rPr lang="en-US" sz="1600" b="1" dirty="0"/>
              <a:t>1. Fine-Tuning RoBERTa for Sentiment Analysis and Outcome Classification.</a:t>
            </a:r>
            <a:endParaRPr lang="en-US" sz="1600" dirty="0"/>
          </a:p>
          <a:p>
            <a:r>
              <a:rPr lang="en-US" sz="1600" dirty="0"/>
              <a:t>RoBERTa-Base → Sentiment Analysis.</a:t>
            </a:r>
          </a:p>
          <a:p>
            <a:r>
              <a:rPr lang="en-US" sz="1600" dirty="0"/>
              <a:t>RoBERTa-Large → Call Outcome Classification.</a:t>
            </a:r>
          </a:p>
          <a:p>
            <a:r>
              <a:rPr lang="en-US" sz="1600" dirty="0"/>
              <a:t>Trained with class balancing &amp; optimized tokenization.</a:t>
            </a:r>
          </a:p>
          <a:p>
            <a:pPr marL="0" indent="0">
              <a:buNone/>
            </a:pPr>
            <a:endParaRPr lang="en-US" sz="1600" dirty="0"/>
          </a:p>
          <a:p>
            <a:pPr marL="0" indent="0">
              <a:buNone/>
            </a:pPr>
            <a:r>
              <a:rPr lang="en-US" sz="1600" b="1" dirty="0"/>
              <a:t>2. FAISS for Vector Storage &amp; Continuous Learning</a:t>
            </a:r>
            <a:endParaRPr lang="en-US" sz="1600" dirty="0"/>
          </a:p>
          <a:p>
            <a:r>
              <a:rPr lang="en-US" sz="1600" dirty="0"/>
              <a:t>Stores past labeled cases as embeddings for fast retrieval based on similarity score.</a:t>
            </a:r>
          </a:p>
          <a:p>
            <a:r>
              <a:rPr lang="en-US" sz="1600" dirty="0"/>
              <a:t>New queries are matched with similar cases, reducing model inference load.</a:t>
            </a:r>
          </a:p>
          <a:p>
            <a:r>
              <a:rPr lang="en-US" sz="1600" dirty="0"/>
              <a:t>Active Learning: Triggers auto-fine-tuning after every 100 new cases.</a:t>
            </a:r>
          </a:p>
          <a:p>
            <a:pPr marL="0" indent="0">
              <a:buNone/>
            </a:pPr>
            <a:endParaRPr lang="en-US" sz="1600" dirty="0"/>
          </a:p>
          <a:p>
            <a:pPr marL="0" indent="0">
              <a:buNone/>
            </a:pPr>
            <a:r>
              <a:rPr lang="en-US" sz="1600" b="1" dirty="0"/>
              <a:t>3. Long-Term Vision: AI-Driven Self-Improvement</a:t>
            </a:r>
            <a:endParaRPr lang="en-US" sz="1600" dirty="0"/>
          </a:p>
          <a:p>
            <a:r>
              <a:rPr lang="en-US" sz="1600" dirty="0"/>
              <a:t>FAISS initially aids classification, but model improves with each iteration.</a:t>
            </a:r>
          </a:p>
          <a:p>
            <a:r>
              <a:rPr lang="en-US" sz="1600" dirty="0">
                <a:highlight>
                  <a:srgbClr val="FFFF00"/>
                </a:highlight>
              </a:rPr>
              <a:t>Eventually, model generalizes so well due to continuous learning and fine-tuning on new transcripts that FAISS is no longer needed.</a:t>
            </a:r>
          </a:p>
          <a:p>
            <a:r>
              <a:rPr lang="en-US" sz="1600" dirty="0"/>
              <a:t>Creates a near-human level classification system with minimal retraining.</a:t>
            </a:r>
          </a:p>
          <a:p>
            <a:pPr marL="0" indent="0">
              <a:buNone/>
            </a:pPr>
            <a:endParaRPr lang="en-US" sz="1600" b="1" dirty="0"/>
          </a:p>
          <a:p>
            <a:pPr marL="0" indent="0">
              <a:buNone/>
            </a:pPr>
            <a:r>
              <a:rPr lang="en-US" sz="1600" b="1" dirty="0"/>
              <a:t>4. For long-term scaling: Implementing Drift Detection (KL Divergence) and Explainability (SHAP/LIME) to monitor the model performance.</a:t>
            </a:r>
          </a:p>
          <a:p>
            <a:r>
              <a:rPr lang="en-US" sz="1600" dirty="0"/>
              <a:t>Ensuring the model remains relevant as business language &amp; customer behavior evolve.</a:t>
            </a:r>
          </a:p>
          <a:p>
            <a:endParaRPr lang="en-US" sz="1400" dirty="0"/>
          </a:p>
        </p:txBody>
      </p:sp>
    </p:spTree>
    <p:extLst>
      <p:ext uri="{BB962C8B-B14F-4D97-AF65-F5344CB8AC3E}">
        <p14:creationId xmlns:p14="http://schemas.microsoft.com/office/powerpoint/2010/main" val="203880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AAF46C-875B-3375-B128-114C26DF1BB4}"/>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E1F69DB3-0501-07C9-79A1-38F69D90B1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717C7360-378F-8C5E-6912-5C03612CB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5F677F-8B07-459E-779E-C9F970019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B41812-E474-AFAF-E4F1-8C649A446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CD71FD-C033-1ECF-C743-9174051B08E5}"/>
              </a:ext>
            </a:extLst>
          </p:cNvPr>
          <p:cNvSpPr>
            <a:spLocks noGrp="1"/>
          </p:cNvSpPr>
          <p:nvPr>
            <p:ph type="title"/>
          </p:nvPr>
        </p:nvSpPr>
        <p:spPr>
          <a:xfrm>
            <a:off x="0" y="0"/>
            <a:ext cx="9144000" cy="1305375"/>
          </a:xfrm>
        </p:spPr>
        <p:txBody>
          <a:bodyPr anchor="ctr">
            <a:normAutofit/>
          </a:bodyPr>
          <a:lstStyle/>
          <a:p>
            <a:r>
              <a:rPr lang="en-IN" sz="3600" b="1" u="sng" dirty="0">
                <a:solidFill>
                  <a:srgbClr val="FFFFFF"/>
                </a:solidFill>
              </a:rPr>
              <a:t>Final Takeaways: Business and AI Impact</a:t>
            </a:r>
          </a:p>
        </p:txBody>
      </p:sp>
      <p:sp>
        <p:nvSpPr>
          <p:cNvPr id="4" name="Content Placeholder 3">
            <a:extLst>
              <a:ext uri="{FF2B5EF4-FFF2-40B4-BE49-F238E27FC236}">
                <a16:creationId xmlns:a16="http://schemas.microsoft.com/office/drawing/2014/main" id="{9E8D7270-84E1-1119-3A17-DC6A52DF0DA0}"/>
              </a:ext>
            </a:extLst>
          </p:cNvPr>
          <p:cNvSpPr>
            <a:spLocks noGrp="1"/>
          </p:cNvSpPr>
          <p:nvPr>
            <p:ph idx="1"/>
          </p:nvPr>
        </p:nvSpPr>
        <p:spPr>
          <a:xfrm>
            <a:off x="51451" y="1830980"/>
            <a:ext cx="9041097" cy="3196039"/>
          </a:xfrm>
        </p:spPr>
        <p:txBody>
          <a:bodyPr>
            <a:normAutofit/>
          </a:bodyPr>
          <a:lstStyle/>
          <a:p>
            <a:r>
              <a:rPr lang="en-US" sz="2400" dirty="0"/>
              <a:t>LLM-Driven Automation Saves Time &amp; Costs of Manual Annotating.</a:t>
            </a:r>
          </a:p>
          <a:p>
            <a:r>
              <a:rPr lang="en-US" sz="2400" dirty="0"/>
              <a:t>Proactively Identifies Customer Pain Points.</a:t>
            </a:r>
          </a:p>
          <a:p>
            <a:r>
              <a:rPr lang="en-IN" sz="2400" dirty="0"/>
              <a:t>Zero-Shot Classification Enables Scalability.</a:t>
            </a:r>
            <a:endParaRPr lang="en-US" sz="2400" dirty="0"/>
          </a:p>
          <a:p>
            <a:r>
              <a:rPr lang="en-US" sz="2400" dirty="0"/>
              <a:t>Real-Time Sentiment Monitoring Improves Retention.</a:t>
            </a:r>
          </a:p>
          <a:p>
            <a:r>
              <a:rPr lang="en-IN" sz="2400" dirty="0"/>
              <a:t>FAISS + Fine-Tuning = Continuous Learning.</a:t>
            </a:r>
            <a:endParaRPr lang="en-US" sz="2400" dirty="0"/>
          </a:p>
          <a:p>
            <a:r>
              <a:rPr lang="en-US" sz="2400" dirty="0"/>
              <a:t>Business Impact: Smarter, Faster, and More Customer-Centric AI.</a:t>
            </a:r>
          </a:p>
          <a:p>
            <a:r>
              <a:rPr lang="en-US" sz="2400" dirty="0"/>
              <a:t>Predict &amp; resolve customer dissatisfaction before escalation.</a:t>
            </a:r>
          </a:p>
          <a:p>
            <a:endParaRPr lang="en-US" sz="4000" dirty="0"/>
          </a:p>
        </p:txBody>
      </p:sp>
    </p:spTree>
    <p:extLst>
      <p:ext uri="{BB962C8B-B14F-4D97-AF65-F5344CB8AC3E}">
        <p14:creationId xmlns:p14="http://schemas.microsoft.com/office/powerpoint/2010/main" val="247228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04950" y="739494"/>
            <a:ext cx="4491718" cy="3165045"/>
          </a:xfrm>
        </p:spPr>
        <p:txBody>
          <a:bodyPr vert="horz" lIns="91440" tIns="45720" rIns="91440" bIns="45720" rtlCol="0" anchor="b">
            <a:normAutofit/>
          </a:bodyPr>
          <a:lstStyle/>
          <a:p>
            <a:pPr algn="l" defTabSz="914400">
              <a:lnSpc>
                <a:spcPct val="90000"/>
              </a:lnSpc>
              <a:defRPr sz="3200" b="1">
                <a:solidFill>
                  <a:srgbClr val="003366"/>
                </a:solidFill>
              </a:defRPr>
            </a:pPr>
            <a:r>
              <a:rPr lang="en-US" sz="4500" kern="1200" dirty="0">
                <a:solidFill>
                  <a:schemeClr val="tx1"/>
                </a:solidFill>
                <a:latin typeface="+mj-lt"/>
                <a:ea typeface="+mj-ea"/>
                <a:cs typeface="+mj-cs"/>
              </a:rPr>
              <a:t>Q&amp;A: Thank You!</a:t>
            </a:r>
          </a:p>
        </p:txBody>
      </p:sp>
      <p:sp>
        <p:nvSpPr>
          <p:cNvPr id="3" name="Content Placeholder 2"/>
          <p:cNvSpPr>
            <a:spLocks noGrp="1"/>
          </p:cNvSpPr>
          <p:nvPr>
            <p:ph idx="1"/>
          </p:nvPr>
        </p:nvSpPr>
        <p:spPr>
          <a:xfrm>
            <a:off x="1647825" y="4078423"/>
            <a:ext cx="3733800" cy="2058657"/>
          </a:xfrm>
        </p:spPr>
        <p:txBody>
          <a:bodyPr vert="horz" lIns="91440" tIns="45720" rIns="91440" bIns="45720" rtlCol="0">
            <a:normAutofit/>
          </a:bodyPr>
          <a:lstStyle/>
          <a:p>
            <a:pPr marL="0" indent="0" defTabSz="914400">
              <a:lnSpc>
                <a:spcPct val="90000"/>
              </a:lnSpc>
              <a:spcBef>
                <a:spcPts val="1000"/>
              </a:spcBef>
              <a:buNone/>
              <a:defRPr sz="2000">
                <a:solidFill>
                  <a:srgbClr val="333333"/>
                </a:solidFill>
              </a:defRPr>
            </a:pPr>
            <a:r>
              <a:rPr lang="en-US" sz="2400" kern="1200" dirty="0">
                <a:solidFill>
                  <a:schemeClr val="tx1"/>
                </a:solidFill>
                <a:latin typeface="+mn-lt"/>
                <a:ea typeface="+mn-ea"/>
                <a:cs typeface="+mn-cs"/>
              </a:rPr>
              <a:t>Happy to answer any questions! </a:t>
            </a:r>
          </a:p>
        </p:txBody>
      </p:sp>
      <p:pic>
        <p:nvPicPr>
          <p:cNvPr id="15" name="Graphic 14" descr="Questions">
            <a:extLst>
              <a:ext uri="{FF2B5EF4-FFF2-40B4-BE49-F238E27FC236}">
                <a16:creationId xmlns:a16="http://schemas.microsoft.com/office/drawing/2014/main" id="{4B626076-AB72-39D0-6FBF-9C18D657FC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937750"/>
            <a:ext cx="966789" cy="966789"/>
          </a:xfrm>
          <a:prstGeom prst="rect">
            <a:avLst/>
          </a:prstGeom>
        </p:spPr>
      </p:pic>
      <p:pic>
        <p:nvPicPr>
          <p:cNvPr id="9" name="Graphic 8" descr="Questions">
            <a:extLst>
              <a:ext uri="{FF2B5EF4-FFF2-40B4-BE49-F238E27FC236}">
                <a16:creationId xmlns:a16="http://schemas.microsoft.com/office/drawing/2014/main" id="{EB70D7BE-81F4-4FA0-BA5E-AD78544CCA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1392825"/>
            <a:ext cx="4058507" cy="40585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D16-B2F5-B863-5399-31D3030E16EE}"/>
              </a:ext>
            </a:extLst>
          </p:cNvPr>
          <p:cNvSpPr>
            <a:spLocks noGrp="1"/>
          </p:cNvSpPr>
          <p:nvPr>
            <p:ph type="title"/>
          </p:nvPr>
        </p:nvSpPr>
        <p:spPr>
          <a:xfrm>
            <a:off x="840699" y="687480"/>
            <a:ext cx="5605629" cy="994172"/>
          </a:xfrm>
        </p:spPr>
        <p:txBody>
          <a:bodyPr>
            <a:normAutofit/>
          </a:bodyPr>
          <a:lstStyle/>
          <a:p>
            <a:r>
              <a:rPr lang="en-IN" sz="3850" b="1" dirty="0"/>
              <a:t>Task 1: GenAI</a:t>
            </a:r>
          </a:p>
        </p:txBody>
      </p:sp>
      <p:sp>
        <p:nvSpPr>
          <p:cNvPr id="3" name="Content Placeholder 2">
            <a:extLst>
              <a:ext uri="{FF2B5EF4-FFF2-40B4-BE49-F238E27FC236}">
                <a16:creationId xmlns:a16="http://schemas.microsoft.com/office/drawing/2014/main" id="{D0710FBF-B180-44A6-198E-B56480D9582B}"/>
              </a:ext>
            </a:extLst>
          </p:cNvPr>
          <p:cNvSpPr>
            <a:spLocks noGrp="1"/>
          </p:cNvSpPr>
          <p:nvPr>
            <p:ph idx="1"/>
          </p:nvPr>
        </p:nvSpPr>
        <p:spPr>
          <a:xfrm>
            <a:off x="237676" y="1816463"/>
            <a:ext cx="6208652" cy="3788227"/>
          </a:xfrm>
        </p:spPr>
        <p:txBody>
          <a:bodyPr anchor="ctr">
            <a:normAutofit fontScale="92500" lnSpcReduction="10000"/>
          </a:bodyPr>
          <a:lstStyle/>
          <a:p>
            <a:pPr marL="0" indent="0">
              <a:lnSpc>
                <a:spcPct val="90000"/>
              </a:lnSpc>
              <a:buNone/>
            </a:pPr>
            <a:r>
              <a:rPr lang="en-US" sz="1600" b="1" dirty="0"/>
              <a:t>Problem Statement:</a:t>
            </a:r>
          </a:p>
          <a:p>
            <a:pPr marL="0" indent="0">
              <a:lnSpc>
                <a:spcPct val="90000"/>
              </a:lnSpc>
              <a:buNone/>
            </a:pPr>
            <a:r>
              <a:rPr lang="en-US" sz="1600" dirty="0"/>
              <a:t>The accompanying file titled transcripts_v2.zip contains examples of call transcripts with both the agent and customer transcripts being provided.</a:t>
            </a:r>
          </a:p>
          <a:p>
            <a:pPr marL="0" indent="0">
              <a:lnSpc>
                <a:spcPct val="90000"/>
              </a:lnSpc>
              <a:buNone/>
            </a:pPr>
            <a:endParaRPr lang="en-US" sz="1600" dirty="0"/>
          </a:p>
          <a:p>
            <a:pPr>
              <a:lnSpc>
                <a:spcPct val="90000"/>
              </a:lnSpc>
            </a:pPr>
            <a:r>
              <a:rPr lang="en-US" sz="1600" b="1" dirty="0"/>
              <a:t>Question 1:</a:t>
            </a:r>
            <a:r>
              <a:rPr lang="en-US" sz="1600" dirty="0"/>
              <a:t> Use a large language model of your choice to analyse the customer side of the transcript only and:</a:t>
            </a:r>
          </a:p>
          <a:p>
            <a:pPr marL="0" indent="0">
              <a:lnSpc>
                <a:spcPct val="90000"/>
              </a:lnSpc>
              <a:buNone/>
            </a:pPr>
            <a:endParaRPr lang="en-US" sz="1600" dirty="0"/>
          </a:p>
          <a:p>
            <a:pPr marL="0" indent="0">
              <a:lnSpc>
                <a:spcPct val="90000"/>
              </a:lnSpc>
              <a:buNone/>
            </a:pPr>
            <a:r>
              <a:rPr lang="en-US" sz="1600" dirty="0"/>
              <a:t>	1. Identify the sentiment (positive, negative, neutral) of the call</a:t>
            </a:r>
          </a:p>
          <a:p>
            <a:pPr marL="0" indent="0">
              <a:lnSpc>
                <a:spcPct val="90000"/>
              </a:lnSpc>
              <a:buNone/>
            </a:pPr>
            <a:r>
              <a:rPr lang="en-US" sz="1600" dirty="0"/>
              <a:t>	2. Determine call outcome (issue resolved, follow-up action needed)</a:t>
            </a:r>
          </a:p>
          <a:p>
            <a:pPr marL="0" indent="0">
              <a:lnSpc>
                <a:spcPct val="90000"/>
              </a:lnSpc>
              <a:buNone/>
            </a:pPr>
            <a:endParaRPr lang="en-US" sz="1600" dirty="0"/>
          </a:p>
          <a:p>
            <a:pPr>
              <a:lnSpc>
                <a:spcPct val="90000"/>
              </a:lnSpc>
            </a:pPr>
            <a:r>
              <a:rPr lang="en-US" sz="1600" b="1" dirty="0"/>
              <a:t>Question 2: </a:t>
            </a:r>
            <a:r>
              <a:rPr lang="en-US" sz="1600" dirty="0"/>
              <a:t>Use appropriate metrics to monitor the performance of your model.</a:t>
            </a:r>
          </a:p>
          <a:p>
            <a:pPr marL="0" indent="0">
              <a:lnSpc>
                <a:spcPct val="90000"/>
              </a:lnSpc>
              <a:buNone/>
            </a:pPr>
            <a:endParaRPr lang="en-US" sz="1600" dirty="0"/>
          </a:p>
          <a:p>
            <a:pPr>
              <a:lnSpc>
                <a:spcPct val="90000"/>
              </a:lnSpc>
            </a:pPr>
            <a:r>
              <a:rPr lang="en-US" sz="1600" b="1" dirty="0"/>
              <a:t>Question 3: </a:t>
            </a:r>
            <a:r>
              <a:rPr lang="en-US" sz="1600" dirty="0"/>
              <a:t>Use methods of your choice (example. exploratory data analysis, statistical methods, visualizations etc.)  to extract useful insights from the data.</a:t>
            </a:r>
            <a:endParaRPr lang="en-IN" sz="16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 name="Graphic 15" descr="Document">
            <a:extLst>
              <a:ext uri="{FF2B5EF4-FFF2-40B4-BE49-F238E27FC236}">
                <a16:creationId xmlns:a16="http://schemas.microsoft.com/office/drawing/2014/main" id="{0A3FD476-03C9-3638-D849-CB9D296A00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7232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C9F9C7-4BA8-4D88-CD0C-EB0580167925}"/>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F3ECC42-1DA4-465D-8BA8-3522D50B178C}"/>
              </a:ext>
            </a:extLst>
          </p:cNvPr>
          <p:cNvSpPr>
            <a:spLocks noGrp="1"/>
          </p:cNvSpPr>
          <p:nvPr>
            <p:ph type="title"/>
          </p:nvPr>
        </p:nvSpPr>
        <p:spPr>
          <a:xfrm>
            <a:off x="657518" y="0"/>
            <a:ext cx="7857832" cy="1305375"/>
          </a:xfrm>
        </p:spPr>
        <p:txBody>
          <a:bodyPr anchor="ctr">
            <a:normAutofit/>
          </a:bodyPr>
          <a:lstStyle/>
          <a:p>
            <a:r>
              <a:rPr lang="en-IN" sz="4000" b="1" u="sng" dirty="0">
                <a:solidFill>
                  <a:srgbClr val="FFFFFF"/>
                </a:solidFill>
              </a:rPr>
              <a:t>Architecture Diagram</a:t>
            </a:r>
            <a:endParaRPr lang="en-IN" sz="4000" b="1" dirty="0">
              <a:solidFill>
                <a:srgbClr val="FFFFFF"/>
              </a:solidFill>
            </a:endParaRPr>
          </a:p>
        </p:txBody>
      </p:sp>
      <p:pic>
        <p:nvPicPr>
          <p:cNvPr id="12" name="Picture 11">
            <a:extLst>
              <a:ext uri="{FF2B5EF4-FFF2-40B4-BE49-F238E27FC236}">
                <a16:creationId xmlns:a16="http://schemas.microsoft.com/office/drawing/2014/main" id="{1BDD89A2-BBF1-6E69-2707-17E2DA968E48}"/>
              </a:ext>
            </a:extLst>
          </p:cNvPr>
          <p:cNvPicPr>
            <a:picLocks noChangeAspect="1"/>
          </p:cNvPicPr>
          <p:nvPr/>
        </p:nvPicPr>
        <p:blipFill>
          <a:blip r:embed="rId2"/>
          <a:stretch>
            <a:fillRect/>
          </a:stretch>
        </p:blipFill>
        <p:spPr>
          <a:xfrm>
            <a:off x="579610" y="1628653"/>
            <a:ext cx="7984779" cy="5063549"/>
          </a:xfrm>
          <a:prstGeom prst="rect">
            <a:avLst/>
          </a:prstGeom>
          <a:ln>
            <a:solidFill>
              <a:schemeClr val="tx1"/>
            </a:solidFill>
          </a:ln>
        </p:spPr>
      </p:pic>
    </p:spTree>
    <p:extLst>
      <p:ext uri="{BB962C8B-B14F-4D97-AF65-F5344CB8AC3E}">
        <p14:creationId xmlns:p14="http://schemas.microsoft.com/office/powerpoint/2010/main" val="160373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E95172-DCD6-213B-A6F6-27843A7196A4}"/>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1369A674-6570-03D1-281B-831B5D3D2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1B7685CC-0FDF-6024-C751-F58E73730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7B08FB-A566-4E98-034A-D6B81BEDC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5135B71-3B2F-98A4-0347-5828AE18E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CBA903A-DE57-A112-98D2-8203D03ED69F}"/>
              </a:ext>
            </a:extLst>
          </p:cNvPr>
          <p:cNvSpPr>
            <a:spLocks noGrp="1"/>
          </p:cNvSpPr>
          <p:nvPr>
            <p:ph type="title"/>
          </p:nvPr>
        </p:nvSpPr>
        <p:spPr>
          <a:xfrm>
            <a:off x="657518" y="0"/>
            <a:ext cx="7857832" cy="1305375"/>
          </a:xfrm>
        </p:spPr>
        <p:txBody>
          <a:bodyPr anchor="ctr">
            <a:normAutofit/>
          </a:bodyPr>
          <a:lstStyle/>
          <a:p>
            <a:r>
              <a:rPr lang="en-IN" sz="3600" b="1" u="sng" dirty="0">
                <a:solidFill>
                  <a:srgbClr val="FFFFFF"/>
                </a:solidFill>
              </a:rPr>
              <a:t>Approach Overview</a:t>
            </a:r>
            <a:r>
              <a:rPr lang="en-IN" sz="3600" b="1" dirty="0">
                <a:solidFill>
                  <a:srgbClr val="FFFFFF"/>
                </a:solidFill>
              </a:rPr>
              <a:t>: </a:t>
            </a:r>
            <a:br>
              <a:rPr lang="en-IN" sz="3600" b="1" dirty="0">
                <a:solidFill>
                  <a:srgbClr val="FFFFFF"/>
                </a:solidFill>
              </a:rPr>
            </a:br>
            <a:r>
              <a:rPr lang="en-IN" sz="3600" b="1" dirty="0">
                <a:solidFill>
                  <a:srgbClr val="FFFFFF"/>
                </a:solidFill>
              </a:rPr>
              <a:t>How we can analyse this problem</a:t>
            </a:r>
          </a:p>
        </p:txBody>
      </p:sp>
      <p:graphicFrame>
        <p:nvGraphicFramePr>
          <p:cNvPr id="13" name="Content Placeholder 2">
            <a:extLst>
              <a:ext uri="{FF2B5EF4-FFF2-40B4-BE49-F238E27FC236}">
                <a16:creationId xmlns:a16="http://schemas.microsoft.com/office/drawing/2014/main" id="{0C162660-1847-353D-04B1-69EC3DB9C946}"/>
              </a:ext>
            </a:extLst>
          </p:cNvPr>
          <p:cNvGraphicFramePr>
            <a:graphicFrameLocks noGrp="1"/>
          </p:cNvGraphicFramePr>
          <p:nvPr>
            <p:ph idx="1"/>
          </p:nvPr>
        </p:nvGraphicFramePr>
        <p:xfrm>
          <a:off x="963549" y="1825708"/>
          <a:ext cx="7216902" cy="4645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00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2D4E80-49F1-089B-7F8F-85BA27642E86}"/>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BD02A77E-07B0-AC2A-D9C9-4E080C4387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9714B6E3-7DEB-53A3-FF2D-8AA14F411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BAA41D-AF5D-B619-85CC-84B75EEF1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663C87-4A66-E91F-5202-D0EE8088A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1DE8047-C020-3A19-3619-53E071393E7E}"/>
              </a:ext>
            </a:extLst>
          </p:cNvPr>
          <p:cNvSpPr>
            <a:spLocks noGrp="1"/>
          </p:cNvSpPr>
          <p:nvPr>
            <p:ph type="title"/>
          </p:nvPr>
        </p:nvSpPr>
        <p:spPr>
          <a:xfrm>
            <a:off x="310896" y="0"/>
            <a:ext cx="8204454" cy="1305375"/>
          </a:xfrm>
        </p:spPr>
        <p:txBody>
          <a:bodyPr anchor="ctr">
            <a:normAutofit/>
          </a:bodyPr>
          <a:lstStyle/>
          <a:p>
            <a:r>
              <a:rPr lang="en-IN" sz="3600" b="1" dirty="0">
                <a:solidFill>
                  <a:srgbClr val="FFFFFF"/>
                </a:solidFill>
              </a:rPr>
              <a:t>Why use RoBERTa for Sentiment Analysis?</a:t>
            </a:r>
          </a:p>
        </p:txBody>
      </p:sp>
      <p:sp>
        <p:nvSpPr>
          <p:cNvPr id="4" name="Content Placeholder 3">
            <a:extLst>
              <a:ext uri="{FF2B5EF4-FFF2-40B4-BE49-F238E27FC236}">
                <a16:creationId xmlns:a16="http://schemas.microsoft.com/office/drawing/2014/main" id="{06DD9BBF-2370-B062-8DA6-CA5890A799D4}"/>
              </a:ext>
            </a:extLst>
          </p:cNvPr>
          <p:cNvSpPr>
            <a:spLocks noGrp="1"/>
          </p:cNvSpPr>
          <p:nvPr>
            <p:ph idx="1"/>
          </p:nvPr>
        </p:nvSpPr>
        <p:spPr>
          <a:xfrm>
            <a:off x="457200" y="1856233"/>
            <a:ext cx="8229600" cy="3310128"/>
          </a:xfrm>
        </p:spPr>
        <p:txBody>
          <a:bodyPr>
            <a:normAutofit/>
          </a:bodyPr>
          <a:lstStyle/>
          <a:p>
            <a:r>
              <a:rPr lang="en-IN" sz="2400" dirty="0"/>
              <a:t>Model: </a:t>
            </a:r>
            <a:r>
              <a:rPr lang="en-US" sz="2400" b="1" dirty="0"/>
              <a:t>cardiffnlp/twitter-roberta-base-sentiment</a:t>
            </a:r>
            <a:endParaRPr lang="en-IN" sz="2400" dirty="0"/>
          </a:p>
          <a:p>
            <a:r>
              <a:rPr lang="en-IN" sz="2400" dirty="0"/>
              <a:t>Pre-trained on Conversational Data.</a:t>
            </a:r>
          </a:p>
          <a:p>
            <a:r>
              <a:rPr lang="en-IN" sz="2400" dirty="0"/>
              <a:t>Supports three-class sentiment detection unlike other BERT based models (which only detects positive and negative).</a:t>
            </a:r>
          </a:p>
          <a:p>
            <a:r>
              <a:rPr lang="en-IN" sz="2400" dirty="0"/>
              <a:t>This model excels at detecting frustration, dissatisfaction, and gratitude in short-form text.</a:t>
            </a:r>
          </a:p>
          <a:p>
            <a:r>
              <a:rPr lang="en-IN" sz="2400" dirty="0"/>
              <a:t>Pre-trained, No need for fine-tuning (Already trained on real-world sentiment tasks).</a:t>
            </a:r>
          </a:p>
        </p:txBody>
      </p:sp>
    </p:spTree>
    <p:extLst>
      <p:ext uri="{BB962C8B-B14F-4D97-AF65-F5344CB8AC3E}">
        <p14:creationId xmlns:p14="http://schemas.microsoft.com/office/powerpoint/2010/main" val="269356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EDFBB6-9364-FC61-9875-BD9133EF1604}"/>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8D0B7D0C-17AA-FDCD-C8EA-13444C41CE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E4DD5D7F-334A-A111-20C2-5F0168BB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F79437-DBE9-4C89-430C-9DC9E8593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12C086-9401-9465-3D3D-AC3F61D24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70A72D0-B2D6-EB5E-F528-62B6AB2CB063}"/>
              </a:ext>
            </a:extLst>
          </p:cNvPr>
          <p:cNvSpPr>
            <a:spLocks noGrp="1"/>
          </p:cNvSpPr>
          <p:nvPr>
            <p:ph type="title"/>
          </p:nvPr>
        </p:nvSpPr>
        <p:spPr>
          <a:xfrm>
            <a:off x="310896" y="0"/>
            <a:ext cx="8204454" cy="1305375"/>
          </a:xfrm>
        </p:spPr>
        <p:txBody>
          <a:bodyPr anchor="ctr">
            <a:normAutofit/>
          </a:bodyPr>
          <a:lstStyle/>
          <a:p>
            <a:r>
              <a:rPr lang="en-IN" sz="3600" b="1" u="sng" dirty="0">
                <a:solidFill>
                  <a:srgbClr val="FFFFFF"/>
                </a:solidFill>
              </a:rPr>
              <a:t>Zero-Shot Classification</a:t>
            </a:r>
          </a:p>
        </p:txBody>
      </p:sp>
      <p:sp>
        <p:nvSpPr>
          <p:cNvPr id="4" name="Content Placeholder 3">
            <a:extLst>
              <a:ext uri="{FF2B5EF4-FFF2-40B4-BE49-F238E27FC236}">
                <a16:creationId xmlns:a16="http://schemas.microsoft.com/office/drawing/2014/main" id="{4E8DCD29-64ED-F448-A9D3-BEAB7C06ED1E}"/>
              </a:ext>
            </a:extLst>
          </p:cNvPr>
          <p:cNvSpPr>
            <a:spLocks noGrp="1"/>
          </p:cNvSpPr>
          <p:nvPr>
            <p:ph idx="1"/>
          </p:nvPr>
        </p:nvSpPr>
        <p:spPr>
          <a:xfrm>
            <a:off x="457200" y="1708452"/>
            <a:ext cx="8229600" cy="5024857"/>
          </a:xfrm>
        </p:spPr>
        <p:txBody>
          <a:bodyPr>
            <a:normAutofit lnSpcReduction="10000"/>
          </a:bodyPr>
          <a:lstStyle/>
          <a:p>
            <a:r>
              <a:rPr lang="en-US" sz="2400" dirty="0"/>
              <a:t>A </a:t>
            </a:r>
            <a:r>
              <a:rPr lang="en-US" sz="2400" b="1" dirty="0"/>
              <a:t>text classification task </a:t>
            </a:r>
            <a:r>
              <a:rPr lang="en-US" sz="2400" dirty="0"/>
              <a:t>where a model assigns a label it wasn’t explicitly trained on.</a:t>
            </a:r>
          </a:p>
          <a:p>
            <a:r>
              <a:rPr lang="en-US" sz="2400" dirty="0"/>
              <a:t>Uses </a:t>
            </a:r>
            <a:r>
              <a:rPr lang="en-US" sz="2400" b="1" dirty="0"/>
              <a:t>Natural Language Inference (NLI) </a:t>
            </a:r>
            <a:r>
              <a:rPr lang="en-US" sz="2400" dirty="0"/>
              <a:t>to understand which label fits best.</a:t>
            </a:r>
          </a:p>
          <a:p>
            <a:r>
              <a:rPr lang="en-US" sz="2400" dirty="0"/>
              <a:t>Example:</a:t>
            </a:r>
          </a:p>
          <a:p>
            <a:pPr lvl="1"/>
            <a:r>
              <a:rPr lang="en-US" sz="2400" b="1" dirty="0"/>
              <a:t>Text</a:t>
            </a:r>
            <a:r>
              <a:rPr lang="en-US" sz="2400" dirty="0"/>
              <a:t>: “I haven’t received my refund yet”.</a:t>
            </a:r>
          </a:p>
          <a:p>
            <a:pPr lvl="1"/>
            <a:r>
              <a:rPr lang="en-US" sz="2400" b="1" dirty="0"/>
              <a:t>Candidate labels</a:t>
            </a:r>
            <a:r>
              <a:rPr lang="en-US" sz="2400" dirty="0"/>
              <a:t>: “Issue resolved” vs “Follow-up Needed”</a:t>
            </a:r>
          </a:p>
          <a:p>
            <a:pPr lvl="1"/>
            <a:r>
              <a:rPr lang="en-US" sz="2400" dirty="0"/>
              <a:t>The model </a:t>
            </a:r>
            <a:r>
              <a:rPr lang="en-US" sz="2400" b="1" dirty="0"/>
              <a:t>predicts the most relevant category </a:t>
            </a:r>
            <a:r>
              <a:rPr lang="en-US" sz="2400" dirty="0"/>
              <a:t>based on textual meaning.</a:t>
            </a:r>
          </a:p>
          <a:p>
            <a:r>
              <a:rPr lang="en-US" sz="2400" dirty="0"/>
              <a:t>Helps models</a:t>
            </a:r>
            <a:r>
              <a:rPr lang="en-US" sz="2400" b="1" dirty="0"/>
              <a:t> </a:t>
            </a:r>
            <a:r>
              <a:rPr lang="en-US" sz="2400" dirty="0"/>
              <a:t>understand the relationship between two pieces of text </a:t>
            </a:r>
            <a:r>
              <a:rPr lang="en-US" sz="2400" b="1" dirty="0"/>
              <a:t>(premise &amp; hypothesis).</a:t>
            </a:r>
          </a:p>
          <a:p>
            <a:r>
              <a:rPr lang="en-US" sz="2400" dirty="0"/>
              <a:t>By default, the zero-shot classification pipeline selects</a:t>
            </a:r>
            <a:r>
              <a:rPr lang="en-US" sz="2400" b="1" dirty="0"/>
              <a:t> </a:t>
            </a:r>
            <a:r>
              <a:rPr lang="en-US" sz="2400" b="1" i="1" dirty="0"/>
              <a:t>facebook/bart-large-</a:t>
            </a:r>
            <a:r>
              <a:rPr lang="en-US" sz="2400" b="1" i="1" dirty="0" err="1"/>
              <a:t>mnli</a:t>
            </a:r>
            <a:r>
              <a:rPr lang="en-US" sz="2400" b="1" i="1" dirty="0"/>
              <a:t>.</a:t>
            </a:r>
            <a:endParaRPr lang="en-US" sz="2400" b="1" dirty="0"/>
          </a:p>
          <a:p>
            <a:endParaRPr lang="en-US" sz="2400" b="1" dirty="0"/>
          </a:p>
          <a:p>
            <a:endParaRPr lang="en-US" sz="2400" dirty="0"/>
          </a:p>
          <a:p>
            <a:endParaRPr lang="en-US" sz="2400" dirty="0"/>
          </a:p>
          <a:p>
            <a:endParaRPr lang="en-IN" sz="2400" dirty="0"/>
          </a:p>
        </p:txBody>
      </p:sp>
    </p:spTree>
    <p:extLst>
      <p:ext uri="{BB962C8B-B14F-4D97-AF65-F5344CB8AC3E}">
        <p14:creationId xmlns:p14="http://schemas.microsoft.com/office/powerpoint/2010/main" val="256986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41B60E-0EAB-FED2-B7E7-D0350CC089C1}"/>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14D553CE-1CC8-D18D-A8DB-03EDAC928A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9" name="Rectangle 8">
              <a:extLst>
                <a:ext uri="{FF2B5EF4-FFF2-40B4-BE49-F238E27FC236}">
                  <a16:creationId xmlns:a16="http://schemas.microsoft.com/office/drawing/2014/main" id="{32EBFA61-FA08-90FC-77F8-4E0C305FB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316491-FD88-239F-17E1-63A326DEF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272649-6EB7-B928-630E-0D2242F62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66BC869-A481-C0CC-A83E-04092B69E8F7}"/>
              </a:ext>
            </a:extLst>
          </p:cNvPr>
          <p:cNvSpPr>
            <a:spLocks noGrp="1"/>
          </p:cNvSpPr>
          <p:nvPr>
            <p:ph type="title"/>
          </p:nvPr>
        </p:nvSpPr>
        <p:spPr>
          <a:xfrm>
            <a:off x="310896" y="0"/>
            <a:ext cx="8204454" cy="1305375"/>
          </a:xfrm>
        </p:spPr>
        <p:txBody>
          <a:bodyPr anchor="ctr">
            <a:normAutofit/>
          </a:bodyPr>
          <a:lstStyle/>
          <a:p>
            <a:r>
              <a:rPr lang="en-IN" sz="3600" b="1" u="sng" dirty="0">
                <a:solidFill>
                  <a:srgbClr val="FFFFFF"/>
                </a:solidFill>
              </a:rPr>
              <a:t>Performance Evaluation Methods</a:t>
            </a:r>
          </a:p>
        </p:txBody>
      </p:sp>
      <p:sp>
        <p:nvSpPr>
          <p:cNvPr id="4" name="Content Placeholder 3">
            <a:extLst>
              <a:ext uri="{FF2B5EF4-FFF2-40B4-BE49-F238E27FC236}">
                <a16:creationId xmlns:a16="http://schemas.microsoft.com/office/drawing/2014/main" id="{89A29AEE-40CF-B464-118B-18DC644950D1}"/>
              </a:ext>
            </a:extLst>
          </p:cNvPr>
          <p:cNvSpPr>
            <a:spLocks noGrp="1"/>
          </p:cNvSpPr>
          <p:nvPr>
            <p:ph idx="1"/>
          </p:nvPr>
        </p:nvSpPr>
        <p:spPr>
          <a:xfrm>
            <a:off x="457200" y="1708452"/>
            <a:ext cx="8229600" cy="5024857"/>
          </a:xfrm>
        </p:spPr>
        <p:txBody>
          <a:bodyPr>
            <a:normAutofit/>
          </a:bodyPr>
          <a:lstStyle/>
          <a:p>
            <a:endParaRPr lang="en-US" sz="2400" b="1" dirty="0"/>
          </a:p>
          <a:p>
            <a:endParaRPr lang="en-US" sz="2400" dirty="0"/>
          </a:p>
          <a:p>
            <a:endParaRPr lang="en-US" sz="2400" dirty="0"/>
          </a:p>
          <a:p>
            <a:endParaRPr lang="en-IN" sz="2400" dirty="0"/>
          </a:p>
        </p:txBody>
      </p:sp>
      <p:sp>
        <p:nvSpPr>
          <p:cNvPr id="3" name="Content Placeholder 3">
            <a:extLst>
              <a:ext uri="{FF2B5EF4-FFF2-40B4-BE49-F238E27FC236}">
                <a16:creationId xmlns:a16="http://schemas.microsoft.com/office/drawing/2014/main" id="{92D908BC-D004-491A-F9BD-D6AA1D282782}"/>
              </a:ext>
            </a:extLst>
          </p:cNvPr>
          <p:cNvSpPr txBox="1">
            <a:spLocks/>
          </p:cNvSpPr>
          <p:nvPr/>
        </p:nvSpPr>
        <p:spPr>
          <a:xfrm>
            <a:off x="310896" y="1684145"/>
            <a:ext cx="8762766" cy="50248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Since we started with unlabeled, human verification is essential:</a:t>
            </a:r>
          </a:p>
          <a:p>
            <a:r>
              <a:rPr lang="en-US" sz="1800" b="1" dirty="0"/>
              <a:t>Manual Review of Sampled Predictions </a:t>
            </a:r>
            <a:r>
              <a:rPr lang="en-US" sz="1800" dirty="0"/>
              <a:t>-&gt; We can take </a:t>
            </a:r>
            <a:r>
              <a:rPr lang="en-US" sz="1800" b="1" dirty="0"/>
              <a:t>20-30 randomly selected transcripts </a:t>
            </a:r>
            <a:r>
              <a:rPr lang="en-US" sz="1800" dirty="0"/>
              <a:t>and check whether the sentiment and outcome matches actual human perception</a:t>
            </a:r>
          </a:p>
          <a:p>
            <a:r>
              <a:rPr lang="en-US" sz="1800" b="1" dirty="0"/>
              <a:t>Agreement Score (Inter-Annotator Agreement) </a:t>
            </a:r>
            <a:r>
              <a:rPr lang="en-US" sz="1800" dirty="0"/>
              <a:t>-&gt; Same model is annotating the data transcripts twice. We can use </a:t>
            </a:r>
            <a:r>
              <a:rPr lang="en-US" sz="1800" b="1" dirty="0"/>
              <a:t>Cohen’s Kappa </a:t>
            </a:r>
            <a:r>
              <a:rPr lang="en-US" sz="1800" dirty="0"/>
              <a:t>Score to measure the agreement.</a:t>
            </a:r>
          </a:p>
          <a:p>
            <a:pPr marL="0" indent="0">
              <a:buNone/>
            </a:pPr>
            <a:endParaRPr lang="en-IN" sz="1800" dirty="0"/>
          </a:p>
        </p:txBody>
      </p:sp>
    </p:spTree>
    <p:extLst>
      <p:ext uri="{BB962C8B-B14F-4D97-AF65-F5344CB8AC3E}">
        <p14:creationId xmlns:p14="http://schemas.microsoft.com/office/powerpoint/2010/main" val="78057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2" name="Rectangle 11">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657518" y="301843"/>
            <a:ext cx="7857832" cy="1003532"/>
          </a:xfrm>
        </p:spPr>
        <p:txBody>
          <a:bodyPr anchor="ctr">
            <a:normAutofit/>
          </a:bodyPr>
          <a:lstStyle/>
          <a:p>
            <a:pPr>
              <a:defRPr sz="3200" b="1">
                <a:solidFill>
                  <a:srgbClr val="003366"/>
                </a:solidFill>
              </a:defRPr>
            </a:pPr>
            <a:r>
              <a:rPr lang="en-IN" sz="3600" u="sng" dirty="0">
                <a:solidFill>
                  <a:srgbClr val="FFFFFF"/>
                </a:solidFill>
              </a:rPr>
              <a:t>Results &amp; Findings</a:t>
            </a:r>
          </a:p>
        </p:txBody>
      </p:sp>
      <p:graphicFrame>
        <p:nvGraphicFramePr>
          <p:cNvPr id="6" name="Content Placeholder 5">
            <a:extLst>
              <a:ext uri="{FF2B5EF4-FFF2-40B4-BE49-F238E27FC236}">
                <a16:creationId xmlns:a16="http://schemas.microsoft.com/office/drawing/2014/main" id="{F96E0337-F612-8E9E-FD39-BA995DE73580}"/>
              </a:ext>
            </a:extLst>
          </p:cNvPr>
          <p:cNvGraphicFramePr>
            <a:graphicFrameLocks noGrp="1"/>
          </p:cNvGraphicFramePr>
          <p:nvPr>
            <p:ph idx="1"/>
            <p:extLst>
              <p:ext uri="{D42A27DB-BD31-4B8C-83A1-F6EECF244321}">
                <p14:modId xmlns:p14="http://schemas.microsoft.com/office/powerpoint/2010/main" val="2929699034"/>
              </p:ext>
            </p:extLst>
          </p:nvPr>
        </p:nvGraphicFramePr>
        <p:xfrm>
          <a:off x="328759" y="1630870"/>
          <a:ext cx="8486482" cy="4790212"/>
        </p:xfrm>
        <a:graphic>
          <a:graphicData uri="http://schemas.openxmlformats.org/drawingml/2006/table">
            <a:tbl>
              <a:tblPr firstRow="1" firstCol="1" bandRow="1">
                <a:tableStyleId>{9D7B26C5-4107-4FEC-AEDC-1716B250A1EF}</a:tableStyleId>
              </a:tblPr>
              <a:tblGrid>
                <a:gridCol w="1714664">
                  <a:extLst>
                    <a:ext uri="{9D8B030D-6E8A-4147-A177-3AD203B41FA5}">
                      <a16:colId xmlns:a16="http://schemas.microsoft.com/office/drawing/2014/main" val="3232951004"/>
                    </a:ext>
                  </a:extLst>
                </a:gridCol>
                <a:gridCol w="3946097">
                  <a:extLst>
                    <a:ext uri="{9D8B030D-6E8A-4147-A177-3AD203B41FA5}">
                      <a16:colId xmlns:a16="http://schemas.microsoft.com/office/drawing/2014/main" val="1566058218"/>
                    </a:ext>
                  </a:extLst>
                </a:gridCol>
                <a:gridCol w="1121648">
                  <a:extLst>
                    <a:ext uri="{9D8B030D-6E8A-4147-A177-3AD203B41FA5}">
                      <a16:colId xmlns:a16="http://schemas.microsoft.com/office/drawing/2014/main" val="3040450875"/>
                    </a:ext>
                  </a:extLst>
                </a:gridCol>
                <a:gridCol w="1704073">
                  <a:extLst>
                    <a:ext uri="{9D8B030D-6E8A-4147-A177-3AD203B41FA5}">
                      <a16:colId xmlns:a16="http://schemas.microsoft.com/office/drawing/2014/main" val="595903555"/>
                    </a:ext>
                  </a:extLst>
                </a:gridCol>
              </a:tblGrid>
              <a:tr h="309699">
                <a:tc>
                  <a:txBody>
                    <a:bodyPr/>
                    <a:lstStyle/>
                    <a:p>
                      <a:pPr algn="ctr">
                        <a:lnSpc>
                          <a:spcPct val="107000"/>
                        </a:lnSpc>
                        <a:spcAft>
                          <a:spcPts val="800"/>
                        </a:spcAft>
                      </a:pPr>
                      <a:r>
                        <a:rPr lang="en-IN" sz="1300" kern="0">
                          <a:effectLst/>
                        </a:rPr>
                        <a:t>File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Text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Sentiment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Status</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87649535"/>
                  </a:ext>
                </a:extLst>
              </a:tr>
              <a:tr h="309699">
                <a:tc>
                  <a:txBody>
                    <a:bodyPr/>
                    <a:lstStyle/>
                    <a:p>
                      <a:pPr algn="ctr">
                        <a:lnSpc>
                          <a:spcPct val="107000"/>
                        </a:lnSpc>
                        <a:spcAft>
                          <a:spcPts val="800"/>
                        </a:spcAft>
                      </a:pPr>
                      <a:r>
                        <a:rPr lang="en-IN" sz="1300" kern="0">
                          <a:effectLst/>
                        </a:rPr>
                        <a:t>transcript_0.txt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to get a case pre-authorized. ...</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positive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Follow-up Needed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636493302"/>
                  </a:ext>
                </a:extLst>
              </a:tr>
              <a:tr h="578155">
                <a:tc>
                  <a:txBody>
                    <a:bodyPr/>
                    <a:lstStyle/>
                    <a:p>
                      <a:pPr algn="ctr">
                        <a:lnSpc>
                          <a:spcPct val="107000"/>
                        </a:lnSpc>
                        <a:spcAft>
                          <a:spcPts val="800"/>
                        </a:spcAft>
                      </a:pPr>
                      <a:r>
                        <a:rPr lang="en-IN" sz="1300" kern="0" dirty="0">
                          <a:effectLst/>
                        </a:rPr>
                        <a:t>transcript_1.txt</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dirty="0">
                          <a:effectLst/>
                        </a:rPr>
                        <a:t>Hi, I'm calling about a denied claim I receive...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negative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Follow-up Needed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1217655866"/>
                  </a:ext>
                </a:extLst>
              </a:tr>
              <a:tr h="309699">
                <a:tc>
                  <a:txBody>
                    <a:bodyPr/>
                    <a:lstStyle/>
                    <a:p>
                      <a:pPr algn="ctr">
                        <a:lnSpc>
                          <a:spcPct val="107000"/>
                        </a:lnSpc>
                        <a:spcAft>
                          <a:spcPts val="800"/>
                        </a:spcAft>
                      </a:pPr>
                      <a:r>
                        <a:rPr lang="en-IN" sz="1300" kern="0">
                          <a:effectLst/>
                        </a:rPr>
                        <a:t>transcript_2.txt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about my recent doctor's visit...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positive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Issue Resolved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525009918"/>
                  </a:ext>
                </a:extLst>
              </a:tr>
              <a:tr h="309699">
                <a:tc>
                  <a:txBody>
                    <a:bodyPr/>
                    <a:lstStyle/>
                    <a:p>
                      <a:pPr algn="ctr">
                        <a:lnSpc>
                          <a:spcPct val="107000"/>
                        </a:lnSpc>
                        <a:spcAft>
                          <a:spcPts val="800"/>
                        </a:spcAft>
                      </a:pPr>
                      <a:r>
                        <a:rPr lang="en-IN" sz="1300" kern="0">
                          <a:effectLst/>
                        </a:rPr>
                        <a:t>transcript_3.txt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about my recent visit to the 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negative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Follow-up Needed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2470794664"/>
                  </a:ext>
                </a:extLst>
              </a:tr>
              <a:tr h="578155">
                <a:tc>
                  <a:txBody>
                    <a:bodyPr/>
                    <a:lstStyle/>
                    <a:p>
                      <a:pPr algn="ctr">
                        <a:lnSpc>
                          <a:spcPct val="107000"/>
                        </a:lnSpc>
                        <a:spcAft>
                          <a:spcPts val="800"/>
                        </a:spcAft>
                      </a:pPr>
                      <a:r>
                        <a:rPr lang="en-IN" sz="1300" kern="0">
                          <a:effectLst/>
                        </a:rPr>
                        <a:t>transcript_4.txt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I'd like to schedule an appointment with a...</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positive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Follow-up Needed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1605955774"/>
                  </a:ext>
                </a:extLst>
              </a:tr>
              <a:tr h="309699">
                <a:tc>
                  <a:txBody>
                    <a:bodyPr/>
                    <a:lstStyle/>
                    <a:p>
                      <a:pPr algn="ctr">
                        <a:lnSpc>
                          <a:spcPct val="107000"/>
                        </a:lnSpc>
                        <a:spcAft>
                          <a:spcPts val="800"/>
                        </a:spcAft>
                      </a:pPr>
                      <a:r>
                        <a:rPr lang="en-IN" sz="1300" kern="0">
                          <a:effectLst/>
                        </a:rPr>
                        <a: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457999048"/>
                  </a:ext>
                </a:extLst>
              </a:tr>
              <a:tr h="578155">
                <a:tc>
                  <a:txBody>
                    <a:bodyPr/>
                    <a:lstStyle/>
                    <a:p>
                      <a:pPr algn="ctr">
                        <a:lnSpc>
                          <a:spcPct val="107000"/>
                        </a:lnSpc>
                        <a:spcAft>
                          <a:spcPts val="800"/>
                        </a:spcAft>
                      </a:pPr>
                      <a:r>
                        <a:rPr lang="en-IN" sz="1300" kern="0">
                          <a:effectLst/>
                        </a:rPr>
                        <a:t>transcript_195.txt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about my online service accoun...</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negative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Issue Resolved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4125847514"/>
                  </a:ext>
                </a:extLst>
              </a:tr>
              <a:tr h="578155">
                <a:tc>
                  <a:txBody>
                    <a:bodyPr/>
                    <a:lstStyle/>
                    <a:p>
                      <a:pPr algn="ctr">
                        <a:lnSpc>
                          <a:spcPct val="107000"/>
                        </a:lnSpc>
                        <a:spcAft>
                          <a:spcPts val="800"/>
                        </a:spcAft>
                      </a:pPr>
                      <a:r>
                        <a:rPr lang="en-IN" sz="1300" kern="0">
                          <a:effectLst/>
                        </a:rPr>
                        <a:t>transcript_196.txt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to schedule an appointment wit...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positive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Issue Resolved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1122726946"/>
                  </a:ext>
                </a:extLst>
              </a:tr>
              <a:tr h="309699">
                <a:tc>
                  <a:txBody>
                    <a:bodyPr/>
                    <a:lstStyle/>
                    <a:p>
                      <a:pPr algn="ctr">
                        <a:lnSpc>
                          <a:spcPct val="107000"/>
                        </a:lnSpc>
                        <a:spcAft>
                          <a:spcPts val="800"/>
                        </a:spcAft>
                      </a:pPr>
                      <a:r>
                        <a:rPr lang="en-IN" sz="1300" kern="0">
                          <a:effectLst/>
                        </a:rPr>
                        <a:t>transcript_197.txt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to get a case pre-authorized. ...</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positive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Issue Resolved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1638001473"/>
                  </a:ext>
                </a:extLst>
              </a:tr>
              <a:tr h="309699">
                <a:tc>
                  <a:txBody>
                    <a:bodyPr/>
                    <a:lstStyle/>
                    <a:p>
                      <a:pPr algn="ctr">
                        <a:lnSpc>
                          <a:spcPct val="107000"/>
                        </a:lnSpc>
                        <a:spcAft>
                          <a:spcPts val="800"/>
                        </a:spcAft>
                      </a:pPr>
                      <a:r>
                        <a:rPr lang="en-IN" sz="1300" kern="0">
                          <a:effectLst/>
                        </a:rPr>
                        <a:t>transcript_198.txt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about my recent visit to the 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positive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Issue Resolved</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2397951783"/>
                  </a:ext>
                </a:extLst>
              </a:tr>
              <a:tr h="309699">
                <a:tc>
                  <a:txBody>
                    <a:bodyPr/>
                    <a:lstStyle/>
                    <a:p>
                      <a:pPr algn="ctr">
                        <a:lnSpc>
                          <a:spcPct val="107000"/>
                        </a:lnSpc>
                        <a:spcAft>
                          <a:spcPts val="800"/>
                        </a:spcAft>
                      </a:pPr>
                      <a:r>
                        <a:rPr lang="en-IN" sz="1300" kern="0">
                          <a:effectLst/>
                        </a:rPr>
                        <a:t>transcript_199.txt</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Hi, I'm calling about a denied claim. I receiv...</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a:effectLst/>
                        </a:rPr>
                        <a:t>positive</a:t>
                      </a:r>
                      <a:endParaRPr lang="en-IN"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tc>
                  <a:txBody>
                    <a:bodyPr/>
                    <a:lstStyle/>
                    <a:p>
                      <a:pPr algn="ctr">
                        <a:lnSpc>
                          <a:spcPct val="107000"/>
                        </a:lnSpc>
                        <a:spcAft>
                          <a:spcPts val="800"/>
                        </a:spcAft>
                      </a:pPr>
                      <a:r>
                        <a:rPr lang="en-IN" sz="1300" kern="0" dirty="0">
                          <a:effectLst/>
                        </a:rPr>
                        <a:t>Issue Resolved</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81348" marR="81348" marT="0" marB="0"/>
                </a:tc>
                <a:extLst>
                  <a:ext uri="{0D108BD9-81ED-4DB2-BD59-A6C34878D82A}">
                    <a16:rowId xmlns:a16="http://schemas.microsoft.com/office/drawing/2014/main" val="3210745066"/>
                  </a:ext>
                </a:extLst>
              </a:tr>
            </a:tbl>
          </a:graphicData>
        </a:graphic>
      </p:graphicFrame>
      <p:sp>
        <p:nvSpPr>
          <p:cNvPr id="7" name="TextBox 6">
            <a:extLst>
              <a:ext uri="{FF2B5EF4-FFF2-40B4-BE49-F238E27FC236}">
                <a16:creationId xmlns:a16="http://schemas.microsoft.com/office/drawing/2014/main" id="{90B5600E-01FF-258E-BE9B-0C043BF6B4F2}"/>
              </a:ext>
            </a:extLst>
          </p:cNvPr>
          <p:cNvSpPr txBox="1"/>
          <p:nvPr/>
        </p:nvSpPr>
        <p:spPr>
          <a:xfrm>
            <a:off x="1521697" y="6456953"/>
            <a:ext cx="6993653" cy="307777"/>
          </a:xfrm>
          <a:prstGeom prst="rect">
            <a:avLst/>
          </a:prstGeom>
          <a:noFill/>
        </p:spPr>
        <p:txBody>
          <a:bodyPr wrap="square" rtlCol="0">
            <a:spAutoFit/>
          </a:bodyPr>
          <a:lstStyle/>
          <a:p>
            <a:r>
              <a:rPr lang="en-IN" sz="1400" b="1" dirty="0"/>
              <a:t>Table 1</a:t>
            </a:r>
            <a:r>
              <a:rPr lang="en-IN" sz="1400" dirty="0"/>
              <a:t>: Output Data after Sentiment Analysis and Outcome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EF8DCB-88DF-A212-BB88-CF419DF2E4E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CF7B9350-7746-35D0-7E54-FC11DF7A2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768"/>
            <a:ext cx="9151630" cy="1519356"/>
            <a:chOff x="-1" y="-29768"/>
            <a:chExt cx="12202175" cy="1519356"/>
          </a:xfrm>
        </p:grpSpPr>
        <p:sp>
          <p:nvSpPr>
            <p:cNvPr id="12" name="Rectangle 11">
              <a:extLst>
                <a:ext uri="{FF2B5EF4-FFF2-40B4-BE49-F238E27FC236}">
                  <a16:creationId xmlns:a16="http://schemas.microsoft.com/office/drawing/2014/main" id="{28105564-7703-6125-9C1C-5D333C5B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776BBA-ECCB-66CD-A248-E07C7B0E6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B37C68-002D-ADC0-7E5F-5D72A3D0A9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B21F627-8DB6-F935-A2CA-D7A7DB4E89FC}"/>
              </a:ext>
            </a:extLst>
          </p:cNvPr>
          <p:cNvSpPr>
            <a:spLocks noGrp="1"/>
          </p:cNvSpPr>
          <p:nvPr>
            <p:ph type="title"/>
          </p:nvPr>
        </p:nvSpPr>
        <p:spPr>
          <a:xfrm>
            <a:off x="657518" y="301843"/>
            <a:ext cx="7857832" cy="1003532"/>
          </a:xfrm>
        </p:spPr>
        <p:txBody>
          <a:bodyPr anchor="ctr">
            <a:normAutofit/>
          </a:bodyPr>
          <a:lstStyle/>
          <a:p>
            <a:pPr>
              <a:defRPr sz="3200" b="1">
                <a:solidFill>
                  <a:srgbClr val="003366"/>
                </a:solidFill>
              </a:defRPr>
            </a:pPr>
            <a:r>
              <a:rPr lang="en-IN" sz="3600" u="sng" dirty="0">
                <a:solidFill>
                  <a:srgbClr val="FFFFFF"/>
                </a:solidFill>
              </a:rPr>
              <a:t>Results &amp; Findings</a:t>
            </a:r>
          </a:p>
        </p:txBody>
      </p:sp>
      <p:sp>
        <p:nvSpPr>
          <p:cNvPr id="7" name="TextBox 6">
            <a:extLst>
              <a:ext uri="{FF2B5EF4-FFF2-40B4-BE49-F238E27FC236}">
                <a16:creationId xmlns:a16="http://schemas.microsoft.com/office/drawing/2014/main" id="{21C1B6B0-B898-89A6-D4D2-82F2C71B7662}"/>
              </a:ext>
            </a:extLst>
          </p:cNvPr>
          <p:cNvSpPr txBox="1"/>
          <p:nvPr/>
        </p:nvSpPr>
        <p:spPr>
          <a:xfrm>
            <a:off x="1857523" y="4175977"/>
            <a:ext cx="6993653" cy="307777"/>
          </a:xfrm>
          <a:prstGeom prst="rect">
            <a:avLst/>
          </a:prstGeom>
          <a:noFill/>
        </p:spPr>
        <p:txBody>
          <a:bodyPr wrap="square" rtlCol="0">
            <a:spAutoFit/>
          </a:bodyPr>
          <a:lstStyle/>
          <a:p>
            <a:r>
              <a:rPr lang="en-IN" sz="1400" b="1" dirty="0"/>
              <a:t>Table 2</a:t>
            </a:r>
            <a:r>
              <a:rPr lang="en-IN" sz="1400" dirty="0"/>
              <a:t>: Example of Transcript after Extracting Member Responses</a:t>
            </a:r>
          </a:p>
        </p:txBody>
      </p:sp>
      <p:graphicFrame>
        <p:nvGraphicFramePr>
          <p:cNvPr id="8" name="Table 7">
            <a:extLst>
              <a:ext uri="{FF2B5EF4-FFF2-40B4-BE49-F238E27FC236}">
                <a16:creationId xmlns:a16="http://schemas.microsoft.com/office/drawing/2014/main" id="{2DF6143E-E657-C319-B281-040FCD45A408}"/>
              </a:ext>
            </a:extLst>
          </p:cNvPr>
          <p:cNvGraphicFramePr>
            <a:graphicFrameLocks noGrp="1"/>
          </p:cNvGraphicFramePr>
          <p:nvPr>
            <p:extLst>
              <p:ext uri="{D42A27DB-BD31-4B8C-83A1-F6EECF244321}">
                <p14:modId xmlns:p14="http://schemas.microsoft.com/office/powerpoint/2010/main" val="1959206883"/>
              </p:ext>
            </p:extLst>
          </p:nvPr>
        </p:nvGraphicFramePr>
        <p:xfrm>
          <a:off x="165796" y="2584345"/>
          <a:ext cx="8737043" cy="1393070"/>
        </p:xfrm>
        <a:graphic>
          <a:graphicData uri="http://schemas.openxmlformats.org/drawingml/2006/table">
            <a:tbl>
              <a:tblPr>
                <a:tableStyleId>{073A0DAA-6AF3-43AB-8588-CEC1D06C72B9}</a:tableStyleId>
              </a:tblPr>
              <a:tblGrid>
                <a:gridCol w="1301263">
                  <a:extLst>
                    <a:ext uri="{9D8B030D-6E8A-4147-A177-3AD203B41FA5}">
                      <a16:colId xmlns:a16="http://schemas.microsoft.com/office/drawing/2014/main" val="3837969501"/>
                    </a:ext>
                  </a:extLst>
                </a:gridCol>
                <a:gridCol w="5755580">
                  <a:extLst>
                    <a:ext uri="{9D8B030D-6E8A-4147-A177-3AD203B41FA5}">
                      <a16:colId xmlns:a16="http://schemas.microsoft.com/office/drawing/2014/main" val="2394014724"/>
                    </a:ext>
                  </a:extLst>
                </a:gridCol>
                <a:gridCol w="778760">
                  <a:extLst>
                    <a:ext uri="{9D8B030D-6E8A-4147-A177-3AD203B41FA5}">
                      <a16:colId xmlns:a16="http://schemas.microsoft.com/office/drawing/2014/main" val="2748369206"/>
                    </a:ext>
                  </a:extLst>
                </a:gridCol>
                <a:gridCol w="901440">
                  <a:extLst>
                    <a:ext uri="{9D8B030D-6E8A-4147-A177-3AD203B41FA5}">
                      <a16:colId xmlns:a16="http://schemas.microsoft.com/office/drawing/2014/main" val="841948964"/>
                    </a:ext>
                  </a:extLst>
                </a:gridCol>
              </a:tblGrid>
              <a:tr h="85684">
                <a:tc>
                  <a:txBody>
                    <a:bodyPr/>
                    <a:lstStyle/>
                    <a:p>
                      <a:pPr algn="ctr" fontAlgn="b"/>
                      <a:r>
                        <a:rPr lang="en-IN" sz="1400" b="1" u="none" strike="noStrike" dirty="0">
                          <a:effectLst/>
                        </a:rPr>
                        <a:t>File</a:t>
                      </a:r>
                      <a:endParaRPr lang="en-IN" sz="1400" b="1" i="0" u="none" strike="noStrike" dirty="0">
                        <a:solidFill>
                          <a:srgbClr val="000000"/>
                        </a:solidFill>
                        <a:effectLst/>
                        <a:latin typeface="Aptos Narrow" panose="020B0004020202020204" pitchFamily="34" charset="0"/>
                      </a:endParaRPr>
                    </a:p>
                  </a:txBody>
                  <a:tcPr marL="3115" marR="3115" marT="3115" marB="0" anchor="ctr"/>
                </a:tc>
                <a:tc>
                  <a:txBody>
                    <a:bodyPr/>
                    <a:lstStyle/>
                    <a:p>
                      <a:pPr algn="ctr" fontAlgn="b"/>
                      <a:r>
                        <a:rPr lang="en-IN" sz="1400" b="1" u="none" strike="noStrike" dirty="0">
                          <a:effectLst/>
                        </a:rPr>
                        <a:t>Text</a:t>
                      </a:r>
                      <a:endParaRPr lang="en-IN" sz="1400" b="1" i="0" u="none" strike="noStrike" dirty="0">
                        <a:solidFill>
                          <a:srgbClr val="000000"/>
                        </a:solidFill>
                        <a:effectLst/>
                        <a:latin typeface="Aptos Narrow" panose="020B0004020202020204" pitchFamily="34" charset="0"/>
                      </a:endParaRPr>
                    </a:p>
                  </a:txBody>
                  <a:tcPr marL="3115" marR="3115" marT="3115" marB="0" anchor="ctr"/>
                </a:tc>
                <a:tc>
                  <a:txBody>
                    <a:bodyPr/>
                    <a:lstStyle/>
                    <a:p>
                      <a:pPr algn="ctr" fontAlgn="b"/>
                      <a:r>
                        <a:rPr lang="en-IN" sz="1400" b="1" u="none" strike="noStrike" dirty="0">
                          <a:effectLst/>
                        </a:rPr>
                        <a:t>Sentiment</a:t>
                      </a:r>
                      <a:endParaRPr lang="en-IN" sz="1400" b="1" i="0" u="none" strike="noStrike" dirty="0">
                        <a:solidFill>
                          <a:srgbClr val="000000"/>
                        </a:solidFill>
                        <a:effectLst/>
                        <a:latin typeface="Aptos Narrow" panose="020B0004020202020204" pitchFamily="34" charset="0"/>
                      </a:endParaRPr>
                    </a:p>
                  </a:txBody>
                  <a:tcPr marL="3115" marR="3115" marT="3115" marB="0" anchor="ctr"/>
                </a:tc>
                <a:tc>
                  <a:txBody>
                    <a:bodyPr/>
                    <a:lstStyle/>
                    <a:p>
                      <a:pPr algn="ctr" fontAlgn="b"/>
                      <a:r>
                        <a:rPr lang="en-IN" sz="1400" b="1" u="none" strike="noStrike" dirty="0">
                          <a:effectLst/>
                        </a:rPr>
                        <a:t>Outcome</a:t>
                      </a:r>
                      <a:endParaRPr lang="en-IN" sz="1400" b="1" i="0" u="none" strike="noStrike" dirty="0">
                        <a:solidFill>
                          <a:srgbClr val="000000"/>
                        </a:solidFill>
                        <a:effectLst/>
                        <a:latin typeface="Aptos Narrow" panose="020B0004020202020204" pitchFamily="34" charset="0"/>
                      </a:endParaRPr>
                    </a:p>
                  </a:txBody>
                  <a:tcPr marL="3115" marR="3115" marT="3115" marB="0" anchor="ctr"/>
                </a:tc>
                <a:extLst>
                  <a:ext uri="{0D108BD9-81ED-4DB2-BD59-A6C34878D82A}">
                    <a16:rowId xmlns:a16="http://schemas.microsoft.com/office/drawing/2014/main" val="3968810762"/>
                  </a:ext>
                </a:extLst>
              </a:tr>
              <a:tr h="485153">
                <a:tc>
                  <a:txBody>
                    <a:bodyPr/>
                    <a:lstStyle/>
                    <a:p>
                      <a:pPr algn="ctr" fontAlgn="b"/>
                      <a:r>
                        <a:rPr lang="en-IN" sz="1100" u="none" strike="noStrike" dirty="0">
                          <a:effectLst/>
                        </a:rPr>
                        <a:t>transcript_0.txt</a:t>
                      </a:r>
                      <a:endParaRPr lang="en-IN" sz="1100" b="0" i="0" u="none" strike="noStrike" dirty="0">
                        <a:solidFill>
                          <a:srgbClr val="000000"/>
                        </a:solidFill>
                        <a:effectLst/>
                        <a:latin typeface="Aptos Narrow" panose="020B0004020202020204" pitchFamily="34" charset="0"/>
                      </a:endParaRPr>
                    </a:p>
                  </a:txBody>
                  <a:tcPr marL="3115" marR="3115" marT="3115" marB="0" anchor="ctr"/>
                </a:tc>
                <a:tc>
                  <a:txBody>
                    <a:bodyPr/>
                    <a:lstStyle/>
                    <a:p>
                      <a:pPr algn="ctr" fontAlgn="b"/>
                      <a:r>
                        <a:rPr lang="en-US" sz="1100" u="none" strike="noStrike" dirty="0">
                          <a:effectLst/>
                        </a:rPr>
                        <a:t>Hi, I'm calling to get a case pre-authorized. My name is Emily Wilson and my member ID is MEM456789. It's March 12, 1985. I'm scheduled to undergo an MRI scan for a knee injury. My doctor's office has already submitted the request, but I wanted to confirm the status and ensure that it's covered under my plan. Sure, thank you. My doctor's name is Dr. Smith and the facility is Oakwood Medical Center. Okay. Okay, what does that mean? Okay, that sounds good. Can you give me a reference number for this case so I can follow up if needed? Great, thank you for your help. No, that's all. Thank you.</a:t>
                      </a:r>
                      <a:endParaRPr lang="en-US" sz="1100" b="0" i="0" u="none" strike="noStrike" dirty="0">
                        <a:solidFill>
                          <a:srgbClr val="000000"/>
                        </a:solidFill>
                        <a:effectLst/>
                        <a:latin typeface="Aptos Narrow" panose="020B0004020202020204" pitchFamily="34" charset="0"/>
                      </a:endParaRPr>
                    </a:p>
                  </a:txBody>
                  <a:tcPr marL="3115" marR="3115" marT="3115" marB="0" anchor="ctr"/>
                </a:tc>
                <a:tc>
                  <a:txBody>
                    <a:bodyPr/>
                    <a:lstStyle/>
                    <a:p>
                      <a:pPr algn="ctr" fontAlgn="b"/>
                      <a:r>
                        <a:rPr lang="en-IN" sz="1100" u="none" strike="noStrike" dirty="0">
                          <a:effectLst/>
                        </a:rPr>
                        <a:t>positive</a:t>
                      </a:r>
                      <a:endParaRPr lang="en-IN" sz="1100" b="0" i="0" u="none" strike="noStrike" dirty="0">
                        <a:solidFill>
                          <a:srgbClr val="000000"/>
                        </a:solidFill>
                        <a:effectLst/>
                        <a:latin typeface="Aptos Narrow" panose="020B0004020202020204" pitchFamily="34" charset="0"/>
                      </a:endParaRPr>
                    </a:p>
                  </a:txBody>
                  <a:tcPr marL="3115" marR="3115" marT="3115" marB="0" anchor="ctr"/>
                </a:tc>
                <a:tc>
                  <a:txBody>
                    <a:bodyPr/>
                    <a:lstStyle/>
                    <a:p>
                      <a:pPr algn="ctr" fontAlgn="b"/>
                      <a:r>
                        <a:rPr lang="en-IN" sz="1100" u="none" strike="noStrike" dirty="0">
                          <a:effectLst/>
                        </a:rPr>
                        <a:t>Follow-up Needed</a:t>
                      </a:r>
                      <a:endParaRPr lang="en-IN" sz="1100" b="0" i="0" u="none" strike="noStrike" dirty="0">
                        <a:solidFill>
                          <a:srgbClr val="000000"/>
                        </a:solidFill>
                        <a:effectLst/>
                        <a:latin typeface="Aptos Narrow" panose="020B0004020202020204" pitchFamily="34" charset="0"/>
                      </a:endParaRPr>
                    </a:p>
                  </a:txBody>
                  <a:tcPr marL="3115" marR="3115" marT="3115" marB="0" anchor="ctr"/>
                </a:tc>
                <a:extLst>
                  <a:ext uri="{0D108BD9-81ED-4DB2-BD59-A6C34878D82A}">
                    <a16:rowId xmlns:a16="http://schemas.microsoft.com/office/drawing/2014/main" val="1005353615"/>
                  </a:ext>
                </a:extLst>
              </a:tr>
            </a:tbl>
          </a:graphicData>
        </a:graphic>
      </p:graphicFrame>
      <p:sp>
        <p:nvSpPr>
          <p:cNvPr id="9" name="Rectangle 8">
            <a:extLst>
              <a:ext uri="{FF2B5EF4-FFF2-40B4-BE49-F238E27FC236}">
                <a16:creationId xmlns:a16="http://schemas.microsoft.com/office/drawing/2014/main" id="{C6985008-E3F8-210B-6F86-976BAF209801}"/>
              </a:ext>
            </a:extLst>
          </p:cNvPr>
          <p:cNvSpPr/>
          <p:nvPr/>
        </p:nvSpPr>
        <p:spPr>
          <a:xfrm>
            <a:off x="1363234" y="2421653"/>
            <a:ext cx="5889756" cy="1754324"/>
          </a:xfrm>
          <a:prstGeom prst="rect">
            <a:avLst/>
          </a:prstGeom>
          <a:noFill/>
          <a:ln w="381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noFill/>
            </a:endParaRPr>
          </a:p>
        </p:txBody>
      </p:sp>
    </p:spTree>
    <p:extLst>
      <p:ext uri="{BB962C8B-B14F-4D97-AF65-F5344CB8AC3E}">
        <p14:creationId xmlns:p14="http://schemas.microsoft.com/office/powerpoint/2010/main" val="2168545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463</TotalTime>
  <Words>1865</Words>
  <Application>Microsoft Office PowerPoint</Application>
  <PresentationFormat>On-screen Show (4:3)</PresentationFormat>
  <Paragraphs>193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Narrow</vt:lpstr>
      <vt:lpstr>Arial</vt:lpstr>
      <vt:lpstr>Calibri</vt:lpstr>
      <vt:lpstr>Roboto</vt:lpstr>
      <vt:lpstr>Office Theme</vt:lpstr>
      <vt:lpstr>Transcription Analysis</vt:lpstr>
      <vt:lpstr>Task 1: GenAI</vt:lpstr>
      <vt:lpstr>Architecture Diagram</vt:lpstr>
      <vt:lpstr>Approach Overview:  How we can analyse this problem</vt:lpstr>
      <vt:lpstr>Why use RoBERTa for Sentiment Analysis?</vt:lpstr>
      <vt:lpstr>Zero-Shot Classification</vt:lpstr>
      <vt:lpstr>Performance Evaluation Methods</vt:lpstr>
      <vt:lpstr>Results &amp; Findings</vt:lpstr>
      <vt:lpstr>Results &amp; Findings</vt:lpstr>
      <vt:lpstr>Results &amp; Findings</vt:lpstr>
      <vt:lpstr>Results &amp; Findings</vt:lpstr>
      <vt:lpstr>Results &amp; Findings</vt:lpstr>
      <vt:lpstr>Results &amp; Findings</vt:lpstr>
      <vt:lpstr>Results &amp; Findings</vt:lpstr>
      <vt:lpstr>Results &amp; Findings</vt:lpstr>
      <vt:lpstr>Future Enhancements: FAISS &amp; Fine-Tuning</vt:lpstr>
      <vt:lpstr>Final Takeaways: Business and AI Impact</vt:lpstr>
      <vt:lpstr>Q&amp;A: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Abhishek Kumar</dc:creator>
  <cp:keywords/>
  <dc:description>generated using python-pptx</dc:description>
  <cp:lastModifiedBy>Abhishek Kumar</cp:lastModifiedBy>
  <cp:revision>10</cp:revision>
  <dcterms:created xsi:type="dcterms:W3CDTF">2013-01-27T09:14:16Z</dcterms:created>
  <dcterms:modified xsi:type="dcterms:W3CDTF">2025-02-10T05:01:53Z</dcterms:modified>
  <cp:category/>
</cp:coreProperties>
</file>