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81" r:id="rId3"/>
    <p:sldId id="268" r:id="rId4"/>
    <p:sldId id="260" r:id="rId5"/>
    <p:sldId id="261" r:id="rId6"/>
    <p:sldId id="262" r:id="rId7"/>
    <p:sldId id="263" r:id="rId8"/>
    <p:sldId id="264" r:id="rId9"/>
    <p:sldId id="272" r:id="rId10"/>
    <p:sldId id="283" r:id="rId11"/>
    <p:sldId id="266" r:id="rId12"/>
    <p:sldId id="265" r:id="rId13"/>
    <p:sldId id="269" r:id="rId14"/>
    <p:sldId id="270" r:id="rId15"/>
    <p:sldId id="282" r:id="rId16"/>
    <p:sldId id="274" r:id="rId17"/>
    <p:sldId id="276" r:id="rId18"/>
    <p:sldId id="275" r:id="rId19"/>
    <p:sldId id="273" r:id="rId20"/>
    <p:sldId id="279" r:id="rId21"/>
    <p:sldId id="277" r:id="rId22"/>
    <p:sldId id="280" r:id="rId23"/>
    <p:sldId id="278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52326-FFAF-413F-A1D9-16069F09EB6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B8625-08B2-439C-A79E-BBB7468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9F5149BF-81B4-47A2-9C1E-73365AB04FF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4D264C2-4082-4307-A118-C1046F96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shek0697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ddas@andrew.cm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tanding on a sidewalk in the snow&#10;&#10;Description automatically generated with medium confidence">
            <a:extLst>
              <a:ext uri="{FF2B5EF4-FFF2-40B4-BE49-F238E27FC236}">
                <a16:creationId xmlns:a16="http://schemas.microsoft.com/office/drawing/2014/main" id="{436DD989-8A69-44B7-802F-8886B327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t="25425" r="34921" b="33758"/>
          <a:stretch/>
        </p:blipFill>
        <p:spPr>
          <a:xfrm>
            <a:off x="1112814" y="1579558"/>
            <a:ext cx="2796625" cy="2603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3B04F-7ABA-45C6-AC19-21EABFA7C503}"/>
              </a:ext>
            </a:extLst>
          </p:cNvPr>
          <p:cNvSpPr txBox="1"/>
          <p:nvPr/>
        </p:nvSpPr>
        <p:spPr>
          <a:xfrm>
            <a:off x="1640635" y="4274862"/>
            <a:ext cx="1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074DE-A1A3-41FA-B8CD-7A5D9F62C5A6}"/>
              </a:ext>
            </a:extLst>
          </p:cNvPr>
          <p:cNvSpPr txBox="1"/>
          <p:nvPr/>
        </p:nvSpPr>
        <p:spPr>
          <a:xfrm>
            <a:off x="5562755" y="1720840"/>
            <a:ext cx="5697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Education: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M.S. in Electrical and Computer Engineering, 2020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Research Interests: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Multimodal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DC653-AEE2-4CB5-8A4F-7A8A41C7E17D}"/>
              </a:ext>
            </a:extLst>
          </p:cNvPr>
          <p:cNvSpPr txBox="1"/>
          <p:nvPr/>
        </p:nvSpPr>
        <p:spPr>
          <a:xfrm>
            <a:off x="435531" y="521741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https://abhishek0697.github.io/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4"/>
              </a:rPr>
              <a:t>addas@andrew.cmu.edu</a:t>
            </a:r>
            <a:endParaRPr lang="en-US" dirty="0"/>
          </a:p>
        </p:txBody>
      </p:sp>
      <p:pic>
        <p:nvPicPr>
          <p:cNvPr id="5" name="Google Shape;851;p110">
            <a:extLst>
              <a:ext uri="{FF2B5EF4-FFF2-40B4-BE49-F238E27FC236}">
                <a16:creationId xmlns:a16="http://schemas.microsoft.com/office/drawing/2014/main" id="{04A3F9F9-41A8-42BA-9BF5-75ACEABECEE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7523" y="4007506"/>
            <a:ext cx="972922" cy="9040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120A6-A97B-47CB-B4AD-D781EC0CD07C}"/>
              </a:ext>
            </a:extLst>
          </p:cNvPr>
          <p:cNvSpPr txBox="1"/>
          <p:nvPr/>
        </p:nvSpPr>
        <p:spPr>
          <a:xfrm>
            <a:off x="435531" y="352338"/>
            <a:ext cx="1125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  <a:ea typeface="+mn-ea"/>
                <a:cs typeface="+mn-cs"/>
              </a:rPr>
              <a:t>What Does BERT Look At? An Analysis of BERT’s Attention - </a:t>
            </a:r>
            <a:r>
              <a:rPr lang="en-US" sz="2400" dirty="0">
                <a:latin typeface="+mn-lt"/>
                <a:ea typeface="+mn-ea"/>
                <a:cs typeface="+mn-cs"/>
              </a:rPr>
              <a:t>Paper 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037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235548" y="197532"/>
            <a:ext cx="11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Probing Attention Head Combinations</a:t>
            </a:r>
            <a:endParaRPr lang="en-US" sz="1800" b="1" i="0" u="none" strike="noStrike" baseline="0" dirty="0">
              <a:latin typeface="NimbusRomNo9L-Med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6E394-3638-4464-B943-7E5013D8835B}"/>
              </a:ext>
            </a:extLst>
          </p:cNvPr>
          <p:cNvSpPr txBox="1"/>
          <p:nvPr/>
        </p:nvSpPr>
        <p:spPr>
          <a:xfrm>
            <a:off x="230366" y="649873"/>
            <a:ext cx="1186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Individual attention heads specialize to particular aspects of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Goal: Measure overall ability using attention-based probing classifiers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an input word, the classifier produces a </a:t>
            </a:r>
            <a:r>
              <a:rPr lang="en-US" sz="1600" b="1" dirty="0"/>
              <a:t>probability distribution over other words</a:t>
            </a:r>
            <a:r>
              <a:rPr lang="en-US" sz="1600" dirty="0"/>
              <a:t> in the sentence indicating how likely each other word is to be the syntactic head of the current one.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F697A-97F5-4FCD-9CBD-CE667138D96A}"/>
              </a:ext>
            </a:extLst>
          </p:cNvPr>
          <p:cNvCxnSpPr>
            <a:cxnSpLocks/>
          </p:cNvCxnSpPr>
          <p:nvPr/>
        </p:nvCxnSpPr>
        <p:spPr>
          <a:xfrm>
            <a:off x="5838825" y="2153443"/>
            <a:ext cx="0" cy="424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B12C81-1827-43CB-968B-88D5B167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4" y="3000375"/>
            <a:ext cx="3238500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443A5D-142F-44EB-8F98-B4F55D62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49" y="3600204"/>
            <a:ext cx="3333751" cy="12384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2ACCC0-6CDF-4D0A-94FC-4FAABF97A5D8}"/>
              </a:ext>
            </a:extLst>
          </p:cNvPr>
          <p:cNvSpPr txBox="1"/>
          <p:nvPr/>
        </p:nvSpPr>
        <p:spPr>
          <a:xfrm>
            <a:off x="371290" y="2387877"/>
            <a:ext cx="4257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Attention-Only Probe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BC844-2A16-40A3-8493-0646417F99F8}"/>
              </a:ext>
            </a:extLst>
          </p:cNvPr>
          <p:cNvSpPr txBox="1"/>
          <p:nvPr/>
        </p:nvSpPr>
        <p:spPr>
          <a:xfrm>
            <a:off x="5998784" y="22726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Attention-and-Words Probe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4BA59-C916-47E1-AE12-BC498EC2ACA4}"/>
              </a:ext>
            </a:extLst>
          </p:cNvPr>
          <p:cNvSpPr txBox="1"/>
          <p:nvPr/>
        </p:nvSpPr>
        <p:spPr>
          <a:xfrm>
            <a:off x="306567" y="3897898"/>
            <a:ext cx="54179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Learn a simple linear combination of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p(</a:t>
            </a:r>
            <a:r>
              <a:rPr lang="en-US" sz="1600" dirty="0" err="1"/>
              <a:t>i|j</a:t>
            </a:r>
            <a:r>
              <a:rPr lang="en-US" sz="1600" dirty="0"/>
              <a:t>) is the probability of word i being word j’s syntactic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 and u are learned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4AC0E-7BEA-4928-A11B-A888C37F8AE5}"/>
              </a:ext>
            </a:extLst>
          </p:cNvPr>
          <p:cNvSpPr txBox="1"/>
          <p:nvPr/>
        </p:nvSpPr>
        <p:spPr>
          <a:xfrm>
            <a:off x="5924550" y="4804380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where,</a:t>
            </a:r>
          </a:p>
          <a:p>
            <a:pPr lvl="1"/>
            <a:r>
              <a:rPr lang="en-US" sz="1600" dirty="0"/>
              <a:t>v: GloVe embeddings (held fixed)</a:t>
            </a:r>
          </a:p>
          <a:p>
            <a:pPr lvl="1"/>
            <a:r>
              <a:rPr lang="en-US" sz="1600" dirty="0"/>
              <a:t>⊕: concatenation</a:t>
            </a:r>
          </a:p>
          <a:p>
            <a:pPr lvl="1"/>
            <a:r>
              <a:rPr lang="en-US" sz="1600" dirty="0"/>
              <a:t>W and U are learned</a:t>
            </a:r>
          </a:p>
          <a:p>
            <a:endParaRPr lang="en-US" sz="1600" dirty="0"/>
          </a:p>
          <a:p>
            <a:r>
              <a:rPr lang="en-US" sz="1600" dirty="0"/>
              <a:t>Outperforms other baselines with UAS score of 77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1356C-0AB0-4934-B871-2C49950B6FF6}"/>
              </a:ext>
            </a:extLst>
          </p:cNvPr>
          <p:cNvSpPr txBox="1"/>
          <p:nvPr/>
        </p:nvSpPr>
        <p:spPr>
          <a:xfrm>
            <a:off x="6067425" y="2686050"/>
            <a:ext cx="602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GloVe embeddings to produce word sensitive weights for an attention head</a:t>
            </a:r>
          </a:p>
        </p:txBody>
      </p:sp>
    </p:spTree>
    <p:extLst>
      <p:ext uri="{BB962C8B-B14F-4D97-AF65-F5344CB8AC3E}">
        <p14:creationId xmlns:p14="http://schemas.microsoft.com/office/powerpoint/2010/main" val="63431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332763" y="113035"/>
            <a:ext cx="11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/>
              <a:t>Clustering Attention Heads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C8F6-0394-430A-822B-FB715F939500}"/>
              </a:ext>
            </a:extLst>
          </p:cNvPr>
          <p:cNvSpPr txBox="1"/>
          <p:nvPr/>
        </p:nvSpPr>
        <p:spPr>
          <a:xfrm>
            <a:off x="4677166" y="270181"/>
            <a:ext cx="73571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/>
              <a:t>Methodology: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Measure distance between </a:t>
            </a:r>
            <a:r>
              <a:rPr lang="en-US" dirty="0"/>
              <a:t>2 heads (Jenson-Shannon Divergences </a:t>
            </a:r>
            <a:r>
              <a:rPr lang="en-US" sz="1800" b="0" i="0" u="none" strike="noStrike" baseline="0" dirty="0"/>
              <a:t>between attention distributions</a:t>
            </a:r>
            <a:r>
              <a:rPr lang="en-US" dirty="0"/>
              <a:t>).</a:t>
            </a:r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Visualize in 2-d using Multidimensional scaling.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b="1" i="0" u="none" strike="noStrike" baseline="0" dirty="0"/>
              <a:t>Findings: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Heads within the same layer are often close to each </a:t>
            </a:r>
            <a:r>
              <a:rPr lang="en-US" dirty="0"/>
              <a:t>o</a:t>
            </a:r>
            <a:r>
              <a:rPr lang="en-US" sz="1800" b="0" i="0" u="none" strike="noStrike" baseline="0" dirty="0"/>
              <a:t>ther (have similar attention distributions).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Possible reason for this </a:t>
            </a:r>
            <a:r>
              <a:rPr lang="en-US" sz="1800" b="0" i="0" u="none" strike="noStrike" baseline="0" dirty="0"/>
              <a:t>redundancy in BERT’s attention heads: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sz="1800" b="1" i="0" u="none" strike="noStrike" baseline="0" dirty="0"/>
              <a:t>ttention dropout</a:t>
            </a:r>
            <a:r>
              <a:rPr lang="en-US" sz="1800" b="0" i="0" u="none" strike="noStrike" baseline="0" dirty="0"/>
              <a:t>, which causes some attention weights to be zeroed-out during training.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ABA61-B1CF-47E2-BDD6-2F0BC56F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3" y="555515"/>
            <a:ext cx="3056390" cy="62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419450" y="419450"/>
            <a:ext cx="11551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Positives -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Great starting point to understand attention mechanism and explore the ‘Black box’ nature of large pre-trained models.</a:t>
            </a:r>
          </a:p>
          <a:p>
            <a:pPr marL="342900" indent="-342900">
              <a:buAutoNum type="arabicPeriod"/>
            </a:pPr>
            <a:r>
              <a:rPr lang="en-US" dirty="0"/>
              <a:t>Graphs are concise and easy to understand.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Future directions - </a:t>
            </a:r>
          </a:p>
          <a:p>
            <a:endParaRPr lang="en-US" dirty="0"/>
          </a:p>
          <a:p>
            <a:r>
              <a:rPr lang="en-US" dirty="0"/>
              <a:t>1. Extend this to models containing multiple modalities like </a:t>
            </a:r>
            <a:r>
              <a:rPr lang="en-US" b="1" dirty="0"/>
              <a:t>Visual-BERT</a:t>
            </a:r>
            <a:r>
              <a:rPr lang="en-US" dirty="0"/>
              <a:t>, on tasks like image captioning to analyze which part of the image the model attention is focused, while emitting a word token, and in speech models like </a:t>
            </a:r>
            <a:r>
              <a:rPr lang="en-US" b="1" dirty="0"/>
              <a:t>Listen, Attend and Spell</a:t>
            </a:r>
            <a:r>
              <a:rPr lang="en-US" dirty="0"/>
              <a:t> to see where the decoder focuses on while transcription.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Model pruning</a:t>
            </a:r>
            <a:r>
              <a:rPr lang="en-US" dirty="0"/>
              <a:t> by identifying and removing less important attention heads.</a:t>
            </a:r>
          </a:p>
          <a:p>
            <a:endParaRPr lang="en-US" dirty="0"/>
          </a:p>
          <a:p>
            <a:r>
              <a:rPr lang="en-US" dirty="0"/>
              <a:t>3. Ablation study to see if the relations well-captured by attention are similar for </a:t>
            </a:r>
            <a:r>
              <a:rPr lang="en-US" b="1" dirty="0"/>
              <a:t>other languages</a:t>
            </a:r>
            <a:r>
              <a:rPr lang="en-US" dirty="0"/>
              <a:t>. (Multilingual models)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419450" y="185899"/>
            <a:ext cx="1155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on a sample dataset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CA190-BADB-4D42-9E8D-A9F65DC9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4" y="2954132"/>
            <a:ext cx="9324080" cy="2290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86989-F745-47EB-B4A4-3532B23F8D0D}"/>
              </a:ext>
            </a:extLst>
          </p:cNvPr>
          <p:cNvSpPr txBox="1"/>
          <p:nvPr/>
        </p:nvSpPr>
        <p:spPr>
          <a:xfrm>
            <a:off x="419450" y="1338901"/>
            <a:ext cx="750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Parsing and Peeking into the sample dataset consisting of restaurant reviews to return a list of input sentences</a:t>
            </a:r>
          </a:p>
          <a:p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A5A5EC-3171-4E3C-B21F-B74753C17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53558"/>
            <a:ext cx="4232538" cy="30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7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385894" y="236963"/>
            <a:ext cx="115600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Extract attentions from BERT to create ‘attn_matrices’</a:t>
            </a:r>
          </a:p>
          <a:p>
            <a:pPr algn="l"/>
            <a:r>
              <a:rPr lang="en-US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'attn_matrices' is a list of 1485 dictionaries, one for each input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dictionary in 'attn_matrices' can be accessed by using the following: </a:t>
            </a:r>
            <a:r>
              <a:rPr lang="en-US" sz="1600" dirty="0" err="1"/>
              <a:t>attn_matrices</a:t>
            </a:r>
            <a:r>
              <a:rPr lang="en-US" sz="1600" dirty="0"/>
              <a:t>[sentence_id][ 'sentence_id' ][ 'attn’ ]. </a:t>
            </a:r>
          </a:p>
          <a:p>
            <a:endParaRPr lang="en-US" sz="1600" dirty="0"/>
          </a:p>
          <a:p>
            <a:r>
              <a:rPr lang="en-US" sz="1600" dirty="0"/>
              <a:t>This is a list of 12 numpy arrays (corresponding to each transformer layer), where each array is of shape (Number_of_heads, sentence_length, </a:t>
            </a:r>
            <a:r>
              <a:rPr lang="en-US" sz="1600" dirty="0" err="1"/>
              <a:t>sentence_length</a:t>
            </a:r>
            <a:r>
              <a:rPr lang="en-US" sz="1600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CAD8F-CEB3-4B75-8D01-1C062E21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9" y="2415393"/>
            <a:ext cx="4748928" cy="3648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ACB62F-7753-4028-85B8-50C0CBBB25D8}"/>
              </a:ext>
            </a:extLst>
          </p:cNvPr>
          <p:cNvSpPr txBox="1"/>
          <p:nvPr/>
        </p:nvSpPr>
        <p:spPr>
          <a:xfrm>
            <a:off x="516137" y="6044419"/>
            <a:ext cx="4748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Figure: Attention weights for Head 1_1 for sentence_0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CC89B-70AB-4B27-90EB-9625A930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694" y="2827627"/>
            <a:ext cx="4871906" cy="564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65F8C-DAF3-481E-9586-4FED3BB143DA}"/>
              </a:ext>
            </a:extLst>
          </p:cNvPr>
          <p:cNvSpPr txBox="1"/>
          <p:nvPr/>
        </p:nvSpPr>
        <p:spPr>
          <a:xfrm>
            <a:off x="7421762" y="3339406"/>
            <a:ext cx="2569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Figure: Tokens for sentence_0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BC6A9-FAF6-43B3-A9BB-DDE7BF0CEC0F}"/>
              </a:ext>
            </a:extLst>
          </p:cNvPr>
          <p:cNvSpPr txBox="1"/>
          <p:nvPr/>
        </p:nvSpPr>
        <p:spPr>
          <a:xfrm>
            <a:off x="6486525" y="4524375"/>
            <a:ext cx="468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Attention from each word sums to 1.</a:t>
            </a:r>
          </a:p>
        </p:txBody>
      </p:sp>
    </p:spTree>
    <p:extLst>
      <p:ext uri="{BB962C8B-B14F-4D97-AF65-F5344CB8AC3E}">
        <p14:creationId xmlns:p14="http://schemas.microsoft.com/office/powerpoint/2010/main" val="130185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385894" y="475088"/>
            <a:ext cx="1106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Plotting Attentions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tokens attend to the separator tokens. For clear visualization of certain relations, </a:t>
            </a:r>
            <a:r>
              <a:rPr lang="en-US" b="1" dirty="0"/>
              <a:t>the weights to these tokens are disabled</a:t>
            </a:r>
            <a:r>
              <a:rPr lang="en-US" dirty="0"/>
              <a:t> by setting the ‘disable’ parameter = True in the plot_attn function.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Intuitively, a possible explanation for </a:t>
            </a:r>
            <a:r>
              <a:rPr lang="en-US" dirty="0"/>
              <a:t>this large</a:t>
            </a:r>
            <a:r>
              <a:rPr lang="en-US" sz="1800" b="0" i="0" u="none" strike="noStrike" baseline="0" dirty="0"/>
              <a:t> attention could be because these tokens act as a </a:t>
            </a:r>
            <a:r>
              <a:rPr lang="en-US" sz="1800" b="1" i="0" u="none" strike="noStrike" baseline="0" dirty="0"/>
              <a:t>‘no-op’ </a:t>
            </a:r>
            <a:r>
              <a:rPr lang="en-US" sz="1800" b="0" i="0" u="none" strike="noStrike" baseline="0" dirty="0"/>
              <a:t>token for attention heads which capture a specific syntactic-relation.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5BAFF1-9E0D-49E2-AB6A-D6277EE1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3725"/>
            <a:ext cx="12192000" cy="24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3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0" y="73449"/>
            <a:ext cx="11663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attention heads, especially in lower layers </a:t>
            </a:r>
            <a:r>
              <a:rPr lang="en-US" b="1" dirty="0"/>
              <a:t>Attend Broadly</a:t>
            </a:r>
            <a:r>
              <a:rPr lang="en-US" dirty="0"/>
              <a:t> (have high entropy).</a:t>
            </a:r>
          </a:p>
          <a:p>
            <a:endParaRPr lang="en-US" sz="1600" dirty="0"/>
          </a:p>
          <a:p>
            <a:pPr algn="l"/>
            <a:r>
              <a:rPr lang="en-US" sz="1600" dirty="0"/>
              <a:t>   ‘Sentence_124’- 'The service we experienced was friendly and good .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F78CA-6D7D-4714-B442-FCBC92320766}"/>
              </a:ext>
            </a:extLst>
          </p:cNvPr>
          <p:cNvSpPr txBox="1"/>
          <p:nvPr/>
        </p:nvSpPr>
        <p:spPr>
          <a:xfrm>
            <a:off x="102066" y="3313850"/>
            <a:ext cx="11903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/>
              <a:t> ‘Sentence_63’-  'The food was delicious and clearly fresh ingredients were used . '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63BE3-642C-4D64-9588-5EE4E7F4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2" y="3675189"/>
            <a:ext cx="2009451" cy="2974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3C419-FE1B-4468-B031-FF74C3B6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87" y="3736181"/>
            <a:ext cx="2009452" cy="2905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E192CB-33C6-4045-A1FD-E511ECBC8069}"/>
              </a:ext>
            </a:extLst>
          </p:cNvPr>
          <p:cNvSpPr txBox="1"/>
          <p:nvPr/>
        </p:nvSpPr>
        <p:spPr>
          <a:xfrm>
            <a:off x="7885651" y="5615000"/>
            <a:ext cx="4306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**Note: Broad attention analysis can also be done by finding the heads with large entropy values than others.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2CC8B0-69F6-4B7D-AD2F-A45524CB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97" y="3672237"/>
            <a:ext cx="2028825" cy="2969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A33D59-2549-47B5-A9DD-EEF5F748D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68" y="838331"/>
            <a:ext cx="1808806" cy="2532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18225-E7E1-4769-95D8-A6023CE5D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9544" y="846720"/>
            <a:ext cx="1774296" cy="25323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663811-3FA5-4165-BDEF-74370536E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787" y="840091"/>
            <a:ext cx="1774296" cy="25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100668" y="73449"/>
            <a:ext cx="1166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Attend to the next token</a:t>
            </a:r>
          </a:p>
          <a:p>
            <a:pPr algn="l"/>
            <a:r>
              <a:rPr lang="en-US" sz="1600" dirty="0"/>
              <a:t>   ‘Sentence_129’- 'Service was among the best I have ever had in NYC .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F78CA-6D7D-4714-B442-FCBC92320766}"/>
              </a:ext>
            </a:extLst>
          </p:cNvPr>
          <p:cNvSpPr txBox="1"/>
          <p:nvPr/>
        </p:nvSpPr>
        <p:spPr>
          <a:xfrm>
            <a:off x="102066" y="3313850"/>
            <a:ext cx="11903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/>
              <a:t> ‘Sentence_915’ - 'Save your money and your time and go somewhere else . '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5439-E9AA-405D-B1A5-FC59D306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2" y="632880"/>
            <a:ext cx="1623980" cy="2746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E96E7-E144-418B-ACAA-D419832E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454" y="601732"/>
            <a:ext cx="1501334" cy="2768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DE747A-0583-461D-950F-36159EEBE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190" y="646330"/>
            <a:ext cx="1531411" cy="2655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F3904C-DA2A-465E-8F4E-D721505F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53" y="620822"/>
            <a:ext cx="1468257" cy="26092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1D51B8-348C-4196-BA36-9F28D6F96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821" y="3725619"/>
            <a:ext cx="2057400" cy="2733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2FAC50-1D02-4EEB-9071-7F50EC725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02" y="3736180"/>
            <a:ext cx="1954293" cy="2723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040D43-51AC-4894-A46E-5E67DA695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706" y="3644016"/>
            <a:ext cx="2008457" cy="28155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7ABEBC-DF50-42C5-9E7C-006D89EEEF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93" y="3717230"/>
            <a:ext cx="1893023" cy="27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1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0" y="73449"/>
            <a:ext cx="11663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Heads showing ‘</a:t>
            </a:r>
            <a:r>
              <a:rPr lang="en-US" sz="1600" b="1" dirty="0" err="1"/>
              <a:t>amod</a:t>
            </a:r>
            <a:r>
              <a:rPr lang="en-US" sz="1600" b="1" dirty="0"/>
              <a:t>’ relation. (</a:t>
            </a:r>
            <a:r>
              <a:rPr lang="en-US" sz="1600" b="1" dirty="0">
                <a:solidFill>
                  <a:schemeClr val="accent2"/>
                </a:solidFill>
              </a:rPr>
              <a:t>adjectives</a:t>
            </a:r>
            <a:r>
              <a:rPr lang="en-US" sz="1600" b="1" dirty="0"/>
              <a:t> attending to the respective </a:t>
            </a:r>
            <a:r>
              <a:rPr lang="en-US" sz="1600" b="1" dirty="0">
                <a:solidFill>
                  <a:schemeClr val="accent5"/>
                </a:solidFill>
              </a:rPr>
              <a:t>nouns</a:t>
            </a:r>
            <a:r>
              <a:rPr lang="en-US" sz="1600" b="1" dirty="0"/>
              <a:t>)</a:t>
            </a:r>
          </a:p>
          <a:p>
            <a:pPr algn="l"/>
            <a:endParaRPr lang="en-US" sz="1600" dirty="0"/>
          </a:p>
          <a:p>
            <a:pPr algn="l"/>
            <a:r>
              <a:rPr lang="en-US" sz="1400" dirty="0"/>
              <a:t>   ‘Sentence_185- ‘ This place has the best pizza .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F78CA-6D7D-4714-B442-FCBC92320766}"/>
              </a:ext>
            </a:extLst>
          </p:cNvPr>
          <p:cNvSpPr txBox="1"/>
          <p:nvPr/>
        </p:nvSpPr>
        <p:spPr>
          <a:xfrm>
            <a:off x="144011" y="3459518"/>
            <a:ext cx="11903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 ‘Sentence_26’-  'WE ENDED UP IN LITTLE ITALY IN LATE AFTERNOON . 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B5D56-AE8D-4188-8D58-2EAA115C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07" y="842945"/>
            <a:ext cx="1441021" cy="2573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A37FD-6346-4B9D-9ACA-9D299BF7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0" y="807664"/>
            <a:ext cx="1348740" cy="2629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9549DF-2B0D-4DA1-9900-D3CAE2E94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407" y="904446"/>
            <a:ext cx="1266310" cy="2524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660646-87DE-416F-9B35-60FC00E3B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12" y="3804779"/>
            <a:ext cx="1822103" cy="292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C4B418-A8FA-4D15-90CD-DE2AC8CC5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469" y="3845191"/>
            <a:ext cx="1730248" cy="28685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C7064C-978D-4501-80AA-4F06F237C98F}"/>
              </a:ext>
            </a:extLst>
          </p:cNvPr>
          <p:cNvSpPr txBox="1"/>
          <p:nvPr/>
        </p:nvSpPr>
        <p:spPr>
          <a:xfrm>
            <a:off x="6631690" y="3767295"/>
            <a:ext cx="57413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Observation: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heads are often accurate when a noun described by the  adjective is the immediate next word following the adjective.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Handling False positives while studying dependency-relations is critical 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6687F2-64A4-47C2-BE25-540B5319362F}"/>
              </a:ext>
            </a:extLst>
          </p:cNvPr>
          <p:cNvSpPr/>
          <p:nvPr/>
        </p:nvSpPr>
        <p:spPr>
          <a:xfrm>
            <a:off x="638413" y="1131122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1BE07C-744F-4956-84CE-CF69BD57331C}"/>
              </a:ext>
            </a:extLst>
          </p:cNvPr>
          <p:cNvSpPr/>
          <p:nvPr/>
        </p:nvSpPr>
        <p:spPr>
          <a:xfrm>
            <a:off x="2695116" y="1182854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D43964-0C8F-4000-8012-615A69A53A24}"/>
              </a:ext>
            </a:extLst>
          </p:cNvPr>
          <p:cNvSpPr/>
          <p:nvPr/>
        </p:nvSpPr>
        <p:spPr>
          <a:xfrm>
            <a:off x="4666531" y="1224799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981C7-6CEC-43F6-91C2-22E360577FA0}"/>
              </a:ext>
            </a:extLst>
          </p:cNvPr>
          <p:cNvSpPr/>
          <p:nvPr/>
        </p:nvSpPr>
        <p:spPr>
          <a:xfrm>
            <a:off x="631422" y="2298591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3ACE2B-9B72-43B4-B753-83B1E70A4B31}"/>
              </a:ext>
            </a:extLst>
          </p:cNvPr>
          <p:cNvSpPr/>
          <p:nvPr/>
        </p:nvSpPr>
        <p:spPr>
          <a:xfrm>
            <a:off x="2703505" y="2332147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251684-4988-48C9-AA3F-C0AE323C4DEA}"/>
              </a:ext>
            </a:extLst>
          </p:cNvPr>
          <p:cNvSpPr/>
          <p:nvPr/>
        </p:nvSpPr>
        <p:spPr>
          <a:xfrm>
            <a:off x="4674920" y="2332147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34934F-54F8-4297-88CE-FD979ACDA8F8}"/>
              </a:ext>
            </a:extLst>
          </p:cNvPr>
          <p:cNvSpPr/>
          <p:nvPr/>
        </p:nvSpPr>
        <p:spPr>
          <a:xfrm>
            <a:off x="530754" y="5754859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C7E920-856F-416B-99AF-FF498F928704}"/>
              </a:ext>
            </a:extLst>
          </p:cNvPr>
          <p:cNvSpPr/>
          <p:nvPr/>
        </p:nvSpPr>
        <p:spPr>
          <a:xfrm>
            <a:off x="2644782" y="5729692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DC077-C904-47A7-B3D7-7D4A62F24A79}"/>
              </a:ext>
            </a:extLst>
          </p:cNvPr>
          <p:cNvSpPr/>
          <p:nvPr/>
        </p:nvSpPr>
        <p:spPr>
          <a:xfrm>
            <a:off x="1604546" y="1409351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39D6F2-214B-4CE9-9A28-0412ABEDF55C}"/>
              </a:ext>
            </a:extLst>
          </p:cNvPr>
          <p:cNvSpPr/>
          <p:nvPr/>
        </p:nvSpPr>
        <p:spPr>
          <a:xfrm>
            <a:off x="1604546" y="2575422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07C673-4F8B-4D35-B332-C31DAF76EF07}"/>
              </a:ext>
            </a:extLst>
          </p:cNvPr>
          <p:cNvSpPr/>
          <p:nvPr/>
        </p:nvSpPr>
        <p:spPr>
          <a:xfrm>
            <a:off x="3743741" y="1459685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A86F71-7C54-4E6F-A7AF-8809B0F45D74}"/>
              </a:ext>
            </a:extLst>
          </p:cNvPr>
          <p:cNvSpPr/>
          <p:nvPr/>
        </p:nvSpPr>
        <p:spPr>
          <a:xfrm>
            <a:off x="3745139" y="2610376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F23039-B734-4E6F-A06B-C7B84C50084F}"/>
              </a:ext>
            </a:extLst>
          </p:cNvPr>
          <p:cNvSpPr/>
          <p:nvPr/>
        </p:nvSpPr>
        <p:spPr>
          <a:xfrm>
            <a:off x="5615886" y="1494639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5CE7C9-6BC6-451C-9A65-B572549B59C5}"/>
              </a:ext>
            </a:extLst>
          </p:cNvPr>
          <p:cNvSpPr/>
          <p:nvPr/>
        </p:nvSpPr>
        <p:spPr>
          <a:xfrm>
            <a:off x="5607497" y="2601987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7982F8-6952-44A5-A520-956CC404E791}"/>
              </a:ext>
            </a:extLst>
          </p:cNvPr>
          <p:cNvSpPr/>
          <p:nvPr/>
        </p:nvSpPr>
        <p:spPr>
          <a:xfrm>
            <a:off x="1591962" y="5977161"/>
            <a:ext cx="522064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636F41C-6050-413C-B6EA-0340F4DCBFF2}"/>
              </a:ext>
            </a:extLst>
          </p:cNvPr>
          <p:cNvSpPr/>
          <p:nvPr/>
        </p:nvSpPr>
        <p:spPr>
          <a:xfrm>
            <a:off x="3665443" y="5945003"/>
            <a:ext cx="522064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4156C-CD43-47FD-ABCB-6A17B8890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224" y="3898349"/>
            <a:ext cx="1600776" cy="277979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C5FE3E3-67D3-476F-8A7B-5A22D5E7A0E6}"/>
              </a:ext>
            </a:extLst>
          </p:cNvPr>
          <p:cNvSpPr/>
          <p:nvPr/>
        </p:nvSpPr>
        <p:spPr>
          <a:xfrm>
            <a:off x="4654557" y="5739217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5942F04-BF9E-4BF2-818A-434A9D22807C}"/>
              </a:ext>
            </a:extLst>
          </p:cNvPr>
          <p:cNvSpPr/>
          <p:nvPr/>
        </p:nvSpPr>
        <p:spPr>
          <a:xfrm>
            <a:off x="5618068" y="5945003"/>
            <a:ext cx="522064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244681" y="134603"/>
            <a:ext cx="115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/>
              <a:t>Heads showing ‘nsubj’ (nominal subject) relation.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F78CA-6D7D-4714-B442-FCBC92320766}"/>
              </a:ext>
            </a:extLst>
          </p:cNvPr>
          <p:cNvSpPr txBox="1"/>
          <p:nvPr/>
        </p:nvSpPr>
        <p:spPr>
          <a:xfrm>
            <a:off x="7848262" y="814245"/>
            <a:ext cx="2965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‘Sentence_333’-  '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would</a:t>
            </a:r>
            <a:r>
              <a:rPr lang="en-US" sz="1400" dirty="0"/>
              <a:t> definitely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come</a:t>
            </a:r>
            <a:r>
              <a:rPr lang="en-US" sz="1400" dirty="0"/>
              <a:t> back to this restaurant . '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1CC15-CB54-48DA-8DDC-1FD86A6D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25" y="1754666"/>
            <a:ext cx="1935057" cy="3171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383FC-FA4F-40CD-A2AD-1B59578DE1D2}"/>
              </a:ext>
            </a:extLst>
          </p:cNvPr>
          <p:cNvSpPr txBox="1"/>
          <p:nvPr/>
        </p:nvSpPr>
        <p:spPr>
          <a:xfrm>
            <a:off x="628327" y="743032"/>
            <a:ext cx="2744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‘Sentence_81’- 'The food was very good and 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was</a:t>
            </a:r>
            <a:r>
              <a:rPr lang="en-US" sz="1400" dirty="0"/>
              <a:t> pleasantly surprised to see so many vegan options . '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9752B-A652-48E0-8BAC-CAD0326D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386" y="1697139"/>
            <a:ext cx="1968116" cy="30388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F05A15-AB40-46B8-91E3-74DFE8139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639" y="1697139"/>
            <a:ext cx="1633603" cy="33878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F9965C-0AF8-447D-84A3-627EC88D8DD0}"/>
              </a:ext>
            </a:extLst>
          </p:cNvPr>
          <p:cNvSpPr txBox="1"/>
          <p:nvPr/>
        </p:nvSpPr>
        <p:spPr>
          <a:xfrm>
            <a:off x="4069701" y="784977"/>
            <a:ext cx="31160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‘Sentence_611’-  '</a:t>
            </a:r>
            <a:r>
              <a:rPr lang="en-US" sz="1400" b="1" dirty="0">
                <a:solidFill>
                  <a:srgbClr val="FF0000"/>
                </a:solidFill>
              </a:rPr>
              <a:t>You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feel</a:t>
            </a:r>
            <a:r>
              <a:rPr lang="en-US" sz="1400" dirty="0"/>
              <a:t> like </a:t>
            </a:r>
            <a:r>
              <a:rPr lang="en-US" sz="1400" b="1" dirty="0">
                <a:solidFill>
                  <a:srgbClr val="FF0000"/>
                </a:solidFill>
              </a:rPr>
              <a:t>you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made</a:t>
            </a:r>
            <a:r>
              <a:rPr lang="en-US" sz="1400" dirty="0"/>
              <a:t> it to New York when you eat here . ’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6E99C3-8F51-4B2A-849B-42DD52E4F6CB}"/>
              </a:ext>
            </a:extLst>
          </p:cNvPr>
          <p:cNvSpPr/>
          <p:nvPr/>
        </p:nvSpPr>
        <p:spPr>
          <a:xfrm>
            <a:off x="1376645" y="2406250"/>
            <a:ext cx="292765" cy="160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AB8250-1BF8-41F6-8C24-3EF20B645087}"/>
              </a:ext>
            </a:extLst>
          </p:cNvPr>
          <p:cNvSpPr/>
          <p:nvPr/>
        </p:nvSpPr>
        <p:spPr>
          <a:xfrm>
            <a:off x="4582639" y="2599196"/>
            <a:ext cx="341703" cy="206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CF7DB8-7E9A-4A44-AA91-4C24919511D1}"/>
              </a:ext>
            </a:extLst>
          </p:cNvPr>
          <p:cNvSpPr/>
          <p:nvPr/>
        </p:nvSpPr>
        <p:spPr>
          <a:xfrm>
            <a:off x="4616195" y="1961633"/>
            <a:ext cx="341703" cy="185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3EA27D-E625-4572-8AE1-7B793C61F450}"/>
              </a:ext>
            </a:extLst>
          </p:cNvPr>
          <p:cNvSpPr/>
          <p:nvPr/>
        </p:nvSpPr>
        <p:spPr>
          <a:xfrm>
            <a:off x="8347046" y="2246859"/>
            <a:ext cx="343957" cy="236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D4607-F70D-4B82-987F-D30278D6EE78}"/>
              </a:ext>
            </a:extLst>
          </p:cNvPr>
          <p:cNvSpPr/>
          <p:nvPr/>
        </p:nvSpPr>
        <p:spPr>
          <a:xfrm>
            <a:off x="8355435" y="2805887"/>
            <a:ext cx="343957" cy="236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045E39-2C7B-40BD-88B0-66CDC14B0250}"/>
              </a:ext>
            </a:extLst>
          </p:cNvPr>
          <p:cNvSpPr/>
          <p:nvPr/>
        </p:nvSpPr>
        <p:spPr>
          <a:xfrm>
            <a:off x="2440611" y="2179043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A21B5B-827A-417F-9D16-71FDD6B23722}"/>
              </a:ext>
            </a:extLst>
          </p:cNvPr>
          <p:cNvSpPr/>
          <p:nvPr/>
        </p:nvSpPr>
        <p:spPr>
          <a:xfrm>
            <a:off x="5836367" y="1754666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C28176-4F1A-4FDD-AF26-8F83F97B45FE}"/>
              </a:ext>
            </a:extLst>
          </p:cNvPr>
          <p:cNvSpPr/>
          <p:nvPr/>
        </p:nvSpPr>
        <p:spPr>
          <a:xfrm>
            <a:off x="5836367" y="2402746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EB9F45-6A95-4F34-AE0F-D68F11987D63}"/>
              </a:ext>
            </a:extLst>
          </p:cNvPr>
          <p:cNvSpPr/>
          <p:nvPr/>
        </p:nvSpPr>
        <p:spPr>
          <a:xfrm>
            <a:off x="9490197" y="1970022"/>
            <a:ext cx="292765" cy="17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E312-9BFC-4E5A-8855-385C955D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4" y="192947"/>
            <a:ext cx="11319265" cy="58786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What Does BERT Look At? An Analysis of BERT’s Attention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400" dirty="0"/>
              <a:t>Kevin Clark</a:t>
            </a:r>
            <a:r>
              <a:rPr lang="en-US" sz="1400" baseline="30000" dirty="0"/>
              <a:t>1</a:t>
            </a:r>
            <a:r>
              <a:rPr lang="en-US" sz="1400" dirty="0"/>
              <a:t>, Urvashi Khandelwal</a:t>
            </a:r>
            <a:r>
              <a:rPr lang="en-US" sz="1400" baseline="30000" dirty="0"/>
              <a:t>1</a:t>
            </a:r>
            <a:r>
              <a:rPr lang="en-US" sz="1400" dirty="0"/>
              <a:t>, Christopher D. Manning</a:t>
            </a:r>
            <a:r>
              <a:rPr lang="en-US" sz="1400" baseline="30000" dirty="0"/>
              <a:t>1</a:t>
            </a:r>
            <a:r>
              <a:rPr lang="en-US" sz="1400" dirty="0"/>
              <a:t>, Omer Levy</a:t>
            </a:r>
            <a:r>
              <a:rPr lang="en-US" sz="1400" baseline="30000" dirty="0"/>
              <a:t>2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baseline="30000" dirty="0"/>
              <a:t>1</a:t>
            </a:r>
            <a:r>
              <a:rPr lang="en-US" sz="1400" dirty="0"/>
              <a:t>Stanford University, </a:t>
            </a:r>
            <a:r>
              <a:rPr lang="en-US" sz="1400" baseline="30000" dirty="0"/>
              <a:t>2</a:t>
            </a:r>
            <a:r>
              <a:rPr lang="en-US" sz="1400" dirty="0"/>
              <a:t>Facebook AI Research</a:t>
            </a:r>
          </a:p>
          <a:p>
            <a:pPr marL="0" indent="0">
              <a:buNone/>
            </a:pPr>
            <a:r>
              <a:rPr lang="en-US" sz="1600" dirty="0"/>
              <a:t>Paper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Main contributions/ findings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Background and Conventions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Surface – Level Patterns in Attention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Probing Attention Heads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Clustering Attention Heads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Analysis on Toy Dataset: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Heads showing interesting relations on a sample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Head Clustering plots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421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8AE62-11B8-4CA6-95BD-9511D45B0CE4}"/>
              </a:ext>
            </a:extLst>
          </p:cNvPr>
          <p:cNvSpPr txBox="1"/>
          <p:nvPr/>
        </p:nvSpPr>
        <p:spPr>
          <a:xfrm>
            <a:off x="134434" y="86468"/>
            <a:ext cx="115600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Plotting Attention Heads for ‘[SEP]’ tokens only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Earlier layers, ‘[SEP]’ tokens attend to ‘[CLS]’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Layers 5-9 ‘[SEP]’ tokens attend heavily to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Later layers attend to ‘[SEP]’/ periods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AD9C6-5A69-4CBE-91B9-048CE63C8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42"/>
          <a:stretch/>
        </p:blipFill>
        <p:spPr>
          <a:xfrm>
            <a:off x="3411034" y="1159192"/>
            <a:ext cx="1310809" cy="1799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8AE2D-3112-46AA-AD1F-493A4BA73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1"/>
          <a:stretch/>
        </p:blipFill>
        <p:spPr>
          <a:xfrm>
            <a:off x="4724400" y="1140142"/>
            <a:ext cx="2903844" cy="1841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365EF-E7F3-41DA-89A7-592D223BC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10" y="1168717"/>
            <a:ext cx="2915506" cy="1789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38831A-9BC2-4CA0-BD01-BA3BCC89B8D0}"/>
              </a:ext>
            </a:extLst>
          </p:cNvPr>
          <p:cNvSpPr txBox="1"/>
          <p:nvPr/>
        </p:nvSpPr>
        <p:spPr>
          <a:xfrm>
            <a:off x="172534" y="3067793"/>
            <a:ext cx="115600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Plotting Attention Heads for ‘[CLS]’ tokens only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’[SEP]’ tokens, In Earlier layers, ‘[CLS]’ tokens mostly attend to ‘[CLS]’, and in layers 5-9 ‘[CLS]’ tokens attend to ‘[SEP]’.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However, in layers 10-12, ‘[CLS]’ tokens attend broadly, which intuitively makes sense because the ‘[CLS]’ token is used as an </a:t>
            </a:r>
            <a:r>
              <a:rPr lang="en-US" sz="1400" b="1" dirty="0"/>
              <a:t>aggregated representation</a:t>
            </a:r>
            <a:r>
              <a:rPr lang="en-US" sz="1400" dirty="0"/>
              <a:t> of the entire input for sentence classification/ next sentence prediction task.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4699CB-4B14-47D6-8971-0E185ED9F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86" y="1105792"/>
            <a:ext cx="4602367" cy="1942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751CE-E84D-493A-ADFD-46DDA0E79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40" y="4265295"/>
            <a:ext cx="2872578" cy="175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7C3E05-BB50-4D55-BE2F-BB7BE6BEB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150" y="4227194"/>
            <a:ext cx="1295267" cy="1822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23D0D8-218D-48E9-822A-AF70C0900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417" y="4262188"/>
            <a:ext cx="2891189" cy="17557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12172B-58B3-41F1-8450-D38BD5A720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1687" y="4265294"/>
            <a:ext cx="4209596" cy="1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4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58724" y="84268"/>
            <a:ext cx="1156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Interesting Heads</a:t>
            </a:r>
          </a:p>
          <a:p>
            <a:pPr algn="l"/>
            <a:r>
              <a:rPr lang="en-US" b="1" dirty="0"/>
              <a:t>Deep Heads attend to periods and commas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‘Sentence_81’- 'While it was large and a bit noisy , the drinks were fantastic , and the food was superb . 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3DF14-4D8D-44C2-B147-9DFECE39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224"/>
            <a:ext cx="12192000" cy="244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47702-3945-4ED8-BF52-FCD6D34C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" y="4276455"/>
            <a:ext cx="12192000" cy="2406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F78CA-6D7D-4714-B442-FCBC92320766}"/>
              </a:ext>
            </a:extLst>
          </p:cNvPr>
          <p:cNvSpPr txBox="1"/>
          <p:nvPr/>
        </p:nvSpPr>
        <p:spPr>
          <a:xfrm>
            <a:off x="102066" y="3850746"/>
            <a:ext cx="11903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‘Sentence_63’-  'The food was delicious and clearly fresh ingredients were used . '</a:t>
            </a:r>
          </a:p>
        </p:txBody>
      </p:sp>
    </p:spTree>
    <p:extLst>
      <p:ext uri="{BB962C8B-B14F-4D97-AF65-F5344CB8AC3E}">
        <p14:creationId xmlns:p14="http://schemas.microsoft.com/office/powerpoint/2010/main" val="119389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FD247-6BF0-4B15-8FD6-211695D00402}"/>
              </a:ext>
            </a:extLst>
          </p:cNvPr>
          <p:cNvSpPr txBox="1"/>
          <p:nvPr/>
        </p:nvSpPr>
        <p:spPr>
          <a:xfrm>
            <a:off x="58724" y="84268"/>
            <a:ext cx="1156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Interesting Heads</a:t>
            </a:r>
          </a:p>
          <a:p>
            <a:pPr algn="l"/>
            <a:r>
              <a:rPr lang="en-US" sz="1400" b="1" dirty="0"/>
              <a:t>Heads attending to previous tokens  - </a:t>
            </a:r>
            <a:r>
              <a:rPr lang="en-US" sz="1400" dirty="0"/>
              <a:t>‘Sentence_63’-  'The food was delicious and clearly fresh ingredients were used .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F78CA-6D7D-4714-B442-FCBC92320766}"/>
              </a:ext>
            </a:extLst>
          </p:cNvPr>
          <p:cNvSpPr txBox="1"/>
          <p:nvPr/>
        </p:nvSpPr>
        <p:spPr>
          <a:xfrm>
            <a:off x="102066" y="3389351"/>
            <a:ext cx="11903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Coreference Resolution   -   </a:t>
            </a:r>
            <a:r>
              <a:rPr lang="en-US" sz="1400" dirty="0"/>
              <a:t>‘Sentence_460’-  ' </a:t>
            </a:r>
            <a:r>
              <a:rPr lang="en-US" sz="1400" b="1" dirty="0">
                <a:solidFill>
                  <a:schemeClr val="accent2"/>
                </a:solidFill>
              </a:rPr>
              <a:t>It</a:t>
            </a:r>
            <a:r>
              <a:rPr lang="en-US" sz="1400" dirty="0"/>
              <a:t> first came well done , and I politely sent </a:t>
            </a:r>
            <a:r>
              <a:rPr lang="en-US" sz="1400" b="1" dirty="0">
                <a:solidFill>
                  <a:schemeClr val="accent4"/>
                </a:solidFill>
              </a:rPr>
              <a:t>it</a:t>
            </a:r>
            <a:r>
              <a:rPr lang="en-US" sz="1400" dirty="0"/>
              <a:t> back . '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D46E6-FD5F-4FDB-907A-162A96D38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"/>
          <a:stretch/>
        </p:blipFill>
        <p:spPr>
          <a:xfrm>
            <a:off x="2409558" y="615632"/>
            <a:ext cx="1757755" cy="2670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A0909-83C4-4A44-99B4-8C8AA676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9" y="631973"/>
            <a:ext cx="1819275" cy="2609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5BE99-945C-4E56-B609-6C86CED6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43" y="672782"/>
            <a:ext cx="1819275" cy="2615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6FD8A-D234-496F-A40B-800394C4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28" y="3966682"/>
            <a:ext cx="1562100" cy="2800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18E2DA-AA2E-4B03-9ECD-CFF6026DA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558" y="3966682"/>
            <a:ext cx="1590675" cy="2800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00FCDF-0CE4-49CF-89C5-79095819F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287" y="3934413"/>
            <a:ext cx="1628775" cy="288607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6B00F94B-DDAE-475E-8372-4AD7E4180E04}"/>
              </a:ext>
            </a:extLst>
          </p:cNvPr>
          <p:cNvSpPr/>
          <p:nvPr/>
        </p:nvSpPr>
        <p:spPr>
          <a:xfrm>
            <a:off x="513977" y="6014919"/>
            <a:ext cx="208874" cy="152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2A0130-5251-4369-A302-098DCC7B6B47}"/>
              </a:ext>
            </a:extLst>
          </p:cNvPr>
          <p:cNvSpPr/>
          <p:nvPr/>
        </p:nvSpPr>
        <p:spPr>
          <a:xfrm>
            <a:off x="497199" y="4186117"/>
            <a:ext cx="208874" cy="152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8DABA6-4D1F-4BFE-828C-5595EBCA0CFE}"/>
              </a:ext>
            </a:extLst>
          </p:cNvPr>
          <p:cNvSpPr/>
          <p:nvPr/>
        </p:nvSpPr>
        <p:spPr>
          <a:xfrm>
            <a:off x="2636394" y="6006530"/>
            <a:ext cx="208874" cy="152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C7293F-6B26-4ABE-86E5-22790AC5D48A}"/>
              </a:ext>
            </a:extLst>
          </p:cNvPr>
          <p:cNvSpPr/>
          <p:nvPr/>
        </p:nvSpPr>
        <p:spPr>
          <a:xfrm>
            <a:off x="2628005" y="4186117"/>
            <a:ext cx="208874" cy="152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8C26DB-F256-4770-8527-92CA67DB5F82}"/>
              </a:ext>
            </a:extLst>
          </p:cNvPr>
          <p:cNvSpPr/>
          <p:nvPr/>
        </p:nvSpPr>
        <p:spPr>
          <a:xfrm>
            <a:off x="4616198" y="6006530"/>
            <a:ext cx="208874" cy="152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E64BB2-865D-4F41-8D08-D644648FB63A}"/>
              </a:ext>
            </a:extLst>
          </p:cNvPr>
          <p:cNvSpPr/>
          <p:nvPr/>
        </p:nvSpPr>
        <p:spPr>
          <a:xfrm>
            <a:off x="4616198" y="4186117"/>
            <a:ext cx="208874" cy="152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D2860C-E56F-45EA-8E29-59FC0BBE1609}"/>
              </a:ext>
            </a:extLst>
          </p:cNvPr>
          <p:cNvSpPr/>
          <p:nvPr/>
        </p:nvSpPr>
        <p:spPr>
          <a:xfrm>
            <a:off x="1459099" y="6004427"/>
            <a:ext cx="208874" cy="17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8A998B-43D9-4F8A-83E2-BF3B6D6A6337}"/>
              </a:ext>
            </a:extLst>
          </p:cNvPr>
          <p:cNvSpPr/>
          <p:nvPr/>
        </p:nvSpPr>
        <p:spPr>
          <a:xfrm>
            <a:off x="1460497" y="4177023"/>
            <a:ext cx="208874" cy="17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D051DF-292B-4AA5-ADDE-42E3391C9250}"/>
              </a:ext>
            </a:extLst>
          </p:cNvPr>
          <p:cNvSpPr/>
          <p:nvPr/>
        </p:nvSpPr>
        <p:spPr>
          <a:xfrm>
            <a:off x="3599692" y="5997436"/>
            <a:ext cx="208874" cy="17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5627475-9E6A-402E-933C-C80A2C3D1E4E}"/>
              </a:ext>
            </a:extLst>
          </p:cNvPr>
          <p:cNvSpPr/>
          <p:nvPr/>
        </p:nvSpPr>
        <p:spPr>
          <a:xfrm>
            <a:off x="3599692" y="4160245"/>
            <a:ext cx="208874" cy="17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D98204-ADA5-4757-B437-D4C7B7B4DA76}"/>
              </a:ext>
            </a:extLst>
          </p:cNvPr>
          <p:cNvSpPr/>
          <p:nvPr/>
        </p:nvSpPr>
        <p:spPr>
          <a:xfrm>
            <a:off x="5562718" y="6005825"/>
            <a:ext cx="208874" cy="17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58FF0F-FD85-4EC6-970D-3050D594DD65}"/>
              </a:ext>
            </a:extLst>
          </p:cNvPr>
          <p:cNvSpPr/>
          <p:nvPr/>
        </p:nvSpPr>
        <p:spPr>
          <a:xfrm>
            <a:off x="5562718" y="4168634"/>
            <a:ext cx="208874" cy="17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807AD3-3AD2-456E-9C68-37CCFAD034F4}"/>
              </a:ext>
            </a:extLst>
          </p:cNvPr>
          <p:cNvSpPr txBox="1"/>
          <p:nvPr/>
        </p:nvSpPr>
        <p:spPr>
          <a:xfrm>
            <a:off x="6837028" y="3966682"/>
            <a:ext cx="5251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Coreference links are usually </a:t>
            </a:r>
            <a:r>
              <a:rPr lang="en-US" sz="1400" b="1" dirty="0"/>
              <a:t>longer</a:t>
            </a:r>
            <a:r>
              <a:rPr lang="en-US" sz="1400" dirty="0"/>
              <a:t> than syntactic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Head </a:t>
            </a:r>
            <a:r>
              <a:rPr lang="en-US" sz="1400" b="1" dirty="0"/>
              <a:t>5_4</a:t>
            </a:r>
            <a:r>
              <a:rPr lang="en-US" sz="1400" dirty="0"/>
              <a:t> performs well on CONLL-2012 on antecedent selection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Performs good with nominal mentions perhaps because it is capable with fuzzy matching of synonyms</a:t>
            </a:r>
          </a:p>
        </p:txBody>
      </p:sp>
    </p:spTree>
    <p:extLst>
      <p:ext uri="{BB962C8B-B14F-4D97-AF65-F5344CB8AC3E}">
        <p14:creationId xmlns:p14="http://schemas.microsoft.com/office/powerpoint/2010/main" val="176908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2692A3-A1A7-4F28-A818-8BB915BF5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863510" y="734163"/>
            <a:ext cx="4216816" cy="43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28D45-C1F3-484A-A12F-49956A8A9E9C}"/>
              </a:ext>
            </a:extLst>
          </p:cNvPr>
          <p:cNvSpPr txBox="1"/>
          <p:nvPr/>
        </p:nvSpPr>
        <p:spPr>
          <a:xfrm>
            <a:off x="346987" y="20679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Head clustering plots in 2D: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1D50C3-0F06-4F82-BED9-ECFF6332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4" y="734163"/>
            <a:ext cx="4359596" cy="428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96332-16CD-47FF-B2A0-88C14446FB43}"/>
              </a:ext>
            </a:extLst>
          </p:cNvPr>
          <p:cNvSpPr txBox="1"/>
          <p:nvPr/>
        </p:nvSpPr>
        <p:spPr>
          <a:xfrm>
            <a:off x="1451296" y="5245934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BERT Attention Heads by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5D65F-CF9F-4780-9924-0D531813BABB}"/>
              </a:ext>
            </a:extLst>
          </p:cNvPr>
          <p:cNvSpPr txBox="1"/>
          <p:nvPr/>
        </p:nvSpPr>
        <p:spPr>
          <a:xfrm>
            <a:off x="6762931" y="5226360"/>
            <a:ext cx="500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 Attention Heads (Heads which showed the labelled behaviors)</a:t>
            </a:r>
          </a:p>
        </p:txBody>
      </p:sp>
    </p:spTree>
    <p:extLst>
      <p:ext uri="{BB962C8B-B14F-4D97-AF65-F5344CB8AC3E}">
        <p14:creationId xmlns:p14="http://schemas.microsoft.com/office/powerpoint/2010/main" val="251660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A72CC-FEFD-44A5-A9D6-0F71B94E7B84}"/>
              </a:ext>
            </a:extLst>
          </p:cNvPr>
          <p:cNvSpPr txBox="1"/>
          <p:nvPr/>
        </p:nvSpPr>
        <p:spPr>
          <a:xfrm>
            <a:off x="1838131" y="2504799"/>
            <a:ext cx="8425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530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318782" y="276837"/>
            <a:ext cx="115264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Contributions/ Findings-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1. Demonstrate what </a:t>
            </a:r>
            <a:r>
              <a:rPr lang="en-US" b="1" dirty="0"/>
              <a:t>aspects</a:t>
            </a:r>
            <a:r>
              <a:rPr lang="en-US" dirty="0"/>
              <a:t> of language do large-pretrained networks learn from unlabeled data.</a:t>
            </a:r>
          </a:p>
          <a:p>
            <a:endParaRPr lang="en-US" dirty="0"/>
          </a:p>
          <a:p>
            <a:r>
              <a:rPr lang="en-US" dirty="0"/>
              <a:t>2. Propose methods for </a:t>
            </a:r>
            <a:r>
              <a:rPr lang="en-US" b="1" dirty="0"/>
              <a:t>understanding</a:t>
            </a:r>
            <a:r>
              <a:rPr lang="en-US" dirty="0"/>
              <a:t> the attention mechanisms of pre-trained models.</a:t>
            </a:r>
          </a:p>
          <a:p>
            <a:endParaRPr lang="en-US" dirty="0"/>
          </a:p>
          <a:p>
            <a:r>
              <a:rPr lang="en-US" dirty="0"/>
              <a:t>3. BERT’s attention heads exhibit patterns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Attending to delimiter tokens,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 positional offsets,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Broadly attending over the whole sentence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Heads in the same layer often exhibiting similar behaviors.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Find heads specializing in attending to </a:t>
            </a:r>
            <a:r>
              <a:rPr lang="en-US" b="1" dirty="0"/>
              <a:t>syntactic dependencies</a:t>
            </a:r>
            <a:r>
              <a:rPr lang="en-US" dirty="0"/>
              <a:t> like direct objects of verbs, determiners of nouns, objects of prepositions,  and </a:t>
            </a:r>
            <a:r>
              <a:rPr lang="en-US" b="1" dirty="0"/>
              <a:t>coreferent</a:t>
            </a:r>
            <a:r>
              <a:rPr lang="en-US" dirty="0"/>
              <a:t> mentions with remarkably high accuracy.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0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192948" y="251671"/>
            <a:ext cx="115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Background about BERT and conventions followed in this paper: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731FC-278A-415C-B888-65C037C5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3" y="3733800"/>
            <a:ext cx="5839862" cy="210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C544F-9EF6-4F7A-9EEA-18F92B90A778}"/>
              </a:ext>
            </a:extLst>
          </p:cNvPr>
          <p:cNvSpPr txBox="1"/>
          <p:nvPr/>
        </p:nvSpPr>
        <p:spPr>
          <a:xfrm>
            <a:off x="209725" y="688277"/>
            <a:ext cx="114761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BERT - Bidirectional Encoder Representations from Transformers.</a:t>
            </a:r>
          </a:p>
          <a:p>
            <a:endParaRPr lang="en-US" sz="1600" dirty="0"/>
          </a:p>
          <a:p>
            <a:r>
              <a:rPr lang="en-US" sz="1600" dirty="0"/>
              <a:t>Pre-trained on 3.3 billion tokens of English text to perform two tasks, namely Masked language modeling and Next Sentence prediction.</a:t>
            </a:r>
          </a:p>
          <a:p>
            <a:endParaRPr lang="en-US" sz="1600" dirty="0"/>
          </a:p>
          <a:p>
            <a:r>
              <a:rPr lang="en-US" sz="1600" dirty="0"/>
              <a:t>Model used in this paper: ”base-sized” BERT,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has 12 Transformer layers, with 12 attention heads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specific attention head is referred as ‘’</a:t>
            </a:r>
            <a:r>
              <a:rPr lang="en-US" sz="1600" b="1" dirty="0" err="1"/>
              <a:t>layer_head</a:t>
            </a:r>
            <a:r>
              <a:rPr lang="en-US" sz="1600" b="1" dirty="0"/>
              <a:t>’’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[CLS] token at start of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[SEP] token after each sentence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630BD-9EC3-440B-B4EC-F0CB6B15666B}"/>
              </a:ext>
            </a:extLst>
          </p:cNvPr>
          <p:cNvSpPr txBox="1"/>
          <p:nvPr/>
        </p:nvSpPr>
        <p:spPr>
          <a:xfrm>
            <a:off x="494952" y="6097813"/>
            <a:ext cx="4583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Figure referred from </a:t>
            </a:r>
            <a:r>
              <a:rPr lang="en-US" sz="1400" dirty="0">
                <a:hlinkClick r:id="rId3"/>
              </a:rPr>
              <a:t>original BERT paper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1D68C-5CD2-40F0-860C-6E21C444B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88" y="1847065"/>
            <a:ext cx="5402511" cy="342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13DC81-D1E6-4723-ABAD-30C0F8468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306" y="5358010"/>
            <a:ext cx="2809044" cy="605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F45E2-88C7-4919-9995-3C3D0A18D6D7}"/>
              </a:ext>
            </a:extLst>
          </p:cNvPr>
          <p:cNvSpPr txBox="1"/>
          <p:nvPr/>
        </p:nvSpPr>
        <p:spPr>
          <a:xfrm>
            <a:off x="6943725" y="6135456"/>
            <a:ext cx="500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**Figure referred from 11-777 Multimodal ML course lecture at CMU </a:t>
            </a:r>
          </a:p>
        </p:txBody>
      </p:sp>
    </p:spTree>
    <p:extLst>
      <p:ext uri="{BB962C8B-B14F-4D97-AF65-F5344CB8AC3E}">
        <p14:creationId xmlns:p14="http://schemas.microsoft.com/office/powerpoint/2010/main" val="302778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266700" y="276225"/>
            <a:ext cx="69437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for Analysis: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Extract the attention maps from BERT-base over 1000 random Wikipedia segments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  <a:p>
            <a:r>
              <a:rPr lang="en-US" sz="1800" b="1" i="0" u="none" strike="noStrike" baseline="0" dirty="0"/>
              <a:t>Surface-Level Patterns in Attention: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b="1" i="0" u="none" strike="noStrike" baseline="0" dirty="0"/>
              <a:t>3.1 Relative Position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en-US" sz="1600" b="0" i="0" u="none" strike="noStrike" baseline="0" dirty="0"/>
              <a:t>ost heads </a:t>
            </a:r>
            <a:r>
              <a:rPr lang="en-US" sz="1600" i="0" u="none" strike="noStrike" baseline="0" dirty="0"/>
              <a:t>put</a:t>
            </a:r>
            <a:r>
              <a:rPr lang="en-US" sz="1600" b="1" i="0" u="none" strike="noStrike" baseline="0" dirty="0"/>
              <a:t> little attention</a:t>
            </a:r>
            <a:r>
              <a:rPr lang="en-US" sz="1600" b="0" i="0" u="none" strike="noStrike" baseline="0" dirty="0"/>
              <a:t> on the current token.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</a:t>
            </a:r>
            <a:r>
              <a:rPr lang="en-US" sz="1600" b="0" i="0" u="none" strike="noStrike" baseline="0" dirty="0"/>
              <a:t>n </a:t>
            </a:r>
            <a:r>
              <a:rPr lang="en-US" sz="1600" b="1" i="0" u="none" strike="noStrike" baseline="0" dirty="0"/>
              <a:t>earlier layers</a:t>
            </a:r>
            <a:r>
              <a:rPr lang="en-US" sz="1600" b="0" i="0" u="none" strike="noStrike" baseline="0" dirty="0"/>
              <a:t> of the network, </a:t>
            </a:r>
            <a:r>
              <a:rPr lang="en-US" sz="1600" dirty="0"/>
              <a:t>there are </a:t>
            </a:r>
            <a:r>
              <a:rPr lang="en-US" sz="1600" b="0" i="0" u="none" strike="noStrike" baseline="0" dirty="0"/>
              <a:t>heads that attend heavily on the </a:t>
            </a:r>
            <a:r>
              <a:rPr lang="en-US" sz="1600" b="1" i="0" u="none" strike="noStrike" baseline="0" dirty="0"/>
              <a:t>next or previous token</a:t>
            </a:r>
            <a:r>
              <a:rPr lang="en-US" sz="1600" b="0" i="0" u="none" strike="noStrike" baseline="0" dirty="0"/>
              <a:t>.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b="0" i="0" u="none" strike="noStrike" baseline="0" dirty="0"/>
              <a:t>our heads (in layers 2, 4, 7, and 8) on average put &gt;50% of their attention on the previous token.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b="0" i="0" u="none" strike="noStrike" baseline="0" dirty="0"/>
              <a:t>ive heads (in layers 1, 2, 2, 3, and 6) put &gt;50% of their attention on the next token.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9518A-57B5-4B53-B4BA-D9FCBF3D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330" y="129155"/>
            <a:ext cx="1959346" cy="3123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CBD54-B6DF-4AB2-9EA2-3D0C89A00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0"/>
          <a:stretch/>
        </p:blipFill>
        <p:spPr>
          <a:xfrm>
            <a:off x="7496175" y="3209133"/>
            <a:ext cx="4562475" cy="2680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A7DFA-0D36-44D5-BD90-58A294C0279D}"/>
              </a:ext>
            </a:extLst>
          </p:cNvPr>
          <p:cNvSpPr txBox="1"/>
          <p:nvPr/>
        </p:nvSpPr>
        <p:spPr>
          <a:xfrm>
            <a:off x="7858125" y="5848350"/>
            <a:ext cx="41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 attention a BERT head puts on a specific type of token</a:t>
            </a:r>
          </a:p>
        </p:txBody>
      </p:sp>
    </p:spTree>
    <p:extLst>
      <p:ext uri="{BB962C8B-B14F-4D97-AF65-F5344CB8AC3E}">
        <p14:creationId xmlns:p14="http://schemas.microsoft.com/office/powerpoint/2010/main" val="37051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332763" y="349512"/>
            <a:ext cx="11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/>
              <a:t>Surface-Level Patterns in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64D11-B94D-4D9C-8BF7-D9F33197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57" y="186183"/>
            <a:ext cx="3963968" cy="652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4C8F6-0394-430A-822B-FB715F939500}"/>
              </a:ext>
            </a:extLst>
          </p:cNvPr>
          <p:cNvSpPr txBox="1"/>
          <p:nvPr/>
        </p:nvSpPr>
        <p:spPr>
          <a:xfrm>
            <a:off x="341152" y="1047346"/>
            <a:ext cx="6177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/>
              <a:t>3.2 Attending to Separator Tokens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over half of BERT’s attention in layers 6-10 focuses on [SEP].</a:t>
            </a:r>
          </a:p>
          <a:p>
            <a:pPr algn="l"/>
            <a:endParaRPr lang="en-US" dirty="0"/>
          </a:p>
          <a:p>
            <a:pPr algn="l"/>
            <a:r>
              <a:rPr lang="en-US" sz="1800" b="1" i="0" u="none" strike="noStrike" baseline="0" dirty="0"/>
              <a:t>Possible explanations: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High probability of occurrence of these tokens.</a:t>
            </a:r>
          </a:p>
          <a:p>
            <a:pPr algn="l"/>
            <a:r>
              <a:rPr lang="en-US" dirty="0"/>
              <a:t>      </a:t>
            </a:r>
          </a:p>
          <a:p>
            <a:pPr algn="l"/>
            <a:r>
              <a:rPr lang="en-US" dirty="0"/>
              <a:t>i.e. </a:t>
            </a:r>
            <a:r>
              <a:rPr lang="en-US" sz="1800" b="0" i="0" u="none" strike="noStrike" baseline="0" dirty="0"/>
              <a:t>[SEP] and [CLS] are guaranteed to be present in a       segment and are never masked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276837" y="83890"/>
            <a:ext cx="115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/>
              <a:t>3.2 Attending to Separator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AF4A6-93D6-4A61-A62D-B9A7CC6F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630899"/>
            <a:ext cx="3636489" cy="3454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E59C9-9919-4A09-BE6E-75E6E0D3582D}"/>
              </a:ext>
            </a:extLst>
          </p:cNvPr>
          <p:cNvSpPr txBox="1"/>
          <p:nvPr/>
        </p:nvSpPr>
        <p:spPr>
          <a:xfrm>
            <a:off x="327610" y="5226290"/>
            <a:ext cx="481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For e.g. I</a:t>
            </a:r>
            <a:r>
              <a:rPr lang="en-US" sz="1600" b="0" i="0" u="none" strike="noStrike" baseline="0" dirty="0"/>
              <a:t>n head 8-10, direct objects attend to their verbs. For this head, non-nouns mostly attend to [SEP].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25F8C-DA54-428A-874B-4842B5C6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44" y="904875"/>
            <a:ext cx="3712262" cy="3452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1378C-1C23-4E3E-B8EB-BD02B82AFABD}"/>
              </a:ext>
            </a:extLst>
          </p:cNvPr>
          <p:cNvSpPr txBox="1"/>
          <p:nvPr/>
        </p:nvSpPr>
        <p:spPr>
          <a:xfrm>
            <a:off x="5495925" y="4393420"/>
            <a:ext cx="6505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Starting in layer 5 – the same layer where attention to [SEP] becomes high– the gradients for attention to [SEP] become very small. This indicates that attending to [SEP] does </a:t>
            </a:r>
            <a:r>
              <a:rPr lang="en-US" sz="1600" b="1" i="0" u="none" strike="noStrike" baseline="0" dirty="0"/>
              <a:t>not substantially change</a:t>
            </a:r>
            <a:r>
              <a:rPr lang="en-US" sz="1600" i="0" u="none" strike="noStrike" baseline="0" dirty="0"/>
              <a:t> BERT’s outputs</a:t>
            </a:r>
            <a:r>
              <a:rPr lang="en-US" sz="1600" b="0" i="0" u="none" strike="noStrike" baseline="0" dirty="0"/>
              <a:t>.</a:t>
            </a:r>
            <a:endParaRPr lang="en-US" sz="1600" dirty="0"/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This s</a:t>
            </a:r>
            <a:r>
              <a:rPr lang="en-US" sz="1600" b="0" i="0" u="none" strike="noStrike" baseline="0" dirty="0"/>
              <a:t>upports the theory that attention to [SEP] is used as a no-op for attention heads.</a:t>
            </a: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6F1B8-BA7C-4C67-A3C2-A1EFEB7D8F4B}"/>
              </a:ext>
            </a:extLst>
          </p:cNvPr>
          <p:cNvCxnSpPr>
            <a:cxnSpLocks/>
          </p:cNvCxnSpPr>
          <p:nvPr/>
        </p:nvCxnSpPr>
        <p:spPr>
          <a:xfrm flipH="1">
            <a:off x="5334000" y="160090"/>
            <a:ext cx="76200" cy="614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EEB517-7959-4130-9860-00DF1EAD1494}"/>
              </a:ext>
            </a:extLst>
          </p:cNvPr>
          <p:cNvSpPr txBox="1"/>
          <p:nvPr/>
        </p:nvSpPr>
        <p:spPr>
          <a:xfrm>
            <a:off x="291123" y="766863"/>
            <a:ext cx="5028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Hypothesis - H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eads with specific functions attend to [SEP] when the function is not called for.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3318B-6523-4385-995A-EE943EF561D0}"/>
              </a:ext>
            </a:extLst>
          </p:cNvPr>
          <p:cNvSpPr txBox="1"/>
          <p:nvPr/>
        </p:nvSpPr>
        <p:spPr>
          <a:xfrm>
            <a:off x="5705475" y="238125"/>
            <a:ext cx="602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Compute the magnitude of the gradient of the loss from BERT’s MLM task with respect to each attention weight.</a:t>
            </a:r>
          </a:p>
        </p:txBody>
      </p:sp>
    </p:spTree>
    <p:extLst>
      <p:ext uri="{BB962C8B-B14F-4D97-AF65-F5344CB8AC3E}">
        <p14:creationId xmlns:p14="http://schemas.microsoft.com/office/powerpoint/2010/main" val="167515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332763" y="60348"/>
            <a:ext cx="11526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/>
              <a:t>Surface-Level Patterns in Attention</a:t>
            </a:r>
          </a:p>
          <a:p>
            <a:pPr algn="l"/>
            <a:endParaRPr lang="en-US" sz="1800" b="0" i="0" u="none" strike="noStrike" baseline="0" dirty="0"/>
          </a:p>
          <a:p>
            <a:pPr algn="l"/>
            <a:endParaRPr lang="en-US" sz="1800" b="0" i="0" u="none" strike="noStrike" baseline="0" dirty="0"/>
          </a:p>
          <a:p>
            <a:pPr algn="l"/>
            <a:r>
              <a:rPr lang="en-US" sz="1800" b="1" i="0" u="none" strike="noStrike" baseline="0" dirty="0"/>
              <a:t>3.3 Focused vs Broad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C8F6-0394-430A-822B-FB715F939500}"/>
              </a:ext>
            </a:extLst>
          </p:cNvPr>
          <p:cNvSpPr txBox="1"/>
          <p:nvPr/>
        </p:nvSpPr>
        <p:spPr>
          <a:xfrm>
            <a:off x="5236952" y="510237"/>
            <a:ext cx="685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/>
              <a:t>Findings:</a:t>
            </a:r>
          </a:p>
          <a:p>
            <a:pPr algn="l"/>
            <a:endParaRPr lang="en-US" dirty="0"/>
          </a:p>
          <a:p>
            <a:pPr marL="342900" indent="-342900" algn="l">
              <a:buAutoNum type="arabicPeriod"/>
            </a:pPr>
            <a:r>
              <a:rPr lang="en-US" sz="1800" b="0" i="0" u="none" strike="noStrike" baseline="0" dirty="0"/>
              <a:t>Some attention heads, especially in lower layers, have very broad attention (high-entropy).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High-entropy heads typically spend </a:t>
            </a:r>
            <a:r>
              <a:rPr lang="en-US" b="1" dirty="0"/>
              <a:t>at most 10% of</a:t>
            </a:r>
            <a:r>
              <a:rPr lang="en-US" dirty="0"/>
              <a:t> their attention mass on any single word.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01736-6CAC-4D20-B4DD-2CAAD732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8" y="1428770"/>
            <a:ext cx="4529153" cy="3571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4724B-C7D3-4532-9B55-99E53643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81" y="2818561"/>
            <a:ext cx="1914525" cy="335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D83838-CA41-4700-A7BB-3901D09F55A4}"/>
              </a:ext>
            </a:extLst>
          </p:cNvPr>
          <p:cNvSpPr txBox="1"/>
          <p:nvPr/>
        </p:nvSpPr>
        <p:spPr>
          <a:xfrm>
            <a:off x="389913" y="5616059"/>
            <a:ext cx="4915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Formula:</a:t>
            </a:r>
          </a:p>
          <a:p>
            <a:r>
              <a:rPr lang="en-US" sz="1600" dirty="0"/>
              <a:t>entropies -= (</a:t>
            </a:r>
            <a:r>
              <a:rPr lang="en-US" sz="1600" dirty="0" err="1"/>
              <a:t>attns</a:t>
            </a:r>
            <a:r>
              <a:rPr lang="en-US" sz="1600" dirty="0"/>
              <a:t> * np.log(</a:t>
            </a:r>
            <a:r>
              <a:rPr lang="en-US" sz="1600" dirty="0" err="1"/>
              <a:t>attns</a:t>
            </a:r>
            <a:r>
              <a:rPr lang="en-US" sz="1600" dirty="0"/>
              <a:t>)).sum(-1).mean(-1)</a:t>
            </a:r>
          </a:p>
        </p:txBody>
      </p:sp>
    </p:spTree>
    <p:extLst>
      <p:ext uri="{BB962C8B-B14F-4D97-AF65-F5344CB8AC3E}">
        <p14:creationId xmlns:p14="http://schemas.microsoft.com/office/powerpoint/2010/main" val="40348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ACFD-3A74-41B5-90EF-168A0CAB116F}"/>
              </a:ext>
            </a:extLst>
          </p:cNvPr>
          <p:cNvSpPr txBox="1"/>
          <p:nvPr/>
        </p:nvSpPr>
        <p:spPr>
          <a:xfrm>
            <a:off x="292698" y="197532"/>
            <a:ext cx="11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Probing Individual Attention Heads on Dependency Syntax</a:t>
            </a:r>
            <a:endParaRPr lang="en-US" sz="1800" b="1" i="0" u="none" strike="noStrike" baseline="0" dirty="0">
              <a:latin typeface="NimbusRomNo9L-Med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335BC-C309-4C60-A282-7D229090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6" y="3084188"/>
            <a:ext cx="3225048" cy="3052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7EA4A-3908-43F8-B72D-0FE58685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71" y="3007966"/>
            <a:ext cx="3333157" cy="3258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E6E394-3638-4464-B943-7E5013D8835B}"/>
              </a:ext>
            </a:extLst>
          </p:cNvPr>
          <p:cNvSpPr txBox="1"/>
          <p:nvPr/>
        </p:nvSpPr>
        <p:spPr>
          <a:xfrm>
            <a:off x="230366" y="2269123"/>
            <a:ext cx="706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Examples of heads that learn syntax-sensitive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96250-61CD-4B1F-A0A1-4EAC051894E7}"/>
              </a:ext>
            </a:extLst>
          </p:cNvPr>
          <p:cNvSpPr txBox="1"/>
          <p:nvPr/>
        </p:nvSpPr>
        <p:spPr>
          <a:xfrm>
            <a:off x="325616" y="721776"/>
            <a:ext cx="11493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Setup for 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the attention maps from BERT-base on </a:t>
            </a:r>
            <a:r>
              <a:rPr lang="en-US" sz="1600" b="1" dirty="0"/>
              <a:t>WSJ portion of Penn Tree-Bank</a:t>
            </a:r>
            <a:r>
              <a:rPr lang="en-US" sz="1600" dirty="0"/>
              <a:t> annotated with Stanford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Handling words which split into multiple tokens-  for e.g., ‘playing’ split into ‘play’ and ‘##ing’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For attention to a split-up word, the attention weights are summed over its tokens.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For attention from a split-up word, take the mean of the attention weights over its tokens.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22DF7-C40E-47FD-88F8-75376798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5" y="2059932"/>
            <a:ext cx="2548286" cy="36346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F697A-97F5-4FCD-9CBD-CE667138D96A}"/>
              </a:ext>
            </a:extLst>
          </p:cNvPr>
          <p:cNvCxnSpPr>
            <a:cxnSpLocks/>
          </p:cNvCxnSpPr>
          <p:nvPr/>
        </p:nvCxnSpPr>
        <p:spPr>
          <a:xfrm>
            <a:off x="7581900" y="2281703"/>
            <a:ext cx="0" cy="383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0E156A-7986-4B5C-AD4A-5A7501C12393}"/>
              </a:ext>
            </a:extLst>
          </p:cNvPr>
          <p:cNvSpPr txBox="1"/>
          <p:nvPr/>
        </p:nvSpPr>
        <p:spPr>
          <a:xfrm>
            <a:off x="7749783" y="5818265"/>
            <a:ext cx="4194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no single head that does well for all syntax-relations.</a:t>
            </a:r>
          </a:p>
        </p:txBody>
      </p:sp>
    </p:spTree>
    <p:extLst>
      <p:ext uri="{BB962C8B-B14F-4D97-AF65-F5344CB8AC3E}">
        <p14:creationId xmlns:p14="http://schemas.microsoft.com/office/powerpoint/2010/main" val="39768931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TM78826771[[fn=Gradient rise]]</Template>
  <TotalTime>3752</TotalTime>
  <Words>1896</Words>
  <Application>Microsoft Office PowerPoint</Application>
  <PresentationFormat>Widescreen</PresentationFormat>
  <Paragraphs>233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NimbusRomNo9L-Medi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BERTology Paper Review and Programming Tasks</dc:title>
  <dc:creator>Abhishek Das</dc:creator>
  <cp:lastModifiedBy>Abhishek Das</cp:lastModifiedBy>
  <cp:revision>159</cp:revision>
  <dcterms:created xsi:type="dcterms:W3CDTF">2021-04-12T01:27:20Z</dcterms:created>
  <dcterms:modified xsi:type="dcterms:W3CDTF">2021-04-30T18:09:33Z</dcterms:modified>
</cp:coreProperties>
</file>