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72" r:id="rId4"/>
    <p:sldId id="258" r:id="rId5"/>
    <p:sldId id="259" r:id="rId6"/>
    <p:sldId id="261" r:id="rId7"/>
    <p:sldId id="262" r:id="rId8"/>
    <p:sldId id="263" r:id="rId9"/>
    <p:sldId id="264" r:id="rId10"/>
    <p:sldId id="265" r:id="rId11"/>
    <p:sldId id="266" r:id="rId12"/>
    <p:sldId id="267" r:id="rId13"/>
    <p:sldId id="268" r:id="rId14"/>
    <p:sldId id="269" r:id="rId15"/>
    <p:sldId id="274" r:id="rId16"/>
    <p:sldId id="275" r:id="rId17"/>
    <p:sldId id="273"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64" autoAdjust="0"/>
    <p:restoredTop sz="94660"/>
  </p:normalViewPr>
  <p:slideViewPr>
    <p:cSldViewPr snapToGrid="0">
      <p:cViewPr varScale="1">
        <p:scale>
          <a:sx n="85" d="100"/>
          <a:sy n="85" d="100"/>
        </p:scale>
        <p:origin x="46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5442811-9A94-42CA-9401-167E7FB0922B}" type="datetimeFigureOut">
              <a:rPr lang="en-IN" smtClean="0"/>
              <a:t>22-12-2022</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EFCCEFE7-BFB4-4B9B-9519-439392E6BDC6}" type="slidenum">
              <a:rPr lang="en-IN" smtClean="0"/>
              <a:t>‹#›</a:t>
            </a:fld>
            <a:endParaRPr lang="en-IN"/>
          </a:p>
        </p:txBody>
      </p:sp>
    </p:spTree>
    <p:extLst>
      <p:ext uri="{BB962C8B-B14F-4D97-AF65-F5344CB8AC3E}">
        <p14:creationId xmlns:p14="http://schemas.microsoft.com/office/powerpoint/2010/main" val="1247849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5442811-9A94-42CA-9401-167E7FB0922B}" type="datetimeFigureOut">
              <a:rPr lang="en-IN" smtClean="0"/>
              <a:t>22-12-2022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CCEFE7-BFB4-4B9B-9519-439392E6BDC6}" type="slidenum">
              <a:rPr lang="en-IN" smtClean="0"/>
              <a:t>‹#›</a:t>
            </a:fld>
            <a:endParaRPr lang="en-IN"/>
          </a:p>
        </p:txBody>
      </p:sp>
    </p:spTree>
    <p:extLst>
      <p:ext uri="{BB962C8B-B14F-4D97-AF65-F5344CB8AC3E}">
        <p14:creationId xmlns:p14="http://schemas.microsoft.com/office/powerpoint/2010/main" val="3940298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5442811-9A94-42CA-9401-167E7FB0922B}" type="datetimeFigureOut">
              <a:rPr lang="en-IN" smtClean="0"/>
              <a:t>22-12-2022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CCEFE7-BFB4-4B9B-9519-439392E6BDC6}" type="slidenum">
              <a:rPr lang="en-IN" smtClean="0"/>
              <a:t>‹#›</a:t>
            </a:fld>
            <a:endParaRPr lang="en-IN"/>
          </a:p>
        </p:txBody>
      </p:sp>
    </p:spTree>
    <p:extLst>
      <p:ext uri="{BB962C8B-B14F-4D97-AF65-F5344CB8AC3E}">
        <p14:creationId xmlns:p14="http://schemas.microsoft.com/office/powerpoint/2010/main" val="3192338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5442811-9A94-42CA-9401-167E7FB0922B}" type="datetimeFigureOut">
              <a:rPr lang="en-IN" smtClean="0"/>
              <a:t>22-12-2022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CCEFE7-BFB4-4B9B-9519-439392E6BDC6}"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604578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5442811-9A94-42CA-9401-167E7FB0922B}" type="datetimeFigureOut">
              <a:rPr lang="en-IN" smtClean="0"/>
              <a:t>22-12-2022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CCEFE7-BFB4-4B9B-9519-439392E6BDC6}" type="slidenum">
              <a:rPr lang="en-IN" smtClean="0"/>
              <a:t>‹#›</a:t>
            </a:fld>
            <a:endParaRPr lang="en-IN"/>
          </a:p>
        </p:txBody>
      </p:sp>
    </p:spTree>
    <p:extLst>
      <p:ext uri="{BB962C8B-B14F-4D97-AF65-F5344CB8AC3E}">
        <p14:creationId xmlns:p14="http://schemas.microsoft.com/office/powerpoint/2010/main" val="26367092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5442811-9A94-42CA-9401-167E7FB0922B}" type="datetimeFigureOut">
              <a:rPr lang="en-IN" smtClean="0"/>
              <a:t>22-12-2022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FCCEFE7-BFB4-4B9B-9519-439392E6BDC6}" type="slidenum">
              <a:rPr lang="en-IN" smtClean="0"/>
              <a:t>‹#›</a:t>
            </a:fld>
            <a:endParaRPr lang="en-IN"/>
          </a:p>
        </p:txBody>
      </p:sp>
    </p:spTree>
    <p:extLst>
      <p:ext uri="{BB962C8B-B14F-4D97-AF65-F5344CB8AC3E}">
        <p14:creationId xmlns:p14="http://schemas.microsoft.com/office/powerpoint/2010/main" val="3146632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5442811-9A94-42CA-9401-167E7FB0922B}" type="datetimeFigureOut">
              <a:rPr lang="en-IN" smtClean="0"/>
              <a:t>22-12-2022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FCCEFE7-BFB4-4B9B-9519-439392E6BDC6}" type="slidenum">
              <a:rPr lang="en-IN" smtClean="0"/>
              <a:t>‹#›</a:t>
            </a:fld>
            <a:endParaRPr lang="en-IN"/>
          </a:p>
        </p:txBody>
      </p:sp>
    </p:spTree>
    <p:extLst>
      <p:ext uri="{BB962C8B-B14F-4D97-AF65-F5344CB8AC3E}">
        <p14:creationId xmlns:p14="http://schemas.microsoft.com/office/powerpoint/2010/main" val="32990955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442811-9A94-42CA-9401-167E7FB0922B}" type="datetimeFigureOut">
              <a:rPr lang="en-IN" smtClean="0"/>
              <a:t>22-12-2022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CCEFE7-BFB4-4B9B-9519-439392E6BDC6}" type="slidenum">
              <a:rPr lang="en-IN" smtClean="0"/>
              <a:t>‹#›</a:t>
            </a:fld>
            <a:endParaRPr lang="en-IN"/>
          </a:p>
        </p:txBody>
      </p:sp>
    </p:spTree>
    <p:extLst>
      <p:ext uri="{BB962C8B-B14F-4D97-AF65-F5344CB8AC3E}">
        <p14:creationId xmlns:p14="http://schemas.microsoft.com/office/powerpoint/2010/main" val="166278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442811-9A94-42CA-9401-167E7FB0922B}" type="datetimeFigureOut">
              <a:rPr lang="en-IN" smtClean="0"/>
              <a:t>22-12-2022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CCEFE7-BFB4-4B9B-9519-439392E6BDC6}" type="slidenum">
              <a:rPr lang="en-IN" smtClean="0"/>
              <a:t>‹#›</a:t>
            </a:fld>
            <a:endParaRPr lang="en-IN"/>
          </a:p>
        </p:txBody>
      </p:sp>
    </p:spTree>
    <p:extLst>
      <p:ext uri="{BB962C8B-B14F-4D97-AF65-F5344CB8AC3E}">
        <p14:creationId xmlns:p14="http://schemas.microsoft.com/office/powerpoint/2010/main" val="2380598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442811-9A94-42CA-9401-167E7FB0922B}" type="datetimeFigureOut">
              <a:rPr lang="en-IN" smtClean="0"/>
              <a:t>22-12-2022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CCEFE7-BFB4-4B9B-9519-439392E6BDC6}" type="slidenum">
              <a:rPr lang="en-IN" smtClean="0"/>
              <a:t>‹#›</a:t>
            </a:fld>
            <a:endParaRPr lang="en-IN"/>
          </a:p>
        </p:txBody>
      </p:sp>
    </p:spTree>
    <p:extLst>
      <p:ext uri="{BB962C8B-B14F-4D97-AF65-F5344CB8AC3E}">
        <p14:creationId xmlns:p14="http://schemas.microsoft.com/office/powerpoint/2010/main" val="1307117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442811-9A94-42CA-9401-167E7FB0922B}" type="datetimeFigureOut">
              <a:rPr lang="en-IN" smtClean="0"/>
              <a:t>22-12-2022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CCEFE7-BFB4-4B9B-9519-439392E6BDC6}" type="slidenum">
              <a:rPr lang="en-IN" smtClean="0"/>
              <a:t>‹#›</a:t>
            </a:fld>
            <a:endParaRPr lang="en-IN"/>
          </a:p>
        </p:txBody>
      </p:sp>
    </p:spTree>
    <p:extLst>
      <p:ext uri="{BB962C8B-B14F-4D97-AF65-F5344CB8AC3E}">
        <p14:creationId xmlns:p14="http://schemas.microsoft.com/office/powerpoint/2010/main" val="2509972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442811-9A94-42CA-9401-167E7FB0922B}" type="datetimeFigureOut">
              <a:rPr lang="en-IN" smtClean="0"/>
              <a:t>22-12-2022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CCEFE7-BFB4-4B9B-9519-439392E6BDC6}" type="slidenum">
              <a:rPr lang="en-IN" smtClean="0"/>
              <a:t>‹#›</a:t>
            </a:fld>
            <a:endParaRPr lang="en-IN"/>
          </a:p>
        </p:txBody>
      </p:sp>
    </p:spTree>
    <p:extLst>
      <p:ext uri="{BB962C8B-B14F-4D97-AF65-F5344CB8AC3E}">
        <p14:creationId xmlns:p14="http://schemas.microsoft.com/office/powerpoint/2010/main" val="208404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442811-9A94-42CA-9401-167E7FB0922B}" type="datetimeFigureOut">
              <a:rPr lang="en-IN" smtClean="0"/>
              <a:t>22-12-2022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FCCEFE7-BFB4-4B9B-9519-439392E6BDC6}" type="slidenum">
              <a:rPr lang="en-IN" smtClean="0"/>
              <a:t>‹#›</a:t>
            </a:fld>
            <a:endParaRPr lang="en-IN"/>
          </a:p>
        </p:txBody>
      </p:sp>
    </p:spTree>
    <p:extLst>
      <p:ext uri="{BB962C8B-B14F-4D97-AF65-F5344CB8AC3E}">
        <p14:creationId xmlns:p14="http://schemas.microsoft.com/office/powerpoint/2010/main" val="29830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5442811-9A94-42CA-9401-167E7FB0922B}" type="datetimeFigureOut">
              <a:rPr lang="en-IN" smtClean="0"/>
              <a:t>22-12-2022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FCCEFE7-BFB4-4B9B-9519-439392E6BDC6}" type="slidenum">
              <a:rPr lang="en-IN" smtClean="0"/>
              <a:t>‹#›</a:t>
            </a:fld>
            <a:endParaRPr lang="en-IN"/>
          </a:p>
        </p:txBody>
      </p:sp>
    </p:spTree>
    <p:extLst>
      <p:ext uri="{BB962C8B-B14F-4D97-AF65-F5344CB8AC3E}">
        <p14:creationId xmlns:p14="http://schemas.microsoft.com/office/powerpoint/2010/main" val="2621262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442811-9A94-42CA-9401-167E7FB0922B}" type="datetimeFigureOut">
              <a:rPr lang="en-IN" smtClean="0"/>
              <a:t>22-12-2022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FCCEFE7-BFB4-4B9B-9519-439392E6BDC6}" type="slidenum">
              <a:rPr lang="en-IN" smtClean="0"/>
              <a:t>‹#›</a:t>
            </a:fld>
            <a:endParaRPr lang="en-IN"/>
          </a:p>
        </p:txBody>
      </p:sp>
    </p:spTree>
    <p:extLst>
      <p:ext uri="{BB962C8B-B14F-4D97-AF65-F5344CB8AC3E}">
        <p14:creationId xmlns:p14="http://schemas.microsoft.com/office/powerpoint/2010/main" val="1289029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5442811-9A94-42CA-9401-167E7FB0922B}" type="datetimeFigureOut">
              <a:rPr lang="en-IN" smtClean="0"/>
              <a:t>22-12-2022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CCEFE7-BFB4-4B9B-9519-439392E6BDC6}" type="slidenum">
              <a:rPr lang="en-IN" smtClean="0"/>
              <a:t>‹#›</a:t>
            </a:fld>
            <a:endParaRPr lang="en-IN"/>
          </a:p>
        </p:txBody>
      </p:sp>
    </p:spTree>
    <p:extLst>
      <p:ext uri="{BB962C8B-B14F-4D97-AF65-F5344CB8AC3E}">
        <p14:creationId xmlns:p14="http://schemas.microsoft.com/office/powerpoint/2010/main" val="3729037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5442811-9A94-42CA-9401-167E7FB0922B}" type="datetimeFigureOut">
              <a:rPr lang="en-IN" smtClean="0"/>
              <a:t>22-12-2022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CCEFE7-BFB4-4B9B-9519-439392E6BDC6}" type="slidenum">
              <a:rPr lang="en-IN" smtClean="0"/>
              <a:t>‹#›</a:t>
            </a:fld>
            <a:endParaRPr lang="en-IN"/>
          </a:p>
        </p:txBody>
      </p:sp>
    </p:spTree>
    <p:extLst>
      <p:ext uri="{BB962C8B-B14F-4D97-AF65-F5344CB8AC3E}">
        <p14:creationId xmlns:p14="http://schemas.microsoft.com/office/powerpoint/2010/main" val="286733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5442811-9A94-42CA-9401-167E7FB0922B}" type="datetimeFigureOut">
              <a:rPr lang="en-IN" smtClean="0"/>
              <a:t>22-12-2022</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FCCEFE7-BFB4-4B9B-9519-439392E6BDC6}" type="slidenum">
              <a:rPr lang="en-IN" smtClean="0"/>
              <a:t>‹#›</a:t>
            </a:fld>
            <a:endParaRPr lang="en-IN"/>
          </a:p>
        </p:txBody>
      </p:sp>
    </p:spTree>
    <p:extLst>
      <p:ext uri="{BB962C8B-B14F-4D97-AF65-F5344CB8AC3E}">
        <p14:creationId xmlns:p14="http://schemas.microsoft.com/office/powerpoint/2010/main" val="142945794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D5FF9-7C0F-B20E-6FE1-5C30929B5EED}"/>
              </a:ext>
            </a:extLst>
          </p:cNvPr>
          <p:cNvSpPr>
            <a:spLocks noGrp="1"/>
          </p:cNvSpPr>
          <p:nvPr>
            <p:ph type="ctrTitle"/>
          </p:nvPr>
        </p:nvSpPr>
        <p:spPr>
          <a:xfrm>
            <a:off x="1943100" y="1622337"/>
            <a:ext cx="8791575" cy="1871849"/>
          </a:xfrm>
        </p:spPr>
        <p:txBody>
          <a:bodyPr/>
          <a:lstStyle/>
          <a:p>
            <a:pPr algn="ctr"/>
            <a:r>
              <a:rPr lang="en-IN" dirty="0"/>
              <a:t>SNTI final project submission</a:t>
            </a:r>
          </a:p>
        </p:txBody>
      </p:sp>
      <p:sp>
        <p:nvSpPr>
          <p:cNvPr id="3" name="Subtitle 2">
            <a:extLst>
              <a:ext uri="{FF2B5EF4-FFF2-40B4-BE49-F238E27FC236}">
                <a16:creationId xmlns:a16="http://schemas.microsoft.com/office/drawing/2014/main" id="{79B4D169-9169-30F0-B216-1E731D7F47E1}"/>
              </a:ext>
            </a:extLst>
          </p:cNvPr>
          <p:cNvSpPr>
            <a:spLocks noGrp="1"/>
          </p:cNvSpPr>
          <p:nvPr>
            <p:ph type="subTitle" idx="1"/>
          </p:nvPr>
        </p:nvSpPr>
        <p:spPr>
          <a:xfrm>
            <a:off x="1876424" y="3602038"/>
            <a:ext cx="8858251" cy="1503362"/>
          </a:xfrm>
        </p:spPr>
        <p:txBody>
          <a:bodyPr>
            <a:normAutofit lnSpcReduction="10000"/>
          </a:bodyPr>
          <a:lstStyle/>
          <a:p>
            <a:pPr algn="ctr"/>
            <a:r>
              <a:rPr lang="en-IN" sz="2800" dirty="0">
                <a:solidFill>
                  <a:schemeClr val="tx1"/>
                </a:solidFill>
              </a:rPr>
              <a:t>TOPIC – INVENTORY FORECASTING</a:t>
            </a:r>
          </a:p>
          <a:p>
            <a:r>
              <a:rPr lang="en-IN" dirty="0"/>
              <a:t>                      NAME – ABHISHEK MAHATO   REF NO – VT20221076 </a:t>
            </a:r>
          </a:p>
          <a:p>
            <a:r>
              <a:rPr lang="en-IN" dirty="0"/>
              <a:t>                                   C.v. Raman global university</a:t>
            </a:r>
          </a:p>
        </p:txBody>
      </p:sp>
      <p:pic>
        <p:nvPicPr>
          <p:cNvPr id="5" name="Picture 4">
            <a:extLst>
              <a:ext uri="{FF2B5EF4-FFF2-40B4-BE49-F238E27FC236}">
                <a16:creationId xmlns:a16="http://schemas.microsoft.com/office/drawing/2014/main" id="{C0FB38BE-C7EF-78B3-4D26-505A1479B9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0590" y="531660"/>
            <a:ext cx="2732629" cy="1431611"/>
          </a:xfrm>
          <a:prstGeom prst="rect">
            <a:avLst/>
          </a:prstGeom>
        </p:spPr>
      </p:pic>
    </p:spTree>
    <p:extLst>
      <p:ext uri="{BB962C8B-B14F-4D97-AF65-F5344CB8AC3E}">
        <p14:creationId xmlns:p14="http://schemas.microsoft.com/office/powerpoint/2010/main" val="2793418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ADB82-85C4-9AA3-3993-35AC878EC51B}"/>
              </a:ext>
            </a:extLst>
          </p:cNvPr>
          <p:cNvSpPr>
            <a:spLocks noGrp="1"/>
          </p:cNvSpPr>
          <p:nvPr>
            <p:ph type="title"/>
          </p:nvPr>
        </p:nvSpPr>
        <p:spPr>
          <a:xfrm>
            <a:off x="1146705" y="609600"/>
            <a:ext cx="4265409" cy="1639886"/>
          </a:xfrm>
        </p:spPr>
        <p:txBody>
          <a:bodyPr/>
          <a:lstStyle/>
          <a:p>
            <a:r>
              <a:rPr lang="en-IN" dirty="0"/>
              <a:t>Inventory on world map</a:t>
            </a:r>
          </a:p>
        </p:txBody>
      </p:sp>
      <p:pic>
        <p:nvPicPr>
          <p:cNvPr id="6" name="Content Placeholder 5">
            <a:extLst>
              <a:ext uri="{FF2B5EF4-FFF2-40B4-BE49-F238E27FC236}">
                <a16:creationId xmlns:a16="http://schemas.microsoft.com/office/drawing/2014/main" id="{9F821586-5633-32FA-18E2-BF97BD32C9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05474" y="1664066"/>
            <a:ext cx="5473169" cy="4127134"/>
          </a:xfrm>
          <a:effectLst>
            <a:softEdge rad="50800"/>
          </a:effectLst>
        </p:spPr>
      </p:pic>
      <p:sp>
        <p:nvSpPr>
          <p:cNvPr id="4" name="Text Placeholder 3">
            <a:extLst>
              <a:ext uri="{FF2B5EF4-FFF2-40B4-BE49-F238E27FC236}">
                <a16:creationId xmlns:a16="http://schemas.microsoft.com/office/drawing/2014/main" id="{CE926F57-8EA8-0EE8-0A29-3FE531A86A7B}"/>
              </a:ext>
            </a:extLst>
          </p:cNvPr>
          <p:cNvSpPr>
            <a:spLocks noGrp="1"/>
          </p:cNvSpPr>
          <p:nvPr>
            <p:ph type="body" sz="half" idx="2"/>
          </p:nvPr>
        </p:nvSpPr>
        <p:spPr/>
        <p:txBody>
          <a:bodyPr/>
          <a:lstStyle/>
          <a:p>
            <a:endParaRPr lang="en-IN" dirty="0"/>
          </a:p>
          <a:p>
            <a:pPr marL="285750" indent="-285750">
              <a:buFont typeface="Arial" panose="020B0604020202020204" pitchFamily="34" charset="0"/>
              <a:buChar char="•"/>
            </a:pPr>
            <a:r>
              <a:rPr lang="en-IN" sz="1800" dirty="0"/>
              <a:t>Here we tried to depict the display of the whole inventory on the world map.</a:t>
            </a:r>
          </a:p>
          <a:p>
            <a:pPr marL="285750" indent="-285750">
              <a:buFont typeface="Arial" panose="020B0604020202020204" pitchFamily="34" charset="0"/>
              <a:buChar char="•"/>
            </a:pPr>
            <a:r>
              <a:rPr lang="en-IN" sz="1800" dirty="0"/>
              <a:t>The darker the circles are higher the quantity concentration present and the lighter the color lesser the quantity available.</a:t>
            </a:r>
          </a:p>
        </p:txBody>
      </p:sp>
    </p:spTree>
    <p:extLst>
      <p:ext uri="{BB962C8B-B14F-4D97-AF65-F5344CB8AC3E}">
        <p14:creationId xmlns:p14="http://schemas.microsoft.com/office/powerpoint/2010/main" val="3482454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BA3F9-CBE0-63F0-306E-9608A39409B6}"/>
              </a:ext>
            </a:extLst>
          </p:cNvPr>
          <p:cNvSpPr>
            <a:spLocks noGrp="1"/>
          </p:cNvSpPr>
          <p:nvPr>
            <p:ph type="title"/>
          </p:nvPr>
        </p:nvSpPr>
        <p:spPr>
          <a:xfrm>
            <a:off x="1146705" y="609601"/>
            <a:ext cx="3856037" cy="1639884"/>
          </a:xfrm>
        </p:spPr>
        <p:txBody>
          <a:bodyPr/>
          <a:lstStyle/>
          <a:p>
            <a:r>
              <a:rPr lang="en-IN" dirty="0"/>
              <a:t>FILTER FOR AREA AND CITY</a:t>
            </a:r>
          </a:p>
        </p:txBody>
      </p:sp>
      <p:pic>
        <p:nvPicPr>
          <p:cNvPr id="6" name="Content Placeholder 5">
            <a:extLst>
              <a:ext uri="{FF2B5EF4-FFF2-40B4-BE49-F238E27FC236}">
                <a16:creationId xmlns:a16="http://schemas.microsoft.com/office/drawing/2014/main" id="{201BDBA5-E2D9-DB3D-E48A-0B0C18D5A6B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771508" y="1623063"/>
            <a:ext cx="5094493" cy="4168137"/>
          </a:xfrm>
          <a:effectLst>
            <a:softEdge rad="12700"/>
          </a:effectLst>
        </p:spPr>
      </p:pic>
      <p:sp>
        <p:nvSpPr>
          <p:cNvPr id="4" name="Text Placeholder 3">
            <a:extLst>
              <a:ext uri="{FF2B5EF4-FFF2-40B4-BE49-F238E27FC236}">
                <a16:creationId xmlns:a16="http://schemas.microsoft.com/office/drawing/2014/main" id="{19FA9105-2E65-D294-DA16-24E8343FB81F}"/>
              </a:ext>
            </a:extLst>
          </p:cNvPr>
          <p:cNvSpPr>
            <a:spLocks noGrp="1"/>
          </p:cNvSpPr>
          <p:nvPr>
            <p:ph type="body" sz="half" idx="2"/>
          </p:nvPr>
        </p:nvSpPr>
        <p:spPr>
          <a:xfrm>
            <a:off x="1254281" y="2545321"/>
            <a:ext cx="3856037" cy="3541714"/>
          </a:xfrm>
        </p:spPr>
        <p:txBody>
          <a:bodyPr/>
          <a:lstStyle/>
          <a:p>
            <a:pPr marL="285750" indent="-285750">
              <a:buFont typeface="Arial" panose="020B0604020202020204" pitchFamily="34" charset="0"/>
              <a:buChar char="•"/>
            </a:pPr>
            <a:r>
              <a:rPr lang="en-IN" dirty="0"/>
              <a:t>Here we have provided filters for area and city. The client can select any particular data of the area or city that he needs to analyze.</a:t>
            </a:r>
          </a:p>
          <a:p>
            <a:pPr marL="285750" indent="-285750">
              <a:buFont typeface="Arial" panose="020B0604020202020204" pitchFamily="34" charset="0"/>
              <a:buChar char="•"/>
            </a:pPr>
            <a:r>
              <a:rPr lang="en-IN" dirty="0"/>
              <a:t>We have added a navigation button(enter) which will directly direct to the desired dashboard with provided filter data.</a:t>
            </a:r>
          </a:p>
        </p:txBody>
      </p:sp>
    </p:spTree>
    <p:extLst>
      <p:ext uri="{BB962C8B-B14F-4D97-AF65-F5344CB8AC3E}">
        <p14:creationId xmlns:p14="http://schemas.microsoft.com/office/powerpoint/2010/main" val="3887867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39F7D-4600-2A61-DE23-B7693F92A4F4}"/>
              </a:ext>
            </a:extLst>
          </p:cNvPr>
          <p:cNvSpPr>
            <a:spLocks noGrp="1"/>
          </p:cNvSpPr>
          <p:nvPr>
            <p:ph type="title"/>
          </p:nvPr>
        </p:nvSpPr>
        <p:spPr>
          <a:xfrm>
            <a:off x="1146704" y="609601"/>
            <a:ext cx="4016967" cy="1639884"/>
          </a:xfrm>
        </p:spPr>
        <p:txBody>
          <a:bodyPr/>
          <a:lstStyle/>
          <a:p>
            <a:r>
              <a:rPr lang="en-IN" dirty="0"/>
              <a:t>Running sum vs as on inventory for each city</a:t>
            </a:r>
          </a:p>
        </p:txBody>
      </p:sp>
      <p:pic>
        <p:nvPicPr>
          <p:cNvPr id="6" name="Content Placeholder 5">
            <a:extLst>
              <a:ext uri="{FF2B5EF4-FFF2-40B4-BE49-F238E27FC236}">
                <a16:creationId xmlns:a16="http://schemas.microsoft.com/office/drawing/2014/main" id="{094277CE-F3EC-B17F-0D55-6CDF40FB8B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76706" y="1731728"/>
            <a:ext cx="5668589" cy="3808460"/>
          </a:xfrm>
        </p:spPr>
      </p:pic>
      <p:sp>
        <p:nvSpPr>
          <p:cNvPr id="4" name="Text Placeholder 3">
            <a:extLst>
              <a:ext uri="{FF2B5EF4-FFF2-40B4-BE49-F238E27FC236}">
                <a16:creationId xmlns:a16="http://schemas.microsoft.com/office/drawing/2014/main" id="{4C849C29-0132-3360-E5D9-30D2205D0AB1}"/>
              </a:ext>
            </a:extLst>
          </p:cNvPr>
          <p:cNvSpPr>
            <a:spLocks noGrp="1"/>
          </p:cNvSpPr>
          <p:nvPr>
            <p:ph type="body" sz="half" idx="2"/>
          </p:nvPr>
        </p:nvSpPr>
        <p:spPr>
          <a:xfrm>
            <a:off x="1146705" y="2366682"/>
            <a:ext cx="3856037" cy="3424518"/>
          </a:xfrm>
        </p:spPr>
        <p:txBody>
          <a:bodyPr/>
          <a:lstStyle/>
          <a:p>
            <a:pPr marL="285750" indent="-285750">
              <a:buFont typeface="Arial" panose="020B0604020202020204" pitchFamily="34" charset="0"/>
              <a:buChar char="•"/>
            </a:pPr>
            <a:r>
              <a:rPr lang="en-US" i="0" dirty="0">
                <a:effectLst/>
              </a:rPr>
              <a:t>A running sum is the summation of a sequence of numbers which is updated each time a new number is added to the sequence, by adding the value of the new number to the previous running total.</a:t>
            </a:r>
          </a:p>
          <a:p>
            <a:pPr marL="285750" indent="-285750">
              <a:buFont typeface="Arial" panose="020B0604020202020204" pitchFamily="34" charset="0"/>
              <a:buChar char="•"/>
            </a:pPr>
            <a:r>
              <a:rPr lang="en-US" dirty="0"/>
              <a:t>We have a running sum on the inventory(quantity available) for each city in the world map. </a:t>
            </a:r>
            <a:endParaRPr lang="en-IN" dirty="0"/>
          </a:p>
        </p:txBody>
      </p:sp>
      <p:sp>
        <p:nvSpPr>
          <p:cNvPr id="7" name="Title 1">
            <a:extLst>
              <a:ext uri="{FF2B5EF4-FFF2-40B4-BE49-F238E27FC236}">
                <a16:creationId xmlns:a16="http://schemas.microsoft.com/office/drawing/2014/main" id="{DF07C27B-949A-C4B1-149A-F410E6303EC3}"/>
              </a:ext>
            </a:extLst>
          </p:cNvPr>
          <p:cNvSpPr txBox="1">
            <a:spLocks/>
          </p:cNvSpPr>
          <p:nvPr/>
        </p:nvSpPr>
        <p:spPr>
          <a:xfrm>
            <a:off x="1370823" y="609601"/>
            <a:ext cx="3856037" cy="163988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cap="all" baseline="0">
                <a:solidFill>
                  <a:schemeClr val="tx1"/>
                </a:solidFill>
                <a:latin typeface="+mj-lt"/>
                <a:ea typeface="+mj-ea"/>
                <a:cs typeface="+mj-cs"/>
              </a:defRPr>
            </a:lvl1pPr>
          </a:lstStyle>
          <a:p>
            <a:endParaRPr lang="en-IN" dirty="0"/>
          </a:p>
        </p:txBody>
      </p:sp>
    </p:spTree>
    <p:extLst>
      <p:ext uri="{BB962C8B-B14F-4D97-AF65-F5344CB8AC3E}">
        <p14:creationId xmlns:p14="http://schemas.microsoft.com/office/powerpoint/2010/main" val="3124131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CBC80-847C-D790-B9D2-A5F2137F3798}"/>
              </a:ext>
            </a:extLst>
          </p:cNvPr>
          <p:cNvSpPr>
            <a:spLocks noGrp="1"/>
          </p:cNvSpPr>
          <p:nvPr>
            <p:ph type="title"/>
          </p:nvPr>
        </p:nvSpPr>
        <p:spPr/>
        <p:txBody>
          <a:bodyPr>
            <a:normAutofit fontScale="90000"/>
          </a:bodyPr>
          <a:lstStyle/>
          <a:p>
            <a:r>
              <a:rPr lang="en-IN" dirty="0"/>
              <a:t>Stores that should be rewarded for their good work</a:t>
            </a:r>
          </a:p>
        </p:txBody>
      </p:sp>
      <p:pic>
        <p:nvPicPr>
          <p:cNvPr id="6" name="Content Placeholder 5">
            <a:extLst>
              <a:ext uri="{FF2B5EF4-FFF2-40B4-BE49-F238E27FC236}">
                <a16:creationId xmlns:a16="http://schemas.microsoft.com/office/drawing/2014/main" id="{9169A991-8315-B3E3-4F6D-75267EDF65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94045" y="1257300"/>
            <a:ext cx="4471535" cy="4533900"/>
          </a:xfrm>
          <a:effectLst>
            <a:softEdge rad="114300"/>
          </a:effectLst>
        </p:spPr>
      </p:pic>
      <p:sp>
        <p:nvSpPr>
          <p:cNvPr id="4" name="Text Placeholder 3">
            <a:extLst>
              <a:ext uri="{FF2B5EF4-FFF2-40B4-BE49-F238E27FC236}">
                <a16:creationId xmlns:a16="http://schemas.microsoft.com/office/drawing/2014/main" id="{2737AC84-D4B6-D6E8-CA93-B0DA74EC63C8}"/>
              </a:ext>
            </a:extLst>
          </p:cNvPr>
          <p:cNvSpPr>
            <a:spLocks noGrp="1"/>
          </p:cNvSpPr>
          <p:nvPr>
            <p:ph type="body" sz="half" idx="2"/>
          </p:nvPr>
        </p:nvSpPr>
        <p:spPr>
          <a:xfrm>
            <a:off x="1146705" y="2365233"/>
            <a:ext cx="3856037" cy="3541714"/>
          </a:xfrm>
        </p:spPr>
        <p:txBody>
          <a:bodyPr>
            <a:normAutofit/>
          </a:bodyPr>
          <a:lstStyle/>
          <a:p>
            <a:pPr marL="285750" indent="-285750">
              <a:buFont typeface="Arial" panose="020B0604020202020204" pitchFamily="34" charset="0"/>
              <a:buChar char="•"/>
            </a:pPr>
            <a:r>
              <a:rPr lang="en-IN" sz="1800" dirty="0"/>
              <a:t>Stores that should be rewarded for their good work are the stores that have their individual highest sales.</a:t>
            </a:r>
          </a:p>
          <a:p>
            <a:pPr marL="285750" indent="-285750">
              <a:buFont typeface="Arial" panose="020B0604020202020204" pitchFamily="34" charset="0"/>
              <a:buChar char="•"/>
            </a:pPr>
            <a:r>
              <a:rPr lang="en-IN" sz="1800" dirty="0"/>
              <a:t>The Blue color shows the stores that have highest sales and should be rewarded</a:t>
            </a:r>
          </a:p>
          <a:p>
            <a:pPr marL="285750" indent="-285750">
              <a:buFont typeface="Arial" panose="020B0604020202020204" pitchFamily="34" charset="0"/>
              <a:buChar char="•"/>
            </a:pPr>
            <a:r>
              <a:rPr lang="en-IN" sz="1800" dirty="0"/>
              <a:t>Such as Costco and Stein Mart.</a:t>
            </a:r>
          </a:p>
        </p:txBody>
      </p:sp>
    </p:spTree>
    <p:extLst>
      <p:ext uri="{BB962C8B-B14F-4D97-AF65-F5344CB8AC3E}">
        <p14:creationId xmlns:p14="http://schemas.microsoft.com/office/powerpoint/2010/main" val="2204139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B757C-3D8D-EF36-2E40-502BFC246C89}"/>
              </a:ext>
            </a:extLst>
          </p:cNvPr>
          <p:cNvSpPr>
            <a:spLocks noGrp="1"/>
          </p:cNvSpPr>
          <p:nvPr>
            <p:ph type="title"/>
          </p:nvPr>
        </p:nvSpPr>
        <p:spPr>
          <a:xfrm>
            <a:off x="1397717" y="654425"/>
            <a:ext cx="3856037" cy="1639884"/>
          </a:xfrm>
        </p:spPr>
        <p:txBody>
          <a:bodyPr/>
          <a:lstStyle/>
          <a:p>
            <a:r>
              <a:rPr lang="en-IN" dirty="0"/>
              <a:t>TOTAL SALES FOR EACH STORE</a:t>
            </a:r>
          </a:p>
        </p:txBody>
      </p:sp>
      <p:pic>
        <p:nvPicPr>
          <p:cNvPr id="6" name="Content Placeholder 5">
            <a:extLst>
              <a:ext uri="{FF2B5EF4-FFF2-40B4-BE49-F238E27FC236}">
                <a16:creationId xmlns:a16="http://schemas.microsoft.com/office/drawing/2014/main" id="{5E236900-1C1E-9FCE-F1E3-B4F024E0E8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38875" y="1743075"/>
            <a:ext cx="4429370" cy="4048125"/>
          </a:xfrm>
          <a:effectLst>
            <a:softEdge rad="38100"/>
          </a:effectLst>
        </p:spPr>
      </p:pic>
      <p:sp>
        <p:nvSpPr>
          <p:cNvPr id="4" name="Text Placeholder 3">
            <a:extLst>
              <a:ext uri="{FF2B5EF4-FFF2-40B4-BE49-F238E27FC236}">
                <a16:creationId xmlns:a16="http://schemas.microsoft.com/office/drawing/2014/main" id="{3281F7C1-A788-0D5F-B30A-4717326B6520}"/>
              </a:ext>
            </a:extLst>
          </p:cNvPr>
          <p:cNvSpPr>
            <a:spLocks noGrp="1"/>
          </p:cNvSpPr>
          <p:nvPr>
            <p:ph type="body" sz="half" idx="2"/>
          </p:nvPr>
        </p:nvSpPr>
        <p:spPr>
          <a:xfrm>
            <a:off x="1146705" y="2500132"/>
            <a:ext cx="3856037" cy="3291068"/>
          </a:xfrm>
        </p:spPr>
        <p:txBody>
          <a:bodyPr>
            <a:normAutofit/>
          </a:bodyPr>
          <a:lstStyle/>
          <a:p>
            <a:pPr marL="285750" indent="-285750">
              <a:buFont typeface="Arial" panose="020B0604020202020204" pitchFamily="34" charset="0"/>
              <a:buChar char="•"/>
            </a:pPr>
            <a:r>
              <a:rPr lang="en-IN" sz="1800" dirty="0"/>
              <a:t>Here we have simply depicted the total sales for each store.</a:t>
            </a:r>
          </a:p>
          <a:p>
            <a:pPr marL="285750" indent="-285750">
              <a:buFont typeface="Arial" panose="020B0604020202020204" pitchFamily="34" charset="0"/>
              <a:buChar char="•"/>
            </a:pPr>
            <a:r>
              <a:rPr lang="en-IN" sz="1800" dirty="0"/>
              <a:t>The darker the color greater their sales and gradually decreases as lightens.</a:t>
            </a:r>
          </a:p>
        </p:txBody>
      </p:sp>
    </p:spTree>
    <p:extLst>
      <p:ext uri="{BB962C8B-B14F-4D97-AF65-F5344CB8AC3E}">
        <p14:creationId xmlns:p14="http://schemas.microsoft.com/office/powerpoint/2010/main" val="4269606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D86B0-36BE-EB3D-04EE-220DB8C9119D}"/>
              </a:ext>
            </a:extLst>
          </p:cNvPr>
          <p:cNvSpPr>
            <a:spLocks noGrp="1"/>
          </p:cNvSpPr>
          <p:nvPr>
            <p:ph type="title"/>
          </p:nvPr>
        </p:nvSpPr>
        <p:spPr>
          <a:xfrm>
            <a:off x="1455178" y="0"/>
            <a:ext cx="9905998" cy="1478570"/>
          </a:xfrm>
        </p:spPr>
        <p:txBody>
          <a:bodyPr/>
          <a:lstStyle/>
          <a:p>
            <a:r>
              <a:rPr lang="en-IN" dirty="0"/>
              <a:t>Final dashboards</a:t>
            </a:r>
          </a:p>
        </p:txBody>
      </p:sp>
      <p:pic>
        <p:nvPicPr>
          <p:cNvPr id="9" name="Content Placeholder 8">
            <a:extLst>
              <a:ext uri="{FF2B5EF4-FFF2-40B4-BE49-F238E27FC236}">
                <a16:creationId xmlns:a16="http://schemas.microsoft.com/office/drawing/2014/main" id="{419C5506-1C96-FB8C-6FA7-D211F73969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9506" y="1129553"/>
            <a:ext cx="8588188" cy="5020235"/>
          </a:xfrm>
        </p:spPr>
      </p:pic>
    </p:spTree>
    <p:extLst>
      <p:ext uri="{BB962C8B-B14F-4D97-AF65-F5344CB8AC3E}">
        <p14:creationId xmlns:p14="http://schemas.microsoft.com/office/powerpoint/2010/main" val="2339939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B591B5D-3F5D-F8C6-9677-F142E1D0EA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0" y="609600"/>
            <a:ext cx="8247529" cy="5351930"/>
          </a:xfrm>
        </p:spPr>
      </p:pic>
    </p:spTree>
    <p:extLst>
      <p:ext uri="{BB962C8B-B14F-4D97-AF65-F5344CB8AC3E}">
        <p14:creationId xmlns:p14="http://schemas.microsoft.com/office/powerpoint/2010/main" val="2425552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60709-307B-E78F-F090-B9EDB806E4B9}"/>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162144AA-F9E7-3481-EBC0-8C95F834A194}"/>
              </a:ext>
            </a:extLst>
          </p:cNvPr>
          <p:cNvSpPr>
            <a:spLocks noGrp="1"/>
          </p:cNvSpPr>
          <p:nvPr>
            <p:ph idx="1"/>
          </p:nvPr>
        </p:nvSpPr>
        <p:spPr/>
        <p:txBody>
          <a:bodyPr>
            <a:normAutofit/>
          </a:bodyPr>
          <a:lstStyle/>
          <a:p>
            <a:pPr marL="0" indent="0">
              <a:buNone/>
            </a:pPr>
            <a:r>
              <a:rPr lang="en-IN" sz="2000" dirty="0"/>
              <a:t>This project mainly focused on inventory forecasting which </a:t>
            </a:r>
            <a:r>
              <a:rPr lang="en-US" sz="2000" b="0" i="0" dirty="0">
                <a:effectLst/>
              </a:rPr>
              <a:t>is the practice of using past data, trends, and known upcoming events to predict needed inventory levels for a future period.</a:t>
            </a:r>
          </a:p>
          <a:p>
            <a:pPr marL="0" indent="0">
              <a:buNone/>
            </a:pPr>
            <a:r>
              <a:rPr lang="en-US" sz="2000" dirty="0"/>
              <a:t> We used</a:t>
            </a:r>
            <a:r>
              <a:rPr lang="en-US" sz="2000" b="0" i="0" dirty="0">
                <a:effectLst/>
              </a:rPr>
              <a:t> data analysis to identify patterns and trends to adapt to dynamic conditions and meet customer demand. </a:t>
            </a:r>
          </a:p>
          <a:p>
            <a:pPr marL="0" indent="0">
              <a:buNone/>
            </a:pPr>
            <a:r>
              <a:rPr lang="en-IN" sz="2000" dirty="0"/>
              <a:t>Created dashboards in tableau for data visualization and representation using its various features.</a:t>
            </a:r>
            <a:endParaRPr lang="en-US" sz="2000" dirty="0"/>
          </a:p>
        </p:txBody>
      </p:sp>
    </p:spTree>
    <p:extLst>
      <p:ext uri="{BB962C8B-B14F-4D97-AF65-F5344CB8AC3E}">
        <p14:creationId xmlns:p14="http://schemas.microsoft.com/office/powerpoint/2010/main" val="157453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E07CD-0A30-8B22-1DC0-F1C88BBECE37}"/>
              </a:ext>
            </a:extLst>
          </p:cNvPr>
          <p:cNvSpPr>
            <a:spLocks noGrp="1"/>
          </p:cNvSpPr>
          <p:nvPr>
            <p:ph type="title"/>
          </p:nvPr>
        </p:nvSpPr>
        <p:spPr>
          <a:xfrm>
            <a:off x="747873" y="1301424"/>
            <a:ext cx="9993433" cy="4069229"/>
          </a:xfrm>
        </p:spPr>
        <p:txBody>
          <a:bodyPr>
            <a:normAutofit/>
          </a:bodyPr>
          <a:lstStyle/>
          <a:p>
            <a:pPr algn="ctr"/>
            <a:r>
              <a:rPr lang="en-IN" sz="9600" dirty="0"/>
              <a:t>Thank you!</a:t>
            </a:r>
          </a:p>
        </p:txBody>
      </p:sp>
    </p:spTree>
    <p:extLst>
      <p:ext uri="{BB962C8B-B14F-4D97-AF65-F5344CB8AC3E}">
        <p14:creationId xmlns:p14="http://schemas.microsoft.com/office/powerpoint/2010/main" val="3542004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A2187-0298-56E1-CB6F-67258D23CB78}"/>
              </a:ext>
            </a:extLst>
          </p:cNvPr>
          <p:cNvSpPr>
            <a:spLocks noGrp="1"/>
          </p:cNvSpPr>
          <p:nvPr>
            <p:ph type="title"/>
          </p:nvPr>
        </p:nvSpPr>
        <p:spPr/>
        <p:txBody>
          <a:bodyPr/>
          <a:lstStyle/>
          <a:p>
            <a:r>
              <a:rPr lang="en-IN" dirty="0"/>
              <a:t>Acknowledgement</a:t>
            </a:r>
          </a:p>
        </p:txBody>
      </p:sp>
      <p:sp>
        <p:nvSpPr>
          <p:cNvPr id="3" name="Content Placeholder 2">
            <a:extLst>
              <a:ext uri="{FF2B5EF4-FFF2-40B4-BE49-F238E27FC236}">
                <a16:creationId xmlns:a16="http://schemas.microsoft.com/office/drawing/2014/main" id="{C4524FF7-5332-FAE3-06FD-07B54DB5AF89}"/>
              </a:ext>
            </a:extLst>
          </p:cNvPr>
          <p:cNvSpPr>
            <a:spLocks noGrp="1"/>
          </p:cNvSpPr>
          <p:nvPr>
            <p:ph idx="1"/>
          </p:nvPr>
        </p:nvSpPr>
        <p:spPr>
          <a:xfrm>
            <a:off x="1141412" y="2240522"/>
            <a:ext cx="9905999" cy="3541714"/>
          </a:xfrm>
        </p:spPr>
        <p:txBody>
          <a:bodyPr>
            <a:normAutofit fontScale="92500"/>
          </a:bodyPr>
          <a:lstStyle/>
          <a:p>
            <a:pPr marL="0" indent="0">
              <a:buNone/>
            </a:pPr>
            <a:r>
              <a:rPr lang="en-IN" dirty="0"/>
              <a:t>I </a:t>
            </a:r>
            <a:r>
              <a:rPr lang="en-IN" b="1" i="1" dirty="0"/>
              <a:t>Abhishek Mahato</a:t>
            </a:r>
            <a:r>
              <a:rPr lang="en-IN" dirty="0"/>
              <a:t> of C.V. Raman Global University (VT20221076) would like to thank my guide </a:t>
            </a:r>
            <a:r>
              <a:rPr lang="en-IN" b="1" i="1" dirty="0"/>
              <a:t>Mr. Gautam Yadav</a:t>
            </a:r>
            <a:r>
              <a:rPr lang="en-IN" i="1" dirty="0"/>
              <a:t> </a:t>
            </a:r>
            <a:r>
              <a:rPr lang="en-IN" dirty="0"/>
              <a:t>sir for his immense support throughout our project.</a:t>
            </a:r>
          </a:p>
          <a:p>
            <a:pPr marL="0" indent="0" algn="just">
              <a:buNone/>
            </a:pPr>
            <a:r>
              <a:rPr lang="en-US" dirty="0">
                <a:latin typeface="Tw Cen MT (Body)"/>
              </a:rPr>
              <a:t>Y</a:t>
            </a:r>
            <a:r>
              <a:rPr lang="en-US" b="0" i="0" dirty="0">
                <a:effectLst/>
                <a:latin typeface="Tw Cen MT (Body)"/>
              </a:rPr>
              <a:t>our leadership and knowledge helped us complete this project successfully, we are grateful to have had the privilege of learning from a wonderful teacher such as yourself!</a:t>
            </a:r>
          </a:p>
          <a:p>
            <a:pPr marL="0" indent="0" algn="just">
              <a:buNone/>
            </a:pPr>
            <a:r>
              <a:rPr lang="en-US" b="0" i="0" dirty="0">
                <a:effectLst/>
                <a:latin typeface="Tw Cen MT (Body)"/>
              </a:rPr>
              <a:t>Thank you sir for all of your guidance throughout my work on this project including advice and support when needed!</a:t>
            </a:r>
          </a:p>
          <a:p>
            <a:pPr marL="0" indent="0">
              <a:buNone/>
            </a:pPr>
            <a:endParaRPr lang="en-IN" dirty="0"/>
          </a:p>
        </p:txBody>
      </p:sp>
    </p:spTree>
    <p:extLst>
      <p:ext uri="{BB962C8B-B14F-4D97-AF65-F5344CB8AC3E}">
        <p14:creationId xmlns:p14="http://schemas.microsoft.com/office/powerpoint/2010/main" val="1954109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B0A66-099B-2487-CCA2-75FDAD1D4D85}"/>
              </a:ext>
            </a:extLst>
          </p:cNvPr>
          <p:cNvSpPr>
            <a:spLocks noGrp="1"/>
          </p:cNvSpPr>
          <p:nvPr>
            <p:ph type="title"/>
          </p:nvPr>
        </p:nvSpPr>
        <p:spPr/>
        <p:txBody>
          <a:bodyPr/>
          <a:lstStyle/>
          <a:p>
            <a:r>
              <a:rPr lang="en-IN" dirty="0"/>
              <a:t>Source of data</a:t>
            </a:r>
          </a:p>
        </p:txBody>
      </p:sp>
      <p:sp>
        <p:nvSpPr>
          <p:cNvPr id="3" name="Content Placeholder 2">
            <a:extLst>
              <a:ext uri="{FF2B5EF4-FFF2-40B4-BE49-F238E27FC236}">
                <a16:creationId xmlns:a16="http://schemas.microsoft.com/office/drawing/2014/main" id="{8E4ABD8D-7772-861C-F29A-596010A578D4}"/>
              </a:ext>
            </a:extLst>
          </p:cNvPr>
          <p:cNvSpPr>
            <a:spLocks noGrp="1"/>
          </p:cNvSpPr>
          <p:nvPr>
            <p:ph idx="1"/>
          </p:nvPr>
        </p:nvSpPr>
        <p:spPr/>
        <p:txBody>
          <a:bodyPr/>
          <a:lstStyle/>
          <a:p>
            <a:r>
              <a:rPr lang="en-IN" dirty="0"/>
              <a:t>The source of data i.e. the dataset provided is a not under any NDA(Non-disclosure Agreement).</a:t>
            </a:r>
          </a:p>
          <a:p>
            <a:r>
              <a:rPr lang="en-US" b="0" i="0" dirty="0">
                <a:effectLst/>
                <a:latin typeface="Tw Cen MT (Body)"/>
              </a:rPr>
              <a:t>A non-disclosure agreement (NDA) is a legally binding contract that establishes a confidential relationship. The party or parties signing the agreement agree that sensitive information they may obtain will not be made available to others. An NDA may also be referred to as a confidentiality agreement.</a:t>
            </a:r>
            <a:endParaRPr lang="en-IN" dirty="0">
              <a:latin typeface="Tw Cen MT (Body)"/>
            </a:endParaRPr>
          </a:p>
        </p:txBody>
      </p:sp>
    </p:spTree>
    <p:extLst>
      <p:ext uri="{BB962C8B-B14F-4D97-AF65-F5344CB8AC3E}">
        <p14:creationId xmlns:p14="http://schemas.microsoft.com/office/powerpoint/2010/main" val="3405801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57F10-E9F5-7EC8-BFBC-620E21654AB7}"/>
              </a:ext>
            </a:extLst>
          </p:cNvPr>
          <p:cNvSpPr>
            <a:spLocks noGrp="1"/>
          </p:cNvSpPr>
          <p:nvPr>
            <p:ph type="title"/>
          </p:nvPr>
        </p:nvSpPr>
        <p:spPr>
          <a:xfrm>
            <a:off x="1828798" y="421295"/>
            <a:ext cx="9353083" cy="1478570"/>
          </a:xfrm>
        </p:spPr>
        <p:txBody>
          <a:bodyPr/>
          <a:lstStyle/>
          <a:p>
            <a:r>
              <a:rPr lang="en-IN" dirty="0"/>
              <a:t>Aim  </a:t>
            </a:r>
          </a:p>
        </p:txBody>
      </p:sp>
      <p:sp>
        <p:nvSpPr>
          <p:cNvPr id="3" name="Content Placeholder 2">
            <a:extLst>
              <a:ext uri="{FF2B5EF4-FFF2-40B4-BE49-F238E27FC236}">
                <a16:creationId xmlns:a16="http://schemas.microsoft.com/office/drawing/2014/main" id="{C86CE922-84DA-AB65-AA18-6B0D86716046}"/>
              </a:ext>
            </a:extLst>
          </p:cNvPr>
          <p:cNvSpPr>
            <a:spLocks noGrp="1"/>
          </p:cNvSpPr>
          <p:nvPr>
            <p:ph idx="1"/>
          </p:nvPr>
        </p:nvSpPr>
        <p:spPr>
          <a:xfrm>
            <a:off x="1694329" y="1658471"/>
            <a:ext cx="9353082" cy="4598939"/>
          </a:xfrm>
        </p:spPr>
        <p:txBody>
          <a:bodyPr>
            <a:normAutofit fontScale="77500" lnSpcReduction="20000"/>
          </a:bodyPr>
          <a:lstStyle/>
          <a:p>
            <a:r>
              <a:rPr lang="en-IN" sz="2100" dirty="0"/>
              <a:t>AIM - We have been given 10 questions to perform in the tableau and create dashboards to answer those questions using a given dataset using tableau. </a:t>
            </a:r>
          </a:p>
          <a:p>
            <a:r>
              <a:rPr lang="en-US" sz="2100" dirty="0"/>
              <a:t>Q1.What is the total inventory?</a:t>
            </a:r>
          </a:p>
          <a:p>
            <a:r>
              <a:rPr lang="en-US" sz="2100" dirty="0"/>
              <a:t>Q2. Top 10 stores as per cost.</a:t>
            </a:r>
          </a:p>
          <a:p>
            <a:r>
              <a:rPr lang="en-US" sz="2100" dirty="0"/>
              <a:t>Q3. Top 10 area with lowest inventory.</a:t>
            </a:r>
          </a:p>
          <a:p>
            <a:r>
              <a:rPr lang="en-US" sz="2100" dirty="0"/>
              <a:t>Q4.Which product needs there with more inventory?</a:t>
            </a:r>
          </a:p>
          <a:p>
            <a:r>
              <a:rPr lang="en-US" sz="2100" dirty="0"/>
              <a:t>Q5. What are the product that may go in stockout?</a:t>
            </a:r>
          </a:p>
          <a:p>
            <a:r>
              <a:rPr lang="en-US" sz="2100" dirty="0"/>
              <a:t>Q6. Inventory on world map.</a:t>
            </a:r>
          </a:p>
          <a:p>
            <a:r>
              <a:rPr lang="en-US" sz="2100" dirty="0"/>
              <a:t>Q7. Filter for area and city.</a:t>
            </a:r>
          </a:p>
          <a:p>
            <a:r>
              <a:rPr lang="en-US" sz="2100" dirty="0"/>
              <a:t>Q8. Running sum vs as on inventory for each city.</a:t>
            </a:r>
          </a:p>
          <a:p>
            <a:r>
              <a:rPr lang="en-US" sz="2100" dirty="0"/>
              <a:t>Q9. Stores that should be rewarded for their good work.</a:t>
            </a:r>
          </a:p>
          <a:p>
            <a:r>
              <a:rPr lang="en-US" sz="2100" dirty="0"/>
              <a:t>Q10. Total sales for each store.</a:t>
            </a:r>
          </a:p>
          <a:p>
            <a:endParaRPr lang="en-IN" sz="1400" dirty="0"/>
          </a:p>
        </p:txBody>
      </p:sp>
    </p:spTree>
    <p:extLst>
      <p:ext uri="{BB962C8B-B14F-4D97-AF65-F5344CB8AC3E}">
        <p14:creationId xmlns:p14="http://schemas.microsoft.com/office/powerpoint/2010/main" val="286199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DC316-107E-D8B2-7117-7DB5BA5E33E6}"/>
              </a:ext>
            </a:extLst>
          </p:cNvPr>
          <p:cNvSpPr>
            <a:spLocks noGrp="1"/>
          </p:cNvSpPr>
          <p:nvPr>
            <p:ph type="title"/>
          </p:nvPr>
        </p:nvSpPr>
        <p:spPr>
          <a:xfrm>
            <a:off x="1146705" y="609601"/>
            <a:ext cx="4671389" cy="1667434"/>
          </a:xfrm>
        </p:spPr>
        <p:txBody>
          <a:bodyPr/>
          <a:lstStyle/>
          <a:p>
            <a:r>
              <a:rPr lang="en-IN" dirty="0"/>
              <a:t>TOTAL  INVENTORY</a:t>
            </a:r>
          </a:p>
        </p:txBody>
      </p:sp>
      <p:pic>
        <p:nvPicPr>
          <p:cNvPr id="6" name="Content Placeholder 5">
            <a:extLst>
              <a:ext uri="{FF2B5EF4-FFF2-40B4-BE49-F238E27FC236}">
                <a16:creationId xmlns:a16="http://schemas.microsoft.com/office/drawing/2014/main" id="{879787EF-A68C-4EA9-E190-DFB8129661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54588" y="1847061"/>
            <a:ext cx="2952562" cy="2608398"/>
          </a:xfrm>
          <a:effectLst>
            <a:softEdge rad="101600"/>
          </a:effectLst>
        </p:spPr>
      </p:pic>
      <p:sp>
        <p:nvSpPr>
          <p:cNvPr id="4" name="Text Placeholder 3">
            <a:extLst>
              <a:ext uri="{FF2B5EF4-FFF2-40B4-BE49-F238E27FC236}">
                <a16:creationId xmlns:a16="http://schemas.microsoft.com/office/drawing/2014/main" id="{88F1E232-FFCE-341D-E5C4-C94C2A93FF24}"/>
              </a:ext>
            </a:extLst>
          </p:cNvPr>
          <p:cNvSpPr>
            <a:spLocks noGrp="1"/>
          </p:cNvSpPr>
          <p:nvPr>
            <p:ph type="body" sz="half" idx="2"/>
          </p:nvPr>
        </p:nvSpPr>
        <p:spPr>
          <a:xfrm>
            <a:off x="1146705" y="2716305"/>
            <a:ext cx="3856037" cy="3074893"/>
          </a:xfrm>
        </p:spPr>
        <p:txBody>
          <a:bodyPr/>
          <a:lstStyle/>
          <a:p>
            <a:pPr marL="285750" indent="-285750">
              <a:buFont typeface="Arial" panose="020B0604020202020204" pitchFamily="34" charset="0"/>
              <a:buChar char="•"/>
            </a:pPr>
            <a:r>
              <a:rPr lang="en-IN" sz="1800" dirty="0"/>
              <a:t>The total inventory of all the shops is calculated to be a total of 6386.</a:t>
            </a:r>
          </a:p>
          <a:p>
            <a:pPr marL="285750" indent="-285750">
              <a:buFont typeface="Arial" panose="020B0604020202020204" pitchFamily="34" charset="0"/>
              <a:buChar char="•"/>
            </a:pPr>
            <a:r>
              <a:rPr lang="en-IN" sz="1800" dirty="0"/>
              <a:t>It Has been portrayed by sum(Quantity Available) in the size section and grouping the area in putting it into the colour section.</a:t>
            </a:r>
          </a:p>
          <a:p>
            <a:endParaRPr lang="en-IN" dirty="0"/>
          </a:p>
        </p:txBody>
      </p:sp>
    </p:spTree>
    <p:extLst>
      <p:ext uri="{BB962C8B-B14F-4D97-AF65-F5344CB8AC3E}">
        <p14:creationId xmlns:p14="http://schemas.microsoft.com/office/powerpoint/2010/main" val="123387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B6FDA-9831-FA6A-918F-8733F14B16ED}"/>
              </a:ext>
            </a:extLst>
          </p:cNvPr>
          <p:cNvSpPr>
            <a:spLocks noGrp="1"/>
          </p:cNvSpPr>
          <p:nvPr>
            <p:ph type="title"/>
          </p:nvPr>
        </p:nvSpPr>
        <p:spPr>
          <a:xfrm>
            <a:off x="1146704" y="609601"/>
            <a:ext cx="5720261" cy="1447799"/>
          </a:xfrm>
        </p:spPr>
        <p:txBody>
          <a:bodyPr/>
          <a:lstStyle/>
          <a:p>
            <a:r>
              <a:rPr lang="en-IN" dirty="0"/>
              <a:t>Top 10 stores as per cost</a:t>
            </a:r>
          </a:p>
        </p:txBody>
      </p:sp>
      <p:pic>
        <p:nvPicPr>
          <p:cNvPr id="6" name="Content Placeholder 5">
            <a:extLst>
              <a:ext uri="{FF2B5EF4-FFF2-40B4-BE49-F238E27FC236}">
                <a16:creationId xmlns:a16="http://schemas.microsoft.com/office/drawing/2014/main" id="{F1045DAB-2F55-EAD6-EB9A-26ED597A16A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4167"/>
          <a:stretch/>
        </p:blipFill>
        <p:spPr>
          <a:xfrm>
            <a:off x="6968284" y="1333500"/>
            <a:ext cx="4077011" cy="4457699"/>
          </a:xfrm>
          <a:effectLst>
            <a:softEdge rad="50800"/>
          </a:effectLst>
        </p:spPr>
      </p:pic>
      <p:sp>
        <p:nvSpPr>
          <p:cNvPr id="4" name="Text Placeholder 3">
            <a:extLst>
              <a:ext uri="{FF2B5EF4-FFF2-40B4-BE49-F238E27FC236}">
                <a16:creationId xmlns:a16="http://schemas.microsoft.com/office/drawing/2014/main" id="{207B5EF3-3C0A-A331-D3C9-E1B71D7D148F}"/>
              </a:ext>
            </a:extLst>
          </p:cNvPr>
          <p:cNvSpPr>
            <a:spLocks noGrp="1"/>
          </p:cNvSpPr>
          <p:nvPr>
            <p:ph type="body" sz="half" idx="2"/>
          </p:nvPr>
        </p:nvSpPr>
        <p:spPr>
          <a:xfrm>
            <a:off x="1146705" y="2295524"/>
            <a:ext cx="4949295" cy="3495675"/>
          </a:xfrm>
        </p:spPr>
        <p:txBody>
          <a:bodyPr>
            <a:normAutofit/>
          </a:bodyPr>
          <a:lstStyle/>
          <a:p>
            <a:pPr marL="285750" indent="-285750">
              <a:buFont typeface="Arial" panose="020B0604020202020204" pitchFamily="34" charset="0"/>
              <a:buChar char="•"/>
            </a:pPr>
            <a:r>
              <a:rPr lang="en-IN" sz="1800" dirty="0"/>
              <a:t>Here the top stores which has max cost as per their retail price has been shown in the graph.</a:t>
            </a:r>
          </a:p>
          <a:p>
            <a:pPr marL="285750" indent="-285750">
              <a:buFont typeface="Arial" panose="020B0604020202020204" pitchFamily="34" charset="0"/>
              <a:buChar char="•"/>
            </a:pPr>
            <a:r>
              <a:rPr lang="en-IN" sz="1800" dirty="0"/>
              <a:t>It has been displayed by sum(cost) in the rows section and store name in the column section and sorting it in descending order to find the top 10 stores.</a:t>
            </a:r>
          </a:p>
          <a:p>
            <a:pPr marL="285750" indent="-285750">
              <a:buFont typeface="Arial" panose="020B0604020202020204" pitchFamily="34" charset="0"/>
              <a:buChar char="•"/>
            </a:pPr>
            <a:r>
              <a:rPr lang="en-IN" sz="1800" dirty="0"/>
              <a:t>As displayed in the dark blue is the max cost store which is ben Franklin and following it are the rest.</a:t>
            </a:r>
          </a:p>
        </p:txBody>
      </p:sp>
    </p:spTree>
    <p:extLst>
      <p:ext uri="{BB962C8B-B14F-4D97-AF65-F5344CB8AC3E}">
        <p14:creationId xmlns:p14="http://schemas.microsoft.com/office/powerpoint/2010/main" val="3768926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6D422-8BF9-8739-C6D6-E4EFD6D86B26}"/>
              </a:ext>
            </a:extLst>
          </p:cNvPr>
          <p:cNvSpPr>
            <a:spLocks noGrp="1"/>
          </p:cNvSpPr>
          <p:nvPr>
            <p:ph type="title"/>
          </p:nvPr>
        </p:nvSpPr>
        <p:spPr>
          <a:xfrm>
            <a:off x="1146705" y="609601"/>
            <a:ext cx="6397095" cy="1639884"/>
          </a:xfrm>
        </p:spPr>
        <p:txBody>
          <a:bodyPr/>
          <a:lstStyle/>
          <a:p>
            <a:r>
              <a:rPr lang="en-IN" dirty="0"/>
              <a:t>Top 10 area with lowest inventory</a:t>
            </a:r>
          </a:p>
        </p:txBody>
      </p:sp>
      <p:pic>
        <p:nvPicPr>
          <p:cNvPr id="6" name="Content Placeholder 5">
            <a:extLst>
              <a:ext uri="{FF2B5EF4-FFF2-40B4-BE49-F238E27FC236}">
                <a16:creationId xmlns:a16="http://schemas.microsoft.com/office/drawing/2014/main" id="{1B55CBB4-6D74-32DC-41D7-EA6968B798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19850" y="2249485"/>
            <a:ext cx="4067175" cy="3303591"/>
          </a:xfrm>
          <a:effectLst>
            <a:softEdge rad="50800"/>
          </a:effectLst>
        </p:spPr>
      </p:pic>
      <p:sp>
        <p:nvSpPr>
          <p:cNvPr id="4" name="Text Placeholder 3">
            <a:extLst>
              <a:ext uri="{FF2B5EF4-FFF2-40B4-BE49-F238E27FC236}">
                <a16:creationId xmlns:a16="http://schemas.microsoft.com/office/drawing/2014/main" id="{00C9C27D-9A4A-9490-E943-24AFECC8D466}"/>
              </a:ext>
            </a:extLst>
          </p:cNvPr>
          <p:cNvSpPr>
            <a:spLocks noGrp="1"/>
          </p:cNvSpPr>
          <p:nvPr>
            <p:ph type="body" sz="half" idx="2"/>
          </p:nvPr>
        </p:nvSpPr>
        <p:spPr>
          <a:xfrm>
            <a:off x="1251480" y="2563809"/>
            <a:ext cx="4225395" cy="3303591"/>
          </a:xfrm>
        </p:spPr>
        <p:txBody>
          <a:bodyPr>
            <a:normAutofit/>
          </a:bodyPr>
          <a:lstStyle/>
          <a:p>
            <a:pPr marL="285750" indent="-285750">
              <a:buFont typeface="Arial" panose="020B0604020202020204" pitchFamily="34" charset="0"/>
              <a:buChar char="•"/>
            </a:pPr>
            <a:r>
              <a:rPr lang="en-IN" sz="1800" dirty="0"/>
              <a:t>Here the top 10 area which has the minimum inventory has been displayed.</a:t>
            </a:r>
          </a:p>
          <a:p>
            <a:pPr marL="285750" indent="-285750">
              <a:buFont typeface="Arial" panose="020B0604020202020204" pitchFamily="34" charset="0"/>
              <a:buChar char="•"/>
            </a:pPr>
            <a:r>
              <a:rPr lang="en-IN" sz="1800" dirty="0"/>
              <a:t>It has been portrayed through the sum(Quantity available) in the column section and the area in the rows section.</a:t>
            </a:r>
          </a:p>
          <a:p>
            <a:pPr marL="285750" indent="-285750">
              <a:buFont typeface="Arial" panose="020B0604020202020204" pitchFamily="34" charset="0"/>
              <a:buChar char="•"/>
            </a:pPr>
            <a:r>
              <a:rPr lang="en-IN" sz="1800" dirty="0"/>
              <a:t>As depicted in the graph top 10 area which has the lowest inventory are shown in red all have 1.0 quantity of inventory.</a:t>
            </a:r>
          </a:p>
        </p:txBody>
      </p:sp>
    </p:spTree>
    <p:extLst>
      <p:ext uri="{BB962C8B-B14F-4D97-AF65-F5344CB8AC3E}">
        <p14:creationId xmlns:p14="http://schemas.microsoft.com/office/powerpoint/2010/main" val="2144408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C0EE6-0084-3582-FF91-52E1B62DD6FA}"/>
              </a:ext>
            </a:extLst>
          </p:cNvPr>
          <p:cNvSpPr>
            <a:spLocks noGrp="1"/>
          </p:cNvSpPr>
          <p:nvPr>
            <p:ph type="title"/>
          </p:nvPr>
        </p:nvSpPr>
        <p:spPr>
          <a:xfrm>
            <a:off x="990601" y="592666"/>
            <a:ext cx="5848349" cy="1639884"/>
          </a:xfrm>
        </p:spPr>
        <p:txBody>
          <a:bodyPr>
            <a:normAutofit/>
          </a:bodyPr>
          <a:lstStyle/>
          <a:p>
            <a:r>
              <a:rPr lang="en-IN" dirty="0"/>
              <a:t>Products WHICH needs to be there with more inventory</a:t>
            </a:r>
          </a:p>
        </p:txBody>
      </p:sp>
      <p:sp>
        <p:nvSpPr>
          <p:cNvPr id="4" name="Text Placeholder 3">
            <a:extLst>
              <a:ext uri="{FF2B5EF4-FFF2-40B4-BE49-F238E27FC236}">
                <a16:creationId xmlns:a16="http://schemas.microsoft.com/office/drawing/2014/main" id="{797B92BC-191A-7255-1491-8942F5301FC8}"/>
              </a:ext>
            </a:extLst>
          </p:cNvPr>
          <p:cNvSpPr>
            <a:spLocks noGrp="1"/>
          </p:cNvSpPr>
          <p:nvPr>
            <p:ph type="body" sz="half" idx="2"/>
          </p:nvPr>
        </p:nvSpPr>
        <p:spPr>
          <a:xfrm>
            <a:off x="1146705" y="2533650"/>
            <a:ext cx="4482570" cy="3257550"/>
          </a:xfrm>
        </p:spPr>
        <p:txBody>
          <a:bodyPr>
            <a:normAutofit/>
          </a:bodyPr>
          <a:lstStyle/>
          <a:p>
            <a:pPr marL="285750" indent="-285750">
              <a:buFont typeface="Arial" panose="020B0604020202020204" pitchFamily="34" charset="0"/>
              <a:buChar char="•"/>
            </a:pPr>
            <a:r>
              <a:rPr lang="en-IN" sz="1800" dirty="0"/>
              <a:t>Here the products which have the highest sales have been shown in the graph. This is because it would be more appropriate to refill them first such that sales of the product don’t get affected.</a:t>
            </a:r>
          </a:p>
          <a:p>
            <a:pPr marL="285750" indent="-285750">
              <a:buFont typeface="Arial" panose="020B0604020202020204" pitchFamily="34" charset="0"/>
              <a:buChar char="•"/>
            </a:pPr>
            <a:r>
              <a:rPr lang="en-IN" sz="1800" dirty="0"/>
              <a:t>It has been depicted by the sum(quantity sold) in the column section and the product name in the rows section and sorting in descending order.</a:t>
            </a:r>
          </a:p>
        </p:txBody>
      </p:sp>
      <p:pic>
        <p:nvPicPr>
          <p:cNvPr id="10" name="Content Placeholder 9">
            <a:extLst>
              <a:ext uri="{FF2B5EF4-FFF2-40B4-BE49-F238E27FC236}">
                <a16:creationId xmlns:a16="http://schemas.microsoft.com/office/drawing/2014/main" id="{4AB67210-8563-6EC3-D86B-4FE8A77568C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7010400" y="1647825"/>
            <a:ext cx="3800475" cy="4000499"/>
          </a:xfrm>
          <a:effectLst>
            <a:softEdge rad="38100"/>
          </a:effectLst>
        </p:spPr>
      </p:pic>
    </p:spTree>
    <p:extLst>
      <p:ext uri="{BB962C8B-B14F-4D97-AF65-F5344CB8AC3E}">
        <p14:creationId xmlns:p14="http://schemas.microsoft.com/office/powerpoint/2010/main" val="2828651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5E23D-CD48-F741-5AA8-FE9577FE40EA}"/>
              </a:ext>
            </a:extLst>
          </p:cNvPr>
          <p:cNvSpPr>
            <a:spLocks noGrp="1"/>
          </p:cNvSpPr>
          <p:nvPr>
            <p:ph type="title"/>
          </p:nvPr>
        </p:nvSpPr>
        <p:spPr>
          <a:xfrm>
            <a:off x="1141412" y="609600"/>
            <a:ext cx="5707063" cy="1905000"/>
          </a:xfrm>
        </p:spPr>
        <p:txBody>
          <a:bodyPr/>
          <a:lstStyle/>
          <a:p>
            <a:r>
              <a:rPr lang="en-IN" dirty="0"/>
              <a:t>Products that may go stockout</a:t>
            </a:r>
          </a:p>
        </p:txBody>
      </p:sp>
      <p:pic>
        <p:nvPicPr>
          <p:cNvPr id="6" name="Picture Placeholder 5">
            <a:extLst>
              <a:ext uri="{FF2B5EF4-FFF2-40B4-BE49-F238E27FC236}">
                <a16:creationId xmlns:a16="http://schemas.microsoft.com/office/drawing/2014/main" id="{2C67C81F-44A7-946E-A9C0-B7580BDD668A}"/>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2105" b="2105"/>
          <a:stretch>
            <a:fillRect/>
          </a:stretch>
        </p:blipFill>
        <p:spPr>
          <a:xfrm>
            <a:off x="7562851" y="1604122"/>
            <a:ext cx="3487737" cy="3733800"/>
          </a:xfrm>
          <a:effectLst>
            <a:outerShdw blurRad="88900" dist="38100" dir="5400000" algn="t" rotWithShape="0">
              <a:prstClr val="black">
                <a:alpha val="40000"/>
              </a:prstClr>
            </a:outerShdw>
            <a:softEdge rad="38100"/>
          </a:effectLst>
        </p:spPr>
      </p:pic>
      <p:sp>
        <p:nvSpPr>
          <p:cNvPr id="4" name="Text Placeholder 3">
            <a:extLst>
              <a:ext uri="{FF2B5EF4-FFF2-40B4-BE49-F238E27FC236}">
                <a16:creationId xmlns:a16="http://schemas.microsoft.com/office/drawing/2014/main" id="{5285F9C7-2A99-408E-6321-9C4F392D86C0}"/>
              </a:ext>
            </a:extLst>
          </p:cNvPr>
          <p:cNvSpPr>
            <a:spLocks noGrp="1"/>
          </p:cNvSpPr>
          <p:nvPr>
            <p:ph type="body" sz="half" idx="2"/>
          </p:nvPr>
        </p:nvSpPr>
        <p:spPr>
          <a:xfrm>
            <a:off x="1141412" y="2695575"/>
            <a:ext cx="6002340" cy="2590800"/>
          </a:xfrm>
        </p:spPr>
        <p:txBody>
          <a:bodyPr/>
          <a:lstStyle/>
          <a:p>
            <a:pPr marL="285750" indent="-285750">
              <a:buFont typeface="Arial" panose="020B0604020202020204" pitchFamily="34" charset="0"/>
              <a:buChar char="•"/>
            </a:pPr>
            <a:r>
              <a:rPr lang="en-IN" sz="1800" dirty="0"/>
              <a:t>Here we have displayed the products that may go stockout due to high sales of that product.</a:t>
            </a:r>
          </a:p>
          <a:p>
            <a:pPr marL="285750" indent="-285750">
              <a:buFont typeface="Arial" panose="020B0604020202020204" pitchFamily="34" charset="0"/>
              <a:buChar char="•"/>
            </a:pPr>
            <a:r>
              <a:rPr lang="en-IN" sz="1800" dirty="0"/>
              <a:t>It is been simply depicted by the sum(quantity available) in the columns section and the product name in the rows section and sorting it in ascending order.</a:t>
            </a:r>
          </a:p>
          <a:p>
            <a:endParaRPr lang="en-IN" dirty="0"/>
          </a:p>
        </p:txBody>
      </p:sp>
    </p:spTree>
    <p:extLst>
      <p:ext uri="{BB962C8B-B14F-4D97-AF65-F5344CB8AC3E}">
        <p14:creationId xmlns:p14="http://schemas.microsoft.com/office/powerpoint/2010/main" val="37131210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3857</TotalTime>
  <Words>942</Words>
  <Application>Microsoft Office PowerPoint</Application>
  <PresentationFormat>Widescreen</PresentationFormat>
  <Paragraphs>63</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Tw Cen MT</vt:lpstr>
      <vt:lpstr>Tw Cen MT (Body)</vt:lpstr>
      <vt:lpstr>Circuit</vt:lpstr>
      <vt:lpstr>SNTI final project submission</vt:lpstr>
      <vt:lpstr>Acknowledgement</vt:lpstr>
      <vt:lpstr>Source of data</vt:lpstr>
      <vt:lpstr>Aim  </vt:lpstr>
      <vt:lpstr>TOTAL  INVENTORY</vt:lpstr>
      <vt:lpstr>Top 10 stores as per cost</vt:lpstr>
      <vt:lpstr>Top 10 area with lowest inventory</vt:lpstr>
      <vt:lpstr>Products WHICH needs to be there with more inventory</vt:lpstr>
      <vt:lpstr>Products that may go stockout</vt:lpstr>
      <vt:lpstr>Inventory on world map</vt:lpstr>
      <vt:lpstr>FILTER FOR AREA AND CITY</vt:lpstr>
      <vt:lpstr>Running sum vs as on inventory for each city</vt:lpstr>
      <vt:lpstr>Stores that should be rewarded for their good work</vt:lpstr>
      <vt:lpstr>TOTAL SALES FOR EACH STORE</vt:lpstr>
      <vt:lpstr>Final dashboards</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SNTI INTERSHIP PROGRAM</dc:title>
  <dc:creator>ABHISHEK MAHATO</dc:creator>
  <cp:lastModifiedBy>ABHISHEK MAHATO</cp:lastModifiedBy>
  <cp:revision>8</cp:revision>
  <dcterms:created xsi:type="dcterms:W3CDTF">2022-12-18T11:51:57Z</dcterms:created>
  <dcterms:modified xsi:type="dcterms:W3CDTF">2022-12-22T04:43:17Z</dcterms:modified>
</cp:coreProperties>
</file>