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1" r:id="rId15"/>
    <p:sldId id="282" r:id="rId16"/>
    <p:sldId id="283" r:id="rId17"/>
    <p:sldId id="284" r:id="rId18"/>
    <p:sldId id="271" r:id="rId19"/>
    <p:sldId id="272" r:id="rId20"/>
    <p:sldId id="273" r:id="rId21"/>
    <p:sldId id="274" r:id="rId22"/>
    <p:sldId id="275" r:id="rId23"/>
    <p:sldId id="276" r:id="rId24"/>
    <p:sldId id="277"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varScale="1">
        <p:scale>
          <a:sx n="77" d="100"/>
          <a:sy n="77" d="100"/>
        </p:scale>
        <p:origin x="6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C3156-36F1-4E5D-AC07-50089ADE93CF}" type="datetimeFigureOut">
              <a:rPr lang="en-US" smtClean="0"/>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F978C9-CAF7-4590-A4D6-2CC566504448}" type="slidenum">
              <a:rPr lang="en-US" smtClean="0"/>
              <a:t>‹#›</a:t>
            </a:fld>
            <a:endParaRPr lang="en-US"/>
          </a:p>
        </p:txBody>
      </p:sp>
    </p:spTree>
    <p:extLst>
      <p:ext uri="{BB962C8B-B14F-4D97-AF65-F5344CB8AC3E}">
        <p14:creationId xmlns:p14="http://schemas.microsoft.com/office/powerpoint/2010/main" val="1858895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B403269-8D16-4BC4-B971-6F3A0F4CEE7C}" type="datetime1">
              <a:rPr lang="en-US" smtClean="0"/>
              <a:t>7/11/2022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2436321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DB49BF-C68F-4DE9-96DF-CEDC57CF8AF9}" type="datetime1">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349537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25FE1D4-091C-4AD9-AD3C-1C20F1F221F9}" type="datetime1">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4022040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E0FB83-0361-4838-A85A-3936C971531B}" type="datetime1">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3567208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8936A-5FC5-4E69-88D8-3F53A43903A3}" type="datetime1">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410863671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98D78BD-AF43-43DF-ACD8-790625D4495E}" type="datetime1">
              <a:rPr lang="en-US" smtClean="0"/>
              <a:t>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2612264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8508496-91CA-4341-9401-ACE3127EA0BD}" type="datetime1">
              <a:rPr lang="en-US" smtClean="0"/>
              <a:t>7/11/2022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3245032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EC8A53D-593A-4A13-A4FE-3FEC834787A8}" type="datetime1">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160565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54E9823-682C-45F0-B8AC-479A1A518175}" type="datetime1">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76443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7A7C90-B4FB-458B-914F-0730F8883962}" type="datetime1">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304181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A13F3-4BB3-4E5F-9333-629607876F31}" type="datetime1">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404204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920841-CC6F-4D7F-AEB7-3725B7EA7DB0}" type="datetime1">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2041368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0CEB56-0EAD-456C-92FE-2305315EB553}" type="datetime1">
              <a:rPr lang="en-US" smtClean="0"/>
              <a:t>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343769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FA76D6-559C-4AF3-81E3-E6DB35CA1331}" type="datetime1">
              <a:rPr lang="en-US" smtClean="0"/>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1543187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E5FEA-5A3A-4157-8582-DD11F5B1C2ED}" type="datetime1">
              <a:rPr lang="en-US" smtClean="0"/>
              <a:t>7/11/2022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101905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010EFB-DBAD-4DD8-A1F2-26E8DDCCD816}" type="datetime1">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372242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2FCC1F-A8C4-4876-9290-D655FECA0AC4}" type="datetime1">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96656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078936A-5FC5-4E69-88D8-3F53A43903A3}" type="datetime1">
              <a:rPr lang="en-US" smtClean="0"/>
              <a:t>7/11/2022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7CD17B6-537D-48AA-8749-F139664B3BC0}" type="slidenum">
              <a:rPr lang="en-US" smtClean="0"/>
              <a:t>‹#›</a:t>
            </a:fld>
            <a:endParaRPr lang="en-US"/>
          </a:p>
        </p:txBody>
      </p:sp>
    </p:spTree>
    <p:extLst>
      <p:ext uri="{BB962C8B-B14F-4D97-AF65-F5344CB8AC3E}">
        <p14:creationId xmlns:p14="http://schemas.microsoft.com/office/powerpoint/2010/main" val="8811651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upport.skillscommons.org/showcases/open-courseware/manufacturing/mechatronics-tech-cert/"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implilearn.com/10-algorithms-machine-learning-engineers-need-to-know-article" TargetMode="External"/><Relationship Id="rId2" Type="http://schemas.openxmlformats.org/officeDocument/2006/relationships/hyperlink" Target="https://www.simplilearn.com/what-is-data-articl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FCBD-19EC-4316-E25A-A9496C163DD7}"/>
              </a:ext>
            </a:extLst>
          </p:cNvPr>
          <p:cNvSpPr>
            <a:spLocks noGrp="1"/>
          </p:cNvSpPr>
          <p:nvPr>
            <p:ph type="ctrTitle"/>
          </p:nvPr>
        </p:nvSpPr>
        <p:spPr/>
        <p:txBody>
          <a:bodyPr anchor="ctr">
            <a:normAutofit/>
          </a:bodyPr>
          <a:lstStyle/>
          <a:p>
            <a:pPr algn="ctr"/>
            <a:r>
              <a:rPr lang="en-US" sz="3600"/>
              <a:t>Used car </a:t>
            </a:r>
            <a:r>
              <a:rPr lang="en-US" sz="3600" dirty="0"/>
              <a:t>PRICE PREDICTION</a:t>
            </a:r>
          </a:p>
        </p:txBody>
      </p:sp>
      <p:sp>
        <p:nvSpPr>
          <p:cNvPr id="4" name="Slide Number Placeholder 3">
            <a:extLst>
              <a:ext uri="{FF2B5EF4-FFF2-40B4-BE49-F238E27FC236}">
                <a16:creationId xmlns:a16="http://schemas.microsoft.com/office/drawing/2014/main" id="{4272906A-11C2-E5D2-FA95-22F904B2F1C7}"/>
              </a:ext>
            </a:extLst>
          </p:cNvPr>
          <p:cNvSpPr>
            <a:spLocks noGrp="1"/>
          </p:cNvSpPr>
          <p:nvPr>
            <p:ph type="sldNum" sz="quarter" idx="12"/>
          </p:nvPr>
        </p:nvSpPr>
        <p:spPr/>
        <p:txBody>
          <a:bodyPr/>
          <a:lstStyle/>
          <a:p>
            <a:fld id="{F7CD17B6-537D-48AA-8749-F139664B3BC0}" type="slidenum">
              <a:rPr lang="en-US" smtClean="0"/>
              <a:t>1</a:t>
            </a:fld>
            <a:endParaRPr lang="en-US"/>
          </a:p>
        </p:txBody>
      </p:sp>
    </p:spTree>
    <p:extLst>
      <p:ext uri="{BB962C8B-B14F-4D97-AF65-F5344CB8AC3E}">
        <p14:creationId xmlns:p14="http://schemas.microsoft.com/office/powerpoint/2010/main" val="4012782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6EE8F3-2041-578C-0A73-96BE55B10C95}"/>
              </a:ext>
            </a:extLst>
          </p:cNvPr>
          <p:cNvSpPr>
            <a:spLocks noGrp="1"/>
          </p:cNvSpPr>
          <p:nvPr>
            <p:ph type="sldNum" sz="quarter" idx="12"/>
          </p:nvPr>
        </p:nvSpPr>
        <p:spPr/>
        <p:txBody>
          <a:bodyPr/>
          <a:lstStyle/>
          <a:p>
            <a:fld id="{F7CD17B6-537D-48AA-8749-F139664B3BC0}" type="slidenum">
              <a:rPr lang="en-US" smtClean="0"/>
              <a:t>10</a:t>
            </a:fld>
            <a:endParaRPr lang="en-US"/>
          </a:p>
        </p:txBody>
      </p:sp>
      <p:pic>
        <p:nvPicPr>
          <p:cNvPr id="11" name="Picture 10">
            <a:extLst>
              <a:ext uri="{FF2B5EF4-FFF2-40B4-BE49-F238E27FC236}">
                <a16:creationId xmlns:a16="http://schemas.microsoft.com/office/drawing/2014/main" id="{16D31723-DF33-0668-DF6C-BCE811C761D9}"/>
              </a:ext>
            </a:extLst>
          </p:cNvPr>
          <p:cNvPicPr>
            <a:picLocks noChangeAspect="1"/>
          </p:cNvPicPr>
          <p:nvPr/>
        </p:nvPicPr>
        <p:blipFill>
          <a:blip r:embed="rId2"/>
          <a:stretch>
            <a:fillRect/>
          </a:stretch>
        </p:blipFill>
        <p:spPr>
          <a:xfrm>
            <a:off x="0" y="1229306"/>
            <a:ext cx="12192000" cy="5228954"/>
          </a:xfrm>
          <a:prstGeom prst="rect">
            <a:avLst/>
          </a:prstGeom>
        </p:spPr>
      </p:pic>
    </p:spTree>
    <p:extLst>
      <p:ext uri="{BB962C8B-B14F-4D97-AF65-F5344CB8AC3E}">
        <p14:creationId xmlns:p14="http://schemas.microsoft.com/office/powerpoint/2010/main" val="94501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0690B-0640-9543-4F64-60E828AEF87C}"/>
              </a:ext>
            </a:extLst>
          </p:cNvPr>
          <p:cNvSpPr>
            <a:spLocks noGrp="1"/>
          </p:cNvSpPr>
          <p:nvPr>
            <p:ph type="title"/>
          </p:nvPr>
        </p:nvSpPr>
        <p:spPr/>
        <p:txBody>
          <a:bodyPr/>
          <a:lstStyle/>
          <a:p>
            <a:r>
              <a:rPr lang="en-US" dirty="0"/>
              <a:t>Data Correlation</a:t>
            </a:r>
          </a:p>
        </p:txBody>
      </p:sp>
      <p:sp>
        <p:nvSpPr>
          <p:cNvPr id="3" name="Slide Number Placeholder 2">
            <a:extLst>
              <a:ext uri="{FF2B5EF4-FFF2-40B4-BE49-F238E27FC236}">
                <a16:creationId xmlns:a16="http://schemas.microsoft.com/office/drawing/2014/main" id="{1214E626-C392-0252-E811-6EE2AE459F48}"/>
              </a:ext>
            </a:extLst>
          </p:cNvPr>
          <p:cNvSpPr>
            <a:spLocks noGrp="1"/>
          </p:cNvSpPr>
          <p:nvPr>
            <p:ph type="sldNum" sz="quarter" idx="12"/>
          </p:nvPr>
        </p:nvSpPr>
        <p:spPr/>
        <p:txBody>
          <a:bodyPr/>
          <a:lstStyle/>
          <a:p>
            <a:fld id="{F7CD17B6-537D-48AA-8749-F139664B3BC0}" type="slidenum">
              <a:rPr lang="en-US" smtClean="0"/>
              <a:t>11</a:t>
            </a:fld>
            <a:endParaRPr lang="en-US"/>
          </a:p>
        </p:txBody>
      </p:sp>
      <p:pic>
        <p:nvPicPr>
          <p:cNvPr id="9" name="Picture 8">
            <a:extLst>
              <a:ext uri="{FF2B5EF4-FFF2-40B4-BE49-F238E27FC236}">
                <a16:creationId xmlns:a16="http://schemas.microsoft.com/office/drawing/2014/main" id="{82E252F0-F6BA-EB44-5616-B2227180E4CE}"/>
              </a:ext>
            </a:extLst>
          </p:cNvPr>
          <p:cNvPicPr>
            <a:picLocks noChangeAspect="1"/>
          </p:cNvPicPr>
          <p:nvPr/>
        </p:nvPicPr>
        <p:blipFill>
          <a:blip r:embed="rId2"/>
          <a:stretch>
            <a:fillRect/>
          </a:stretch>
        </p:blipFill>
        <p:spPr>
          <a:xfrm>
            <a:off x="555003" y="2300140"/>
            <a:ext cx="11105954" cy="4291062"/>
          </a:xfrm>
          <a:prstGeom prst="rect">
            <a:avLst/>
          </a:prstGeom>
        </p:spPr>
      </p:pic>
    </p:spTree>
    <p:extLst>
      <p:ext uri="{BB962C8B-B14F-4D97-AF65-F5344CB8AC3E}">
        <p14:creationId xmlns:p14="http://schemas.microsoft.com/office/powerpoint/2010/main" val="2670559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A621-BED7-43B0-BF97-DF6818590E4A}"/>
              </a:ext>
            </a:extLst>
          </p:cNvPr>
          <p:cNvSpPr>
            <a:spLocks noGrp="1"/>
          </p:cNvSpPr>
          <p:nvPr>
            <p:ph type="title"/>
          </p:nvPr>
        </p:nvSpPr>
        <p:spPr/>
        <p:txBody>
          <a:bodyPr/>
          <a:lstStyle/>
          <a:p>
            <a:r>
              <a:rPr lang="en-US" dirty="0"/>
              <a:t>Show statistical summary</a:t>
            </a:r>
          </a:p>
        </p:txBody>
      </p:sp>
      <p:sp>
        <p:nvSpPr>
          <p:cNvPr id="3" name="Slide Number Placeholder 2">
            <a:extLst>
              <a:ext uri="{FF2B5EF4-FFF2-40B4-BE49-F238E27FC236}">
                <a16:creationId xmlns:a16="http://schemas.microsoft.com/office/drawing/2014/main" id="{944BFAE9-710B-D15E-A9D8-B5F69F9ADFC9}"/>
              </a:ext>
            </a:extLst>
          </p:cNvPr>
          <p:cNvSpPr>
            <a:spLocks noGrp="1"/>
          </p:cNvSpPr>
          <p:nvPr>
            <p:ph type="sldNum" sz="quarter" idx="12"/>
          </p:nvPr>
        </p:nvSpPr>
        <p:spPr/>
        <p:txBody>
          <a:bodyPr/>
          <a:lstStyle/>
          <a:p>
            <a:fld id="{F7CD17B6-537D-48AA-8749-F139664B3BC0}" type="slidenum">
              <a:rPr lang="en-US" smtClean="0"/>
              <a:t>12</a:t>
            </a:fld>
            <a:endParaRPr lang="en-US"/>
          </a:p>
        </p:txBody>
      </p:sp>
      <p:pic>
        <p:nvPicPr>
          <p:cNvPr id="9" name="Picture 8">
            <a:extLst>
              <a:ext uri="{FF2B5EF4-FFF2-40B4-BE49-F238E27FC236}">
                <a16:creationId xmlns:a16="http://schemas.microsoft.com/office/drawing/2014/main" id="{A0B8DC26-BD0A-A582-53F6-7FDC82768338}"/>
              </a:ext>
            </a:extLst>
          </p:cNvPr>
          <p:cNvPicPr>
            <a:picLocks noChangeAspect="1"/>
          </p:cNvPicPr>
          <p:nvPr/>
        </p:nvPicPr>
        <p:blipFill>
          <a:blip r:embed="rId2"/>
          <a:stretch>
            <a:fillRect/>
          </a:stretch>
        </p:blipFill>
        <p:spPr>
          <a:xfrm>
            <a:off x="527616" y="2463291"/>
            <a:ext cx="11081288" cy="3552825"/>
          </a:xfrm>
          <a:prstGeom prst="rect">
            <a:avLst/>
          </a:prstGeom>
        </p:spPr>
      </p:pic>
    </p:spTree>
    <p:extLst>
      <p:ext uri="{BB962C8B-B14F-4D97-AF65-F5344CB8AC3E}">
        <p14:creationId xmlns:p14="http://schemas.microsoft.com/office/powerpoint/2010/main" val="2840695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F3EA-91A3-5A7B-79BF-6B2B15FD3EB2}"/>
              </a:ext>
            </a:extLst>
          </p:cNvPr>
          <p:cNvSpPr>
            <a:spLocks noGrp="1"/>
          </p:cNvSpPr>
          <p:nvPr>
            <p:ph type="title"/>
          </p:nvPr>
        </p:nvSpPr>
        <p:spPr/>
        <p:txBody>
          <a:bodyPr/>
          <a:lstStyle/>
          <a:p>
            <a:r>
              <a:rPr lang="en-US" dirty="0"/>
              <a:t>Visualization of data</a:t>
            </a:r>
          </a:p>
        </p:txBody>
      </p:sp>
      <p:sp>
        <p:nvSpPr>
          <p:cNvPr id="3" name="Slide Number Placeholder 2">
            <a:extLst>
              <a:ext uri="{FF2B5EF4-FFF2-40B4-BE49-F238E27FC236}">
                <a16:creationId xmlns:a16="http://schemas.microsoft.com/office/drawing/2014/main" id="{BA6F2398-421A-093A-154B-61EFCA2B6E13}"/>
              </a:ext>
            </a:extLst>
          </p:cNvPr>
          <p:cNvSpPr>
            <a:spLocks noGrp="1"/>
          </p:cNvSpPr>
          <p:nvPr>
            <p:ph type="sldNum" sz="quarter" idx="12"/>
          </p:nvPr>
        </p:nvSpPr>
        <p:spPr/>
        <p:txBody>
          <a:bodyPr/>
          <a:lstStyle/>
          <a:p>
            <a:fld id="{F7CD17B6-537D-48AA-8749-F139664B3BC0}" type="slidenum">
              <a:rPr lang="en-US" smtClean="0"/>
              <a:t>13</a:t>
            </a:fld>
            <a:endParaRPr lang="en-US"/>
          </a:p>
        </p:txBody>
      </p:sp>
      <p:pic>
        <p:nvPicPr>
          <p:cNvPr id="1026" name="Picture 2">
            <a:extLst>
              <a:ext uri="{FF2B5EF4-FFF2-40B4-BE49-F238E27FC236}">
                <a16:creationId xmlns:a16="http://schemas.microsoft.com/office/drawing/2014/main" id="{0E03C17A-A97D-7912-F01A-94AB07E8B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15" y="2181847"/>
            <a:ext cx="6896100" cy="5038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9EE5EB9-EABF-89FC-0B5E-99B58A4D8126}"/>
              </a:ext>
            </a:extLst>
          </p:cNvPr>
          <p:cNvSpPr txBox="1"/>
          <p:nvPr/>
        </p:nvSpPr>
        <p:spPr>
          <a:xfrm>
            <a:off x="8249478" y="3081130"/>
            <a:ext cx="2773516" cy="461665"/>
          </a:xfrm>
          <a:prstGeom prst="rect">
            <a:avLst/>
          </a:prstGeom>
          <a:noFill/>
        </p:spPr>
        <p:txBody>
          <a:bodyPr wrap="none" rtlCol="0">
            <a:spAutoFit/>
          </a:bodyPr>
          <a:lstStyle/>
          <a:p>
            <a:r>
              <a:rPr lang="en-US" sz="2400" dirty="0"/>
              <a:t>Brand and Count</a:t>
            </a:r>
          </a:p>
        </p:txBody>
      </p:sp>
    </p:spTree>
    <p:extLst>
      <p:ext uri="{BB962C8B-B14F-4D97-AF65-F5344CB8AC3E}">
        <p14:creationId xmlns:p14="http://schemas.microsoft.com/office/powerpoint/2010/main" val="1013843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F3EA-91A3-5A7B-79BF-6B2B15FD3EB2}"/>
              </a:ext>
            </a:extLst>
          </p:cNvPr>
          <p:cNvSpPr>
            <a:spLocks noGrp="1"/>
          </p:cNvSpPr>
          <p:nvPr>
            <p:ph type="title"/>
          </p:nvPr>
        </p:nvSpPr>
        <p:spPr/>
        <p:txBody>
          <a:bodyPr/>
          <a:lstStyle/>
          <a:p>
            <a:r>
              <a:rPr lang="en-US" dirty="0"/>
              <a:t>Visualization of data </a:t>
            </a:r>
          </a:p>
        </p:txBody>
      </p:sp>
      <p:sp>
        <p:nvSpPr>
          <p:cNvPr id="3" name="Slide Number Placeholder 2">
            <a:extLst>
              <a:ext uri="{FF2B5EF4-FFF2-40B4-BE49-F238E27FC236}">
                <a16:creationId xmlns:a16="http://schemas.microsoft.com/office/drawing/2014/main" id="{BA6F2398-421A-093A-154B-61EFCA2B6E13}"/>
              </a:ext>
            </a:extLst>
          </p:cNvPr>
          <p:cNvSpPr>
            <a:spLocks noGrp="1"/>
          </p:cNvSpPr>
          <p:nvPr>
            <p:ph type="sldNum" sz="quarter" idx="12"/>
          </p:nvPr>
        </p:nvSpPr>
        <p:spPr/>
        <p:txBody>
          <a:bodyPr/>
          <a:lstStyle/>
          <a:p>
            <a:fld id="{F7CD17B6-537D-48AA-8749-F139664B3BC0}" type="slidenum">
              <a:rPr lang="en-US" smtClean="0"/>
              <a:t>14</a:t>
            </a:fld>
            <a:endParaRPr lang="en-US"/>
          </a:p>
        </p:txBody>
      </p:sp>
      <p:sp>
        <p:nvSpPr>
          <p:cNvPr id="5" name="TextBox 4">
            <a:extLst>
              <a:ext uri="{FF2B5EF4-FFF2-40B4-BE49-F238E27FC236}">
                <a16:creationId xmlns:a16="http://schemas.microsoft.com/office/drawing/2014/main" id="{89EE5EB9-EABF-89FC-0B5E-99B58A4D8126}"/>
              </a:ext>
            </a:extLst>
          </p:cNvPr>
          <p:cNvSpPr txBox="1"/>
          <p:nvPr/>
        </p:nvSpPr>
        <p:spPr>
          <a:xfrm>
            <a:off x="8249478" y="3081130"/>
            <a:ext cx="3852337" cy="461665"/>
          </a:xfrm>
          <a:prstGeom prst="rect">
            <a:avLst/>
          </a:prstGeom>
          <a:noFill/>
        </p:spPr>
        <p:txBody>
          <a:bodyPr wrap="none" rtlCol="0">
            <a:spAutoFit/>
          </a:bodyPr>
          <a:lstStyle/>
          <a:p>
            <a:r>
              <a:rPr lang="en-US" sz="2400" dirty="0"/>
              <a:t>Manufacture and Count</a:t>
            </a:r>
          </a:p>
        </p:txBody>
      </p:sp>
      <p:pic>
        <p:nvPicPr>
          <p:cNvPr id="2050" name="Picture 2">
            <a:extLst>
              <a:ext uri="{FF2B5EF4-FFF2-40B4-BE49-F238E27FC236}">
                <a16:creationId xmlns:a16="http://schemas.microsoft.com/office/drawing/2014/main" id="{247E77B4-446B-2538-0E69-398DA813A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99" y="2343563"/>
            <a:ext cx="6437658" cy="4684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682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F3EA-91A3-5A7B-79BF-6B2B15FD3EB2}"/>
              </a:ext>
            </a:extLst>
          </p:cNvPr>
          <p:cNvSpPr>
            <a:spLocks noGrp="1"/>
          </p:cNvSpPr>
          <p:nvPr>
            <p:ph type="title"/>
          </p:nvPr>
        </p:nvSpPr>
        <p:spPr/>
        <p:txBody>
          <a:bodyPr/>
          <a:lstStyle/>
          <a:p>
            <a:r>
              <a:rPr lang="en-US" dirty="0"/>
              <a:t>Visualization of data </a:t>
            </a:r>
          </a:p>
        </p:txBody>
      </p:sp>
      <p:sp>
        <p:nvSpPr>
          <p:cNvPr id="3" name="Slide Number Placeholder 2">
            <a:extLst>
              <a:ext uri="{FF2B5EF4-FFF2-40B4-BE49-F238E27FC236}">
                <a16:creationId xmlns:a16="http://schemas.microsoft.com/office/drawing/2014/main" id="{BA6F2398-421A-093A-154B-61EFCA2B6E13}"/>
              </a:ext>
            </a:extLst>
          </p:cNvPr>
          <p:cNvSpPr>
            <a:spLocks noGrp="1"/>
          </p:cNvSpPr>
          <p:nvPr>
            <p:ph type="sldNum" sz="quarter" idx="12"/>
          </p:nvPr>
        </p:nvSpPr>
        <p:spPr/>
        <p:txBody>
          <a:bodyPr/>
          <a:lstStyle/>
          <a:p>
            <a:fld id="{F7CD17B6-537D-48AA-8749-F139664B3BC0}" type="slidenum">
              <a:rPr lang="en-US" smtClean="0"/>
              <a:t>15</a:t>
            </a:fld>
            <a:endParaRPr lang="en-US"/>
          </a:p>
        </p:txBody>
      </p:sp>
      <p:sp>
        <p:nvSpPr>
          <p:cNvPr id="5" name="TextBox 4">
            <a:extLst>
              <a:ext uri="{FF2B5EF4-FFF2-40B4-BE49-F238E27FC236}">
                <a16:creationId xmlns:a16="http://schemas.microsoft.com/office/drawing/2014/main" id="{89EE5EB9-EABF-89FC-0B5E-99B58A4D8126}"/>
              </a:ext>
            </a:extLst>
          </p:cNvPr>
          <p:cNvSpPr txBox="1"/>
          <p:nvPr/>
        </p:nvSpPr>
        <p:spPr>
          <a:xfrm>
            <a:off x="8249478" y="3081130"/>
            <a:ext cx="2492990" cy="461665"/>
          </a:xfrm>
          <a:prstGeom prst="rect">
            <a:avLst/>
          </a:prstGeom>
          <a:noFill/>
        </p:spPr>
        <p:txBody>
          <a:bodyPr wrap="none" rtlCol="0">
            <a:spAutoFit/>
          </a:bodyPr>
          <a:lstStyle/>
          <a:p>
            <a:r>
              <a:rPr lang="en-US" sz="2400" dirty="0"/>
              <a:t>Fuel and Count</a:t>
            </a:r>
          </a:p>
        </p:txBody>
      </p:sp>
      <p:pic>
        <p:nvPicPr>
          <p:cNvPr id="3074" name="Picture 2">
            <a:extLst>
              <a:ext uri="{FF2B5EF4-FFF2-40B4-BE49-F238E27FC236}">
                <a16:creationId xmlns:a16="http://schemas.microsoft.com/office/drawing/2014/main" id="{FA64DEB9-5B50-8A57-90CE-923747717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85" y="2499278"/>
            <a:ext cx="6509398" cy="4384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717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F3EA-91A3-5A7B-79BF-6B2B15FD3EB2}"/>
              </a:ext>
            </a:extLst>
          </p:cNvPr>
          <p:cNvSpPr>
            <a:spLocks noGrp="1"/>
          </p:cNvSpPr>
          <p:nvPr>
            <p:ph type="title"/>
          </p:nvPr>
        </p:nvSpPr>
        <p:spPr/>
        <p:txBody>
          <a:bodyPr/>
          <a:lstStyle/>
          <a:p>
            <a:r>
              <a:rPr lang="en-US" dirty="0"/>
              <a:t>Visualization of data </a:t>
            </a:r>
          </a:p>
        </p:txBody>
      </p:sp>
      <p:sp>
        <p:nvSpPr>
          <p:cNvPr id="3" name="Slide Number Placeholder 2">
            <a:extLst>
              <a:ext uri="{FF2B5EF4-FFF2-40B4-BE49-F238E27FC236}">
                <a16:creationId xmlns:a16="http://schemas.microsoft.com/office/drawing/2014/main" id="{BA6F2398-421A-093A-154B-61EFCA2B6E13}"/>
              </a:ext>
            </a:extLst>
          </p:cNvPr>
          <p:cNvSpPr>
            <a:spLocks noGrp="1"/>
          </p:cNvSpPr>
          <p:nvPr>
            <p:ph type="sldNum" sz="quarter" idx="12"/>
          </p:nvPr>
        </p:nvSpPr>
        <p:spPr/>
        <p:txBody>
          <a:bodyPr/>
          <a:lstStyle/>
          <a:p>
            <a:fld id="{F7CD17B6-537D-48AA-8749-F139664B3BC0}" type="slidenum">
              <a:rPr lang="en-US" smtClean="0"/>
              <a:t>16</a:t>
            </a:fld>
            <a:endParaRPr lang="en-US"/>
          </a:p>
        </p:txBody>
      </p:sp>
      <p:sp>
        <p:nvSpPr>
          <p:cNvPr id="5" name="TextBox 4">
            <a:extLst>
              <a:ext uri="{FF2B5EF4-FFF2-40B4-BE49-F238E27FC236}">
                <a16:creationId xmlns:a16="http://schemas.microsoft.com/office/drawing/2014/main" id="{89EE5EB9-EABF-89FC-0B5E-99B58A4D8126}"/>
              </a:ext>
            </a:extLst>
          </p:cNvPr>
          <p:cNvSpPr txBox="1"/>
          <p:nvPr/>
        </p:nvSpPr>
        <p:spPr>
          <a:xfrm>
            <a:off x="8249478" y="3081130"/>
            <a:ext cx="3478837" cy="461665"/>
          </a:xfrm>
          <a:prstGeom prst="rect">
            <a:avLst/>
          </a:prstGeom>
          <a:noFill/>
        </p:spPr>
        <p:txBody>
          <a:bodyPr wrap="none" rtlCol="0">
            <a:spAutoFit/>
          </a:bodyPr>
          <a:lstStyle/>
          <a:p>
            <a:r>
              <a:rPr lang="en-US" sz="2400" dirty="0"/>
              <a:t>Automatic and Count</a:t>
            </a:r>
          </a:p>
        </p:txBody>
      </p:sp>
      <p:pic>
        <p:nvPicPr>
          <p:cNvPr id="4098" name="Picture 2">
            <a:extLst>
              <a:ext uri="{FF2B5EF4-FFF2-40B4-BE49-F238E27FC236}">
                <a16:creationId xmlns:a16="http://schemas.microsoft.com/office/drawing/2014/main" id="{FC5C4249-1D86-22E7-9769-D293E6110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2469459"/>
            <a:ext cx="6162882" cy="4150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884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F3EA-91A3-5A7B-79BF-6B2B15FD3EB2}"/>
              </a:ext>
            </a:extLst>
          </p:cNvPr>
          <p:cNvSpPr>
            <a:spLocks noGrp="1"/>
          </p:cNvSpPr>
          <p:nvPr>
            <p:ph type="title"/>
          </p:nvPr>
        </p:nvSpPr>
        <p:spPr/>
        <p:txBody>
          <a:bodyPr/>
          <a:lstStyle/>
          <a:p>
            <a:r>
              <a:rPr lang="en-US" dirty="0"/>
              <a:t>Visualization of data </a:t>
            </a:r>
          </a:p>
        </p:txBody>
      </p:sp>
      <p:sp>
        <p:nvSpPr>
          <p:cNvPr id="3" name="Slide Number Placeholder 2">
            <a:extLst>
              <a:ext uri="{FF2B5EF4-FFF2-40B4-BE49-F238E27FC236}">
                <a16:creationId xmlns:a16="http://schemas.microsoft.com/office/drawing/2014/main" id="{BA6F2398-421A-093A-154B-61EFCA2B6E13}"/>
              </a:ext>
            </a:extLst>
          </p:cNvPr>
          <p:cNvSpPr>
            <a:spLocks noGrp="1"/>
          </p:cNvSpPr>
          <p:nvPr>
            <p:ph type="sldNum" sz="quarter" idx="12"/>
          </p:nvPr>
        </p:nvSpPr>
        <p:spPr/>
        <p:txBody>
          <a:bodyPr/>
          <a:lstStyle/>
          <a:p>
            <a:fld id="{F7CD17B6-537D-48AA-8749-F139664B3BC0}" type="slidenum">
              <a:rPr lang="en-US" smtClean="0"/>
              <a:t>17</a:t>
            </a:fld>
            <a:endParaRPr lang="en-US"/>
          </a:p>
        </p:txBody>
      </p:sp>
      <p:sp>
        <p:nvSpPr>
          <p:cNvPr id="5" name="TextBox 4">
            <a:extLst>
              <a:ext uri="{FF2B5EF4-FFF2-40B4-BE49-F238E27FC236}">
                <a16:creationId xmlns:a16="http://schemas.microsoft.com/office/drawing/2014/main" id="{89EE5EB9-EABF-89FC-0B5E-99B58A4D8126}"/>
              </a:ext>
            </a:extLst>
          </p:cNvPr>
          <p:cNvSpPr txBox="1"/>
          <p:nvPr/>
        </p:nvSpPr>
        <p:spPr>
          <a:xfrm>
            <a:off x="8249478" y="3081130"/>
            <a:ext cx="3203121" cy="461665"/>
          </a:xfrm>
          <a:prstGeom prst="rect">
            <a:avLst/>
          </a:prstGeom>
          <a:noFill/>
        </p:spPr>
        <p:txBody>
          <a:bodyPr wrap="none" rtlCol="0">
            <a:spAutoFit/>
          </a:bodyPr>
          <a:lstStyle/>
          <a:p>
            <a:r>
              <a:rPr lang="en-US" sz="2400" dirty="0"/>
              <a:t>Location and Count</a:t>
            </a:r>
          </a:p>
        </p:txBody>
      </p:sp>
      <p:pic>
        <p:nvPicPr>
          <p:cNvPr id="6146" name="Picture 2">
            <a:extLst>
              <a:ext uri="{FF2B5EF4-FFF2-40B4-BE49-F238E27FC236}">
                <a16:creationId xmlns:a16="http://schemas.microsoft.com/office/drawing/2014/main" id="{36CFBE7B-E70A-71F3-F9CF-F1C856FC4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20" y="2365512"/>
            <a:ext cx="7799524" cy="4383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214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F120-ADB4-F394-7D14-E0B364DB7233}"/>
              </a:ext>
            </a:extLst>
          </p:cNvPr>
          <p:cNvSpPr>
            <a:spLocks noGrp="1"/>
          </p:cNvSpPr>
          <p:nvPr>
            <p:ph type="title"/>
          </p:nvPr>
        </p:nvSpPr>
        <p:spPr/>
        <p:txBody>
          <a:bodyPr/>
          <a:lstStyle/>
          <a:p>
            <a:r>
              <a:rPr lang="en-US" dirty="0"/>
              <a:t>Outliers and its removal</a:t>
            </a:r>
          </a:p>
        </p:txBody>
      </p:sp>
      <p:sp>
        <p:nvSpPr>
          <p:cNvPr id="3" name="Slide Number Placeholder 2">
            <a:extLst>
              <a:ext uri="{FF2B5EF4-FFF2-40B4-BE49-F238E27FC236}">
                <a16:creationId xmlns:a16="http://schemas.microsoft.com/office/drawing/2014/main" id="{8484425A-6A4C-CFCB-7B9C-580F4DB80720}"/>
              </a:ext>
            </a:extLst>
          </p:cNvPr>
          <p:cNvSpPr>
            <a:spLocks noGrp="1"/>
          </p:cNvSpPr>
          <p:nvPr>
            <p:ph type="sldNum" sz="quarter" idx="12"/>
          </p:nvPr>
        </p:nvSpPr>
        <p:spPr/>
        <p:txBody>
          <a:bodyPr/>
          <a:lstStyle/>
          <a:p>
            <a:fld id="{F7CD17B6-537D-48AA-8749-F139664B3BC0}" type="slidenum">
              <a:rPr lang="en-US" smtClean="0"/>
              <a:t>18</a:t>
            </a:fld>
            <a:endParaRPr lang="en-US"/>
          </a:p>
        </p:txBody>
      </p:sp>
      <p:sp>
        <p:nvSpPr>
          <p:cNvPr id="4" name="TextBox 3">
            <a:extLst>
              <a:ext uri="{FF2B5EF4-FFF2-40B4-BE49-F238E27FC236}">
                <a16:creationId xmlns:a16="http://schemas.microsoft.com/office/drawing/2014/main" id="{71DBF670-5198-7872-B174-2224B0688578}"/>
              </a:ext>
            </a:extLst>
          </p:cNvPr>
          <p:cNvSpPr txBox="1"/>
          <p:nvPr/>
        </p:nvSpPr>
        <p:spPr>
          <a:xfrm>
            <a:off x="6161903" y="2392421"/>
            <a:ext cx="5263978" cy="3693319"/>
          </a:xfrm>
          <a:prstGeom prst="rect">
            <a:avLst/>
          </a:prstGeom>
          <a:noFill/>
        </p:spPr>
        <p:txBody>
          <a:bodyPr wrap="square" rtlCol="0">
            <a:spAutoFit/>
          </a:bodyPr>
          <a:lstStyle/>
          <a:p>
            <a:r>
              <a:rPr lang="en-US" b="0" i="0" dirty="0">
                <a:effectLst/>
                <a:latin typeface="charter"/>
              </a:rPr>
              <a:t>Outliers are the values that look different from the other values in the data. Below is a plot highlighting the outliers in ‘red’ and outliers can be seen in both the extremes of data.</a:t>
            </a:r>
          </a:p>
          <a:p>
            <a:endParaRPr lang="en-US" dirty="0">
              <a:latin typeface="charter"/>
            </a:endParaRPr>
          </a:p>
          <a:p>
            <a:pPr algn="l"/>
            <a:r>
              <a:rPr lang="en-US" b="1" i="0" dirty="0">
                <a:effectLst/>
                <a:latin typeface="sohne"/>
              </a:rPr>
              <a:t>Problems caused by outliers</a:t>
            </a:r>
          </a:p>
          <a:p>
            <a:pPr algn="l">
              <a:buFont typeface="+mj-lt"/>
              <a:buAutoNum type="arabicPeriod"/>
            </a:pPr>
            <a:r>
              <a:rPr lang="en-US" b="0" i="0" dirty="0">
                <a:effectLst/>
                <a:latin typeface="charter"/>
              </a:rPr>
              <a:t>Outliers in the data may causes problems during model fitting (esp. linear models).</a:t>
            </a:r>
          </a:p>
          <a:p>
            <a:pPr algn="l"/>
            <a:endParaRPr lang="en-US" b="0" i="0" dirty="0">
              <a:effectLst/>
              <a:latin typeface="charter"/>
            </a:endParaRPr>
          </a:p>
          <a:p>
            <a:pPr algn="l">
              <a:buFont typeface="+mj-lt"/>
              <a:buAutoNum type="arabicPeriod"/>
            </a:pPr>
            <a:r>
              <a:rPr lang="en-US" b="0" i="0" dirty="0">
                <a:effectLst/>
                <a:latin typeface="charter"/>
              </a:rPr>
              <a:t>Outliers may inflate the error metrics which give higher weights to large errors (example, mean squared error, RMSE).</a:t>
            </a:r>
          </a:p>
          <a:p>
            <a:endParaRPr lang="en-US" dirty="0"/>
          </a:p>
        </p:txBody>
      </p:sp>
      <p:pic>
        <p:nvPicPr>
          <p:cNvPr id="5122" name="Picture 2">
            <a:extLst>
              <a:ext uri="{FF2B5EF4-FFF2-40B4-BE49-F238E27FC236}">
                <a16:creationId xmlns:a16="http://schemas.microsoft.com/office/drawing/2014/main" id="{77239424-0EF4-18FF-FF70-299794498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430" y="2409824"/>
            <a:ext cx="5263978" cy="390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688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C9481-ED15-E417-03C6-5BD877791898}"/>
              </a:ext>
            </a:extLst>
          </p:cNvPr>
          <p:cNvSpPr>
            <a:spLocks noGrp="1"/>
          </p:cNvSpPr>
          <p:nvPr>
            <p:ph type="title"/>
          </p:nvPr>
        </p:nvSpPr>
        <p:spPr/>
        <p:txBody>
          <a:bodyPr/>
          <a:lstStyle/>
          <a:p>
            <a:r>
              <a:rPr lang="en-US" dirty="0"/>
              <a:t>Encoding of data</a:t>
            </a:r>
          </a:p>
        </p:txBody>
      </p:sp>
      <p:sp>
        <p:nvSpPr>
          <p:cNvPr id="3" name="Slide Number Placeholder 2">
            <a:extLst>
              <a:ext uri="{FF2B5EF4-FFF2-40B4-BE49-F238E27FC236}">
                <a16:creationId xmlns:a16="http://schemas.microsoft.com/office/drawing/2014/main" id="{D5F7A9AA-16A6-E9EA-545B-C6F307FE3174}"/>
              </a:ext>
            </a:extLst>
          </p:cNvPr>
          <p:cNvSpPr>
            <a:spLocks noGrp="1"/>
          </p:cNvSpPr>
          <p:nvPr>
            <p:ph type="sldNum" sz="quarter" idx="12"/>
          </p:nvPr>
        </p:nvSpPr>
        <p:spPr/>
        <p:txBody>
          <a:bodyPr/>
          <a:lstStyle/>
          <a:p>
            <a:fld id="{F7CD17B6-537D-48AA-8749-F139664B3BC0}" type="slidenum">
              <a:rPr lang="en-US" smtClean="0"/>
              <a:t>19</a:t>
            </a:fld>
            <a:endParaRPr lang="en-US"/>
          </a:p>
        </p:txBody>
      </p:sp>
      <p:pic>
        <p:nvPicPr>
          <p:cNvPr id="8" name="Picture 7">
            <a:extLst>
              <a:ext uri="{FF2B5EF4-FFF2-40B4-BE49-F238E27FC236}">
                <a16:creationId xmlns:a16="http://schemas.microsoft.com/office/drawing/2014/main" id="{E9A86705-0E78-855A-8C78-2CE346DD1144}"/>
              </a:ext>
            </a:extLst>
          </p:cNvPr>
          <p:cNvPicPr>
            <a:picLocks noChangeAspect="1"/>
          </p:cNvPicPr>
          <p:nvPr/>
        </p:nvPicPr>
        <p:blipFill>
          <a:blip r:embed="rId2"/>
          <a:stretch>
            <a:fillRect/>
          </a:stretch>
        </p:blipFill>
        <p:spPr>
          <a:xfrm>
            <a:off x="0" y="2405269"/>
            <a:ext cx="11827565" cy="4353339"/>
          </a:xfrm>
          <a:prstGeom prst="rect">
            <a:avLst/>
          </a:prstGeom>
        </p:spPr>
      </p:pic>
    </p:spTree>
    <p:extLst>
      <p:ext uri="{BB962C8B-B14F-4D97-AF65-F5344CB8AC3E}">
        <p14:creationId xmlns:p14="http://schemas.microsoft.com/office/powerpoint/2010/main" val="4286164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132D3-F5C3-7BD2-2951-3B93707DEA42}"/>
              </a:ext>
            </a:extLst>
          </p:cNvPr>
          <p:cNvSpPr>
            <a:spLocks noGrp="1"/>
          </p:cNvSpPr>
          <p:nvPr>
            <p:ph type="title"/>
          </p:nvPr>
        </p:nvSpPr>
        <p:spPr>
          <a:xfrm>
            <a:off x="533400" y="2108885"/>
            <a:ext cx="8610600" cy="3832342"/>
          </a:xfrm>
        </p:spPr>
        <p:txBody>
          <a:bodyPr>
            <a:normAutofit fontScale="90000"/>
          </a:bodyPr>
          <a:lstStyle/>
          <a:p>
            <a:pPr marL="0" marR="0" algn="just">
              <a:lnSpc>
                <a:spcPct val="107000"/>
              </a:lnSpc>
              <a:spcBef>
                <a:spcPts val="0"/>
              </a:spcBef>
              <a:spcAft>
                <a:spcPts val="800"/>
              </a:spcAft>
            </a:pP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focus of this project is developing machine learning models that can accurately predict the price of a used car based on its features, in order to make informed purchases. We implement and evaluate various learning methods on a dataset consisting of the sale prices of different makes and models across cities in the India. Our results show that Random Forest model and K-Means clustering with linear regression yield the best results, but are compute heavy. Conventional linear regression also yielded satisfactory results, with the advantage of a significantly lower training time in comparison to the aforementioned methods</a:t>
            </a:r>
            <a:r>
              <a:rPr lang="en-IN" sz="2400" dirty="0">
                <a:effectLst/>
                <a:latin typeface="Calibri" panose="020F0502020204030204" pitchFamily="34" charset="0"/>
                <a:ea typeface="Calibri" panose="020F0502020204030204" pitchFamily="34" charset="0"/>
                <a:cs typeface="Calibri" panose="020F0502020204030204" pitchFamily="34"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14242F8-55C5-ECC9-24C7-ACD7E633C070}"/>
              </a:ext>
            </a:extLst>
          </p:cNvPr>
          <p:cNvSpPr>
            <a:spLocks noGrp="1"/>
          </p:cNvSpPr>
          <p:nvPr>
            <p:ph type="sldNum" sz="quarter" idx="12"/>
          </p:nvPr>
        </p:nvSpPr>
        <p:spPr/>
        <p:txBody>
          <a:bodyPr/>
          <a:lstStyle/>
          <a:p>
            <a:fld id="{F7CD17B6-537D-48AA-8749-F139664B3BC0}" type="slidenum">
              <a:rPr lang="en-US" smtClean="0"/>
              <a:t>2</a:t>
            </a:fld>
            <a:endParaRPr lang="en-US"/>
          </a:p>
        </p:txBody>
      </p:sp>
      <p:sp>
        <p:nvSpPr>
          <p:cNvPr id="6" name="Title 1">
            <a:extLst>
              <a:ext uri="{FF2B5EF4-FFF2-40B4-BE49-F238E27FC236}">
                <a16:creationId xmlns:a16="http://schemas.microsoft.com/office/drawing/2014/main" id="{D3C75466-2B53-F9D0-1789-1D1F1D0A3CEE}"/>
              </a:ext>
            </a:extLst>
          </p:cNvPr>
          <p:cNvSpPr txBox="1">
            <a:spLocks/>
          </p:cNvSpPr>
          <p:nvPr/>
        </p:nvSpPr>
        <p:spPr>
          <a:xfrm>
            <a:off x="3048000" y="916773"/>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t>Problem understanding?</a:t>
            </a:r>
          </a:p>
        </p:txBody>
      </p:sp>
    </p:spTree>
    <p:extLst>
      <p:ext uri="{BB962C8B-B14F-4D97-AF65-F5344CB8AC3E}">
        <p14:creationId xmlns:p14="http://schemas.microsoft.com/office/powerpoint/2010/main" val="3846659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0118-F617-5F55-2FC3-F229364BD9B5}"/>
              </a:ext>
            </a:extLst>
          </p:cNvPr>
          <p:cNvSpPr>
            <a:spLocks noGrp="1"/>
          </p:cNvSpPr>
          <p:nvPr>
            <p:ph type="title"/>
          </p:nvPr>
        </p:nvSpPr>
        <p:spPr/>
        <p:txBody>
          <a:bodyPr/>
          <a:lstStyle/>
          <a:p>
            <a:r>
              <a:rPr lang="en-US" dirty="0"/>
              <a:t>Machine learning</a:t>
            </a:r>
          </a:p>
        </p:txBody>
      </p:sp>
      <p:pic>
        <p:nvPicPr>
          <p:cNvPr id="6146" name="Picture 2" descr="See the source image">
            <a:extLst>
              <a:ext uri="{FF2B5EF4-FFF2-40B4-BE49-F238E27FC236}">
                <a16:creationId xmlns:a16="http://schemas.microsoft.com/office/drawing/2014/main" id="{21A75A32-6500-7562-AC6E-4871E90B29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3545" y="2193925"/>
            <a:ext cx="5127126" cy="402431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689450C-200E-AAC2-8E6C-55E72114AD2A}"/>
              </a:ext>
            </a:extLst>
          </p:cNvPr>
          <p:cNvSpPr>
            <a:spLocks noGrp="1"/>
          </p:cNvSpPr>
          <p:nvPr>
            <p:ph type="sldNum" sz="quarter" idx="12"/>
          </p:nvPr>
        </p:nvSpPr>
        <p:spPr/>
        <p:txBody>
          <a:bodyPr/>
          <a:lstStyle/>
          <a:p>
            <a:fld id="{F7CD17B6-537D-48AA-8749-F139664B3BC0}" type="slidenum">
              <a:rPr lang="en-US" smtClean="0"/>
              <a:t>20</a:t>
            </a:fld>
            <a:endParaRPr lang="en-US"/>
          </a:p>
        </p:txBody>
      </p:sp>
      <p:pic>
        <p:nvPicPr>
          <p:cNvPr id="6150" name="Picture 6" descr="See the source image">
            <a:extLst>
              <a:ext uri="{FF2B5EF4-FFF2-40B4-BE49-F238E27FC236}">
                <a16:creationId xmlns:a16="http://schemas.microsoft.com/office/drawing/2014/main" id="{F3F55278-42B6-15F0-798D-38A5462E3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331" y="2193924"/>
            <a:ext cx="5198074"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89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9332-A8CD-753C-ECE0-6566FC4BE2A8}"/>
              </a:ext>
            </a:extLst>
          </p:cNvPr>
          <p:cNvSpPr>
            <a:spLocks noGrp="1"/>
          </p:cNvSpPr>
          <p:nvPr>
            <p:ph type="title"/>
          </p:nvPr>
        </p:nvSpPr>
        <p:spPr/>
        <p:txBody>
          <a:bodyPr/>
          <a:lstStyle/>
          <a:p>
            <a:r>
              <a:rPr lang="en-US" dirty="0"/>
              <a:t>Models used in this project</a:t>
            </a:r>
          </a:p>
        </p:txBody>
      </p:sp>
      <p:sp>
        <p:nvSpPr>
          <p:cNvPr id="3" name="Content Placeholder 2">
            <a:extLst>
              <a:ext uri="{FF2B5EF4-FFF2-40B4-BE49-F238E27FC236}">
                <a16:creationId xmlns:a16="http://schemas.microsoft.com/office/drawing/2014/main" id="{8BC2E93F-C94A-9E41-2F62-01A19B63C821}"/>
              </a:ext>
            </a:extLst>
          </p:cNvPr>
          <p:cNvSpPr>
            <a:spLocks noGrp="1"/>
          </p:cNvSpPr>
          <p:nvPr>
            <p:ph idx="1"/>
          </p:nvPr>
        </p:nvSpPr>
        <p:spPr/>
        <p:txBody>
          <a:bodyPr>
            <a:normAutofit lnSpcReduction="10000"/>
          </a:bodyPr>
          <a:lstStyle/>
          <a:p>
            <a:r>
              <a:rPr lang="en-US" dirty="0"/>
              <a:t>Regression Model is used in this project. The different types of regression models used are –</a:t>
            </a:r>
          </a:p>
          <a:p>
            <a:endParaRPr lang="en-US" dirty="0"/>
          </a:p>
          <a:p>
            <a:pPr>
              <a:buFont typeface="Wingdings" panose="05000000000000000000" pitchFamily="2" charset="2"/>
              <a:buChar char="Ø"/>
            </a:pPr>
            <a:r>
              <a:rPr lang="en-US" dirty="0"/>
              <a:t>Linear Regression</a:t>
            </a:r>
          </a:p>
          <a:p>
            <a:pPr>
              <a:buFont typeface="Wingdings" panose="05000000000000000000" pitchFamily="2" charset="2"/>
              <a:buChar char="Ø"/>
            </a:pPr>
            <a:r>
              <a:rPr lang="en-US" dirty="0"/>
              <a:t>Lasso Regression</a:t>
            </a:r>
          </a:p>
          <a:p>
            <a:pPr>
              <a:buFont typeface="Wingdings" panose="05000000000000000000" pitchFamily="2" charset="2"/>
              <a:buChar char="Ø"/>
            </a:pPr>
            <a:r>
              <a:rPr lang="en-US" dirty="0"/>
              <a:t>Ridge Regression</a:t>
            </a:r>
          </a:p>
          <a:p>
            <a:pPr>
              <a:buFont typeface="Wingdings" panose="05000000000000000000" pitchFamily="2" charset="2"/>
              <a:buChar char="Ø"/>
            </a:pPr>
            <a:r>
              <a:rPr lang="en-US" dirty="0"/>
              <a:t>SVR Regressor</a:t>
            </a:r>
          </a:p>
          <a:p>
            <a:pPr>
              <a:buFont typeface="Wingdings" panose="05000000000000000000" pitchFamily="2" charset="2"/>
              <a:buChar char="Ø"/>
            </a:pPr>
            <a:r>
              <a:rPr lang="en-US" dirty="0" err="1"/>
              <a:t>Kneighbor</a:t>
            </a:r>
            <a:r>
              <a:rPr lang="en-US" dirty="0"/>
              <a:t> Regressor</a:t>
            </a:r>
          </a:p>
          <a:p>
            <a:pPr>
              <a:buFont typeface="Wingdings" panose="05000000000000000000" pitchFamily="2" charset="2"/>
              <a:buChar char="Ø"/>
            </a:pPr>
            <a:r>
              <a:rPr lang="en-US" dirty="0"/>
              <a:t>AdaBoost Regressor</a:t>
            </a:r>
          </a:p>
          <a:p>
            <a:pPr>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id="{39B28CCC-2054-B21E-FF8A-4B129358BBFD}"/>
              </a:ext>
            </a:extLst>
          </p:cNvPr>
          <p:cNvSpPr>
            <a:spLocks noGrp="1"/>
          </p:cNvSpPr>
          <p:nvPr>
            <p:ph type="sldNum" sz="quarter" idx="12"/>
          </p:nvPr>
        </p:nvSpPr>
        <p:spPr/>
        <p:txBody>
          <a:bodyPr/>
          <a:lstStyle/>
          <a:p>
            <a:fld id="{F7CD17B6-537D-48AA-8749-F139664B3BC0}" type="slidenum">
              <a:rPr lang="en-US" smtClean="0"/>
              <a:t>21</a:t>
            </a:fld>
            <a:endParaRPr lang="en-US"/>
          </a:p>
        </p:txBody>
      </p:sp>
    </p:spTree>
    <p:extLst>
      <p:ext uri="{BB962C8B-B14F-4D97-AF65-F5344CB8AC3E}">
        <p14:creationId xmlns:p14="http://schemas.microsoft.com/office/powerpoint/2010/main" val="888882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2E4A2-6E27-76F3-B8EF-E0D2CAB1C6DB}"/>
              </a:ext>
            </a:extLst>
          </p:cNvPr>
          <p:cNvSpPr>
            <a:spLocks noGrp="1"/>
          </p:cNvSpPr>
          <p:nvPr>
            <p:ph type="title"/>
          </p:nvPr>
        </p:nvSpPr>
        <p:spPr/>
        <p:txBody>
          <a:bodyPr/>
          <a:lstStyle/>
          <a:p>
            <a:r>
              <a:rPr lang="en-US" dirty="0"/>
              <a:t>How I choose the best model?</a:t>
            </a:r>
          </a:p>
        </p:txBody>
      </p:sp>
      <p:pic>
        <p:nvPicPr>
          <p:cNvPr id="9" name="Content Placeholder 8">
            <a:extLst>
              <a:ext uri="{FF2B5EF4-FFF2-40B4-BE49-F238E27FC236}">
                <a16:creationId xmlns:a16="http://schemas.microsoft.com/office/drawing/2014/main" id="{B02AD04D-1FB0-B205-39CB-147301716EA5}"/>
              </a:ext>
            </a:extLst>
          </p:cNvPr>
          <p:cNvPicPr>
            <a:picLocks noGrp="1" noChangeAspect="1"/>
          </p:cNvPicPr>
          <p:nvPr>
            <p:ph idx="1"/>
          </p:nvPr>
        </p:nvPicPr>
        <p:blipFill>
          <a:blip r:embed="rId2"/>
          <a:stretch>
            <a:fillRect/>
          </a:stretch>
        </p:blipFill>
        <p:spPr>
          <a:xfrm>
            <a:off x="806013" y="2642052"/>
            <a:ext cx="4895850" cy="2847975"/>
          </a:xfrm>
        </p:spPr>
      </p:pic>
      <p:sp>
        <p:nvSpPr>
          <p:cNvPr id="11" name="Slide Number Placeholder 10">
            <a:extLst>
              <a:ext uri="{FF2B5EF4-FFF2-40B4-BE49-F238E27FC236}">
                <a16:creationId xmlns:a16="http://schemas.microsoft.com/office/drawing/2014/main" id="{FF4742CF-B901-AC27-B0BF-B03EB5483FE9}"/>
              </a:ext>
            </a:extLst>
          </p:cNvPr>
          <p:cNvSpPr>
            <a:spLocks noGrp="1"/>
          </p:cNvSpPr>
          <p:nvPr>
            <p:ph type="sldNum" sz="quarter" idx="12"/>
          </p:nvPr>
        </p:nvSpPr>
        <p:spPr/>
        <p:txBody>
          <a:bodyPr/>
          <a:lstStyle/>
          <a:p>
            <a:fld id="{F7CD17B6-537D-48AA-8749-F139664B3BC0}" type="slidenum">
              <a:rPr lang="en-US" smtClean="0"/>
              <a:t>22</a:t>
            </a:fld>
            <a:endParaRPr lang="en-US"/>
          </a:p>
        </p:txBody>
      </p:sp>
      <p:sp>
        <p:nvSpPr>
          <p:cNvPr id="10" name="TextBox 9">
            <a:extLst>
              <a:ext uri="{FF2B5EF4-FFF2-40B4-BE49-F238E27FC236}">
                <a16:creationId xmlns:a16="http://schemas.microsoft.com/office/drawing/2014/main" id="{91304009-42D7-E5CC-B906-AB9E03221064}"/>
              </a:ext>
            </a:extLst>
          </p:cNvPr>
          <p:cNvSpPr txBox="1"/>
          <p:nvPr/>
        </p:nvSpPr>
        <p:spPr>
          <a:xfrm>
            <a:off x="6013622" y="2592868"/>
            <a:ext cx="5198075" cy="2862322"/>
          </a:xfrm>
          <a:prstGeom prst="rect">
            <a:avLst/>
          </a:prstGeom>
          <a:noFill/>
        </p:spPr>
        <p:txBody>
          <a:bodyPr wrap="square" rtlCol="0">
            <a:spAutoFit/>
          </a:bodyPr>
          <a:lstStyle/>
          <a:p>
            <a:r>
              <a:rPr lang="en-US" dirty="0"/>
              <a:t>Here are the list of all models I used for prediction. I calculated the –</a:t>
            </a:r>
          </a:p>
          <a:p>
            <a:endParaRPr lang="en-US" dirty="0"/>
          </a:p>
          <a:p>
            <a:r>
              <a:rPr lang="en-US" dirty="0"/>
              <a:t>Mean absolute error of each model</a:t>
            </a:r>
          </a:p>
          <a:p>
            <a:r>
              <a:rPr lang="en-US" dirty="0"/>
              <a:t>Mean squared error of each model</a:t>
            </a:r>
          </a:p>
          <a:p>
            <a:r>
              <a:rPr lang="en-US" dirty="0"/>
              <a:t>R2 score of each model </a:t>
            </a:r>
          </a:p>
          <a:p>
            <a:r>
              <a:rPr lang="en-US" dirty="0"/>
              <a:t>Cross validation score of each model</a:t>
            </a:r>
          </a:p>
          <a:p>
            <a:endParaRPr lang="en-US" dirty="0"/>
          </a:p>
          <a:p>
            <a:r>
              <a:rPr lang="en-US" dirty="0"/>
              <a:t>using a  function and then interpreted the results.</a:t>
            </a:r>
          </a:p>
        </p:txBody>
      </p:sp>
    </p:spTree>
    <p:extLst>
      <p:ext uri="{BB962C8B-B14F-4D97-AF65-F5344CB8AC3E}">
        <p14:creationId xmlns:p14="http://schemas.microsoft.com/office/powerpoint/2010/main" val="4160429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07CDB9F-7145-0B51-B62D-4055050675E7}"/>
              </a:ext>
            </a:extLst>
          </p:cNvPr>
          <p:cNvSpPr>
            <a:spLocks noGrp="1"/>
          </p:cNvSpPr>
          <p:nvPr>
            <p:ph type="title"/>
          </p:nvPr>
        </p:nvSpPr>
        <p:spPr/>
        <p:txBody>
          <a:bodyPr/>
          <a:lstStyle/>
          <a:p>
            <a:r>
              <a:rPr lang="en-US" dirty="0"/>
              <a:t>Cross Validation</a:t>
            </a:r>
          </a:p>
        </p:txBody>
      </p:sp>
      <p:sp>
        <p:nvSpPr>
          <p:cNvPr id="5" name="Slide Number Placeholder 4">
            <a:extLst>
              <a:ext uri="{FF2B5EF4-FFF2-40B4-BE49-F238E27FC236}">
                <a16:creationId xmlns:a16="http://schemas.microsoft.com/office/drawing/2014/main" id="{F78A5726-0308-F5AB-D0AD-9A9247E22B41}"/>
              </a:ext>
            </a:extLst>
          </p:cNvPr>
          <p:cNvSpPr>
            <a:spLocks noGrp="1"/>
          </p:cNvSpPr>
          <p:nvPr>
            <p:ph type="sldNum" sz="quarter" idx="12"/>
          </p:nvPr>
        </p:nvSpPr>
        <p:spPr/>
        <p:txBody>
          <a:bodyPr/>
          <a:lstStyle/>
          <a:p>
            <a:fld id="{F7CD17B6-537D-48AA-8749-F139664B3BC0}" type="slidenum">
              <a:rPr lang="en-US" smtClean="0"/>
              <a:pPr/>
              <a:t>23</a:t>
            </a:fld>
            <a:endParaRPr lang="en-US"/>
          </a:p>
        </p:txBody>
      </p:sp>
      <p:pic>
        <p:nvPicPr>
          <p:cNvPr id="12" name="Picture 11">
            <a:extLst>
              <a:ext uri="{FF2B5EF4-FFF2-40B4-BE49-F238E27FC236}">
                <a16:creationId xmlns:a16="http://schemas.microsoft.com/office/drawing/2014/main" id="{10ABC238-EA5D-1B4A-9131-668502F3D434}"/>
              </a:ext>
            </a:extLst>
          </p:cNvPr>
          <p:cNvPicPr>
            <a:picLocks noChangeAspect="1"/>
          </p:cNvPicPr>
          <p:nvPr/>
        </p:nvPicPr>
        <p:blipFill>
          <a:blip r:embed="rId2"/>
          <a:stretch>
            <a:fillRect/>
          </a:stretch>
        </p:blipFill>
        <p:spPr>
          <a:xfrm>
            <a:off x="528637" y="2484782"/>
            <a:ext cx="11134725" cy="4253947"/>
          </a:xfrm>
          <a:prstGeom prst="rect">
            <a:avLst/>
          </a:prstGeom>
        </p:spPr>
      </p:pic>
    </p:spTree>
    <p:extLst>
      <p:ext uri="{BB962C8B-B14F-4D97-AF65-F5344CB8AC3E}">
        <p14:creationId xmlns:p14="http://schemas.microsoft.com/office/powerpoint/2010/main" val="1758500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4835C-2EF8-FE61-6EE6-01007B849F0D}"/>
              </a:ext>
            </a:extLst>
          </p:cNvPr>
          <p:cNvSpPr>
            <a:spLocks noGrp="1"/>
          </p:cNvSpPr>
          <p:nvPr>
            <p:ph type="title"/>
          </p:nvPr>
        </p:nvSpPr>
        <p:spPr/>
        <p:txBody>
          <a:bodyPr/>
          <a:lstStyle/>
          <a:p>
            <a:r>
              <a:rPr lang="en-US" dirty="0"/>
              <a:t>Used Random Forest Regressor Model</a:t>
            </a:r>
          </a:p>
        </p:txBody>
      </p:sp>
      <p:sp>
        <p:nvSpPr>
          <p:cNvPr id="9" name="Slide Number Placeholder 8">
            <a:extLst>
              <a:ext uri="{FF2B5EF4-FFF2-40B4-BE49-F238E27FC236}">
                <a16:creationId xmlns:a16="http://schemas.microsoft.com/office/drawing/2014/main" id="{69BB5D70-C41F-AAD9-9912-D28629FA10CC}"/>
              </a:ext>
            </a:extLst>
          </p:cNvPr>
          <p:cNvSpPr>
            <a:spLocks noGrp="1"/>
          </p:cNvSpPr>
          <p:nvPr>
            <p:ph type="sldNum" sz="quarter" idx="12"/>
          </p:nvPr>
        </p:nvSpPr>
        <p:spPr/>
        <p:txBody>
          <a:bodyPr/>
          <a:lstStyle/>
          <a:p>
            <a:fld id="{F7CD17B6-537D-48AA-8749-F139664B3BC0}" type="slidenum">
              <a:rPr lang="en-US" smtClean="0"/>
              <a:t>24</a:t>
            </a:fld>
            <a:endParaRPr lang="en-US"/>
          </a:p>
        </p:txBody>
      </p:sp>
      <p:pic>
        <p:nvPicPr>
          <p:cNvPr id="12" name="Picture 11">
            <a:extLst>
              <a:ext uri="{FF2B5EF4-FFF2-40B4-BE49-F238E27FC236}">
                <a16:creationId xmlns:a16="http://schemas.microsoft.com/office/drawing/2014/main" id="{93C657C6-A2A0-E781-4F96-81C5E5B8437D}"/>
              </a:ext>
            </a:extLst>
          </p:cNvPr>
          <p:cNvPicPr>
            <a:picLocks noChangeAspect="1"/>
          </p:cNvPicPr>
          <p:nvPr/>
        </p:nvPicPr>
        <p:blipFill>
          <a:blip r:embed="rId2"/>
          <a:stretch>
            <a:fillRect/>
          </a:stretch>
        </p:blipFill>
        <p:spPr>
          <a:xfrm>
            <a:off x="484533" y="2333211"/>
            <a:ext cx="11044858" cy="4007954"/>
          </a:xfrm>
          <a:prstGeom prst="rect">
            <a:avLst/>
          </a:prstGeom>
        </p:spPr>
      </p:pic>
    </p:spTree>
    <p:extLst>
      <p:ext uri="{BB962C8B-B14F-4D97-AF65-F5344CB8AC3E}">
        <p14:creationId xmlns:p14="http://schemas.microsoft.com/office/powerpoint/2010/main" val="970172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067B-C148-6FCF-4BA8-8D165A5E8F7C}"/>
              </a:ext>
            </a:extLst>
          </p:cNvPr>
          <p:cNvSpPr>
            <a:spLocks noGrp="1"/>
          </p:cNvSpPr>
          <p:nvPr>
            <p:ph type="title"/>
          </p:nvPr>
        </p:nvSpPr>
        <p:spPr/>
        <p:txBody>
          <a:bodyPr/>
          <a:lstStyle/>
          <a:p>
            <a:r>
              <a:rPr lang="en-US" dirty="0"/>
              <a:t>Saving of my model</a:t>
            </a:r>
          </a:p>
        </p:txBody>
      </p:sp>
      <p:sp>
        <p:nvSpPr>
          <p:cNvPr id="7" name="Slide Number Placeholder 6">
            <a:extLst>
              <a:ext uri="{FF2B5EF4-FFF2-40B4-BE49-F238E27FC236}">
                <a16:creationId xmlns:a16="http://schemas.microsoft.com/office/drawing/2014/main" id="{A6257F96-1744-F9EA-406E-9F2851612A10}"/>
              </a:ext>
            </a:extLst>
          </p:cNvPr>
          <p:cNvSpPr>
            <a:spLocks noGrp="1"/>
          </p:cNvSpPr>
          <p:nvPr>
            <p:ph type="sldNum" sz="quarter" idx="12"/>
          </p:nvPr>
        </p:nvSpPr>
        <p:spPr/>
        <p:txBody>
          <a:bodyPr/>
          <a:lstStyle/>
          <a:p>
            <a:fld id="{F7CD17B6-537D-48AA-8749-F139664B3BC0}" type="slidenum">
              <a:rPr lang="en-US" smtClean="0"/>
              <a:t>25</a:t>
            </a:fld>
            <a:endParaRPr lang="en-US"/>
          </a:p>
        </p:txBody>
      </p:sp>
      <p:pic>
        <p:nvPicPr>
          <p:cNvPr id="10" name="Picture 9">
            <a:extLst>
              <a:ext uri="{FF2B5EF4-FFF2-40B4-BE49-F238E27FC236}">
                <a16:creationId xmlns:a16="http://schemas.microsoft.com/office/drawing/2014/main" id="{FE640159-8CF6-5E0B-A317-DBAA605A2867}"/>
              </a:ext>
            </a:extLst>
          </p:cNvPr>
          <p:cNvPicPr>
            <a:picLocks noChangeAspect="1"/>
          </p:cNvPicPr>
          <p:nvPr/>
        </p:nvPicPr>
        <p:blipFill>
          <a:blip r:embed="rId2"/>
          <a:stretch>
            <a:fillRect/>
          </a:stretch>
        </p:blipFill>
        <p:spPr>
          <a:xfrm>
            <a:off x="373960" y="2399885"/>
            <a:ext cx="11145492" cy="4162385"/>
          </a:xfrm>
          <a:prstGeom prst="rect">
            <a:avLst/>
          </a:prstGeom>
        </p:spPr>
      </p:pic>
    </p:spTree>
    <p:extLst>
      <p:ext uri="{BB962C8B-B14F-4D97-AF65-F5344CB8AC3E}">
        <p14:creationId xmlns:p14="http://schemas.microsoft.com/office/powerpoint/2010/main" val="2726462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EC08-1C44-6462-E660-68C14EF8E39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2A806E0-D64D-F6A0-3293-6943CF8665BC}"/>
              </a:ext>
            </a:extLst>
          </p:cNvPr>
          <p:cNvSpPr>
            <a:spLocks noGrp="1"/>
          </p:cNvSpPr>
          <p:nvPr>
            <p:ph idx="1"/>
          </p:nvPr>
        </p:nvSpPr>
        <p:spPr>
          <a:xfrm>
            <a:off x="1154954" y="2633318"/>
            <a:ext cx="10444011" cy="3416300"/>
          </a:xfrm>
        </p:spPr>
        <p:txBody>
          <a:bodyPr>
            <a:normAutofit lnSpcReduction="10000"/>
          </a:bodyPr>
          <a:lstStyle/>
          <a:p>
            <a:pPr marL="0" indent="0">
              <a:buNone/>
            </a:pPr>
            <a:r>
              <a:rPr lang="en-IN" sz="2000" dirty="0">
                <a:effectLst/>
                <a:latin typeface="Calibri" panose="020F0502020204030204" pitchFamily="34" charset="0"/>
                <a:ea typeface="Calibri" panose="020F0502020204030204" pitchFamily="34" charset="0"/>
                <a:cs typeface="Calibri" panose="020F0502020204030204" pitchFamily="34" charset="0"/>
              </a:rPr>
              <a:t>Using data mining and machine learning approaches, this project proposed a scalable framework for India based used cars price prediction. Car24.com and </a:t>
            </a:r>
            <a:r>
              <a:rPr lang="en-IN" sz="2000" dirty="0" err="1">
                <a:effectLst/>
                <a:latin typeface="Calibri" panose="020F0502020204030204" pitchFamily="34" charset="0"/>
                <a:ea typeface="Calibri" panose="020F0502020204030204" pitchFamily="34" charset="0"/>
                <a:cs typeface="Calibri" panose="020F0502020204030204" pitchFamily="34" charset="0"/>
              </a:rPr>
              <a:t>CarDekho</a:t>
            </a:r>
            <a:r>
              <a:rPr lang="en-IN" sz="2000" dirty="0">
                <a:effectLst/>
                <a:latin typeface="Calibri" panose="020F0502020204030204" pitchFamily="34" charset="0"/>
                <a:ea typeface="Calibri" panose="020F0502020204030204" pitchFamily="34" charset="0"/>
                <a:cs typeface="Calibri" panose="020F0502020204030204" pitchFamily="34" charset="0"/>
              </a:rPr>
              <a:t> websites was scraped using the Selenium scraping tool to collect the benchmark data. An efficient machine learning model is built by training, testing, and evaluating three machine learning regressors named Random Forest Regressor, Linear Regression, and Bagging Regressor. As a result of pre-processing and transformation, Random Forest Regressor came out on top with 69% accuracy.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dirty="0">
                <a:effectLst/>
                <a:latin typeface="Calibri" panose="020F0502020204030204" pitchFamily="34" charset="0"/>
                <a:ea typeface="Calibri" panose="020F0502020204030204" pitchFamily="34" charset="0"/>
                <a:cs typeface="Calibri" panose="020F0502020204030204" pitchFamily="34" charset="0"/>
              </a:rPr>
              <a:t>The intelligent model will then be included in online and mobile applications for general use. In addition, after the data gathering phase, the pandemic-related shortages of semiconductors caused a rise in automobile costs and had a significant impact on the used-car market. Therefore, it is necessary to periodically gather and analyse data; ideally, we would use a real-time processing tool</a:t>
            </a:r>
            <a:r>
              <a:rPr lang="en-US" sz="2000" dirty="0">
                <a:latin typeface="Calibri" panose="020F0502020204030204" pitchFamily="34" charset="0"/>
                <a:ea typeface="Calibri" panose="020F0502020204030204" pitchFamily="34" charset="0"/>
                <a:cs typeface="Calibri" panose="020F0502020204030204" pitchFamily="34" charset="0"/>
              </a:rPr>
              <a:t>  </a:t>
            </a:r>
          </a:p>
        </p:txBody>
      </p:sp>
      <p:sp>
        <p:nvSpPr>
          <p:cNvPr id="4" name="Slide Number Placeholder 3">
            <a:extLst>
              <a:ext uri="{FF2B5EF4-FFF2-40B4-BE49-F238E27FC236}">
                <a16:creationId xmlns:a16="http://schemas.microsoft.com/office/drawing/2014/main" id="{073BF78A-4BBE-196A-9877-ABD36DC2D12E}"/>
              </a:ext>
            </a:extLst>
          </p:cNvPr>
          <p:cNvSpPr>
            <a:spLocks noGrp="1"/>
          </p:cNvSpPr>
          <p:nvPr>
            <p:ph type="sldNum" sz="quarter" idx="12"/>
          </p:nvPr>
        </p:nvSpPr>
        <p:spPr/>
        <p:txBody>
          <a:bodyPr/>
          <a:lstStyle/>
          <a:p>
            <a:fld id="{F7CD17B6-537D-48AA-8749-F139664B3BC0}" type="slidenum">
              <a:rPr lang="en-US" smtClean="0"/>
              <a:t>26</a:t>
            </a:fld>
            <a:endParaRPr lang="en-US"/>
          </a:p>
        </p:txBody>
      </p:sp>
    </p:spTree>
    <p:extLst>
      <p:ext uri="{BB962C8B-B14F-4D97-AF65-F5344CB8AC3E}">
        <p14:creationId xmlns:p14="http://schemas.microsoft.com/office/powerpoint/2010/main" val="1960112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FBD5-8CDF-8A6B-5ABA-5D0C143045AB}"/>
              </a:ext>
            </a:extLst>
          </p:cNvPr>
          <p:cNvSpPr>
            <a:spLocks noGrp="1"/>
          </p:cNvSpPr>
          <p:nvPr>
            <p:ph type="title"/>
          </p:nvPr>
        </p:nvSpPr>
        <p:spPr>
          <a:xfrm>
            <a:off x="685800" y="764373"/>
            <a:ext cx="10820400" cy="1293028"/>
          </a:xfrm>
        </p:spPr>
        <p:txBody>
          <a:bodyPr/>
          <a:lstStyle/>
          <a:p>
            <a:r>
              <a:rPr lang="en-US" dirty="0"/>
              <a:t>Objective/motive of this project</a:t>
            </a:r>
          </a:p>
        </p:txBody>
      </p:sp>
      <p:pic>
        <p:nvPicPr>
          <p:cNvPr id="5" name="Content Placeholder 4" descr="Target">
            <a:extLst>
              <a:ext uri="{FF2B5EF4-FFF2-40B4-BE49-F238E27FC236}">
                <a16:creationId xmlns:a16="http://schemas.microsoft.com/office/drawing/2014/main" id="{B855981F-4982-724D-A1A9-B84CC1C8F58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3103" y="2422589"/>
            <a:ext cx="2808438" cy="2808438"/>
          </a:xfrm>
        </p:spPr>
      </p:pic>
      <p:sp>
        <p:nvSpPr>
          <p:cNvPr id="3" name="Slide Number Placeholder 2">
            <a:extLst>
              <a:ext uri="{FF2B5EF4-FFF2-40B4-BE49-F238E27FC236}">
                <a16:creationId xmlns:a16="http://schemas.microsoft.com/office/drawing/2014/main" id="{FC9F0FE7-483D-3C04-AE34-E30518B80F83}"/>
              </a:ext>
            </a:extLst>
          </p:cNvPr>
          <p:cNvSpPr>
            <a:spLocks noGrp="1"/>
          </p:cNvSpPr>
          <p:nvPr>
            <p:ph type="sldNum" sz="quarter" idx="12"/>
          </p:nvPr>
        </p:nvSpPr>
        <p:spPr/>
        <p:txBody>
          <a:bodyPr/>
          <a:lstStyle/>
          <a:p>
            <a:fld id="{F7CD17B6-537D-48AA-8749-F139664B3BC0}" type="slidenum">
              <a:rPr lang="en-US" smtClean="0"/>
              <a:t>3</a:t>
            </a:fld>
            <a:endParaRPr lang="en-US"/>
          </a:p>
        </p:txBody>
      </p:sp>
      <p:sp>
        <p:nvSpPr>
          <p:cNvPr id="8" name="Title 1">
            <a:extLst>
              <a:ext uri="{FF2B5EF4-FFF2-40B4-BE49-F238E27FC236}">
                <a16:creationId xmlns:a16="http://schemas.microsoft.com/office/drawing/2014/main" id="{01C7806C-2506-16BB-7B4F-7FAABD0F230F}"/>
              </a:ext>
            </a:extLst>
          </p:cNvPr>
          <p:cNvSpPr txBox="1">
            <a:spLocks/>
          </p:cNvSpPr>
          <p:nvPr/>
        </p:nvSpPr>
        <p:spPr bwMode="gray">
          <a:xfrm>
            <a:off x="3331541" y="2545936"/>
            <a:ext cx="6828934" cy="2561743"/>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07000"/>
              </a:lnSpc>
              <a:spcBef>
                <a:spcPts val="0"/>
              </a:spcBef>
              <a:spcAft>
                <a:spcPts val="800"/>
              </a:spcAft>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To develop a efficient and effective model which predicts the price of a used car according to user’s inputs. To achieve good accuracy.</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679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16F9B-1CB4-E146-BDFE-6909172D9794}"/>
              </a:ext>
            </a:extLst>
          </p:cNvPr>
          <p:cNvSpPr>
            <a:spLocks noGrp="1"/>
          </p:cNvSpPr>
          <p:nvPr>
            <p:ph type="title"/>
          </p:nvPr>
        </p:nvSpPr>
        <p:spPr/>
        <p:txBody>
          <a:bodyPr/>
          <a:lstStyle/>
          <a:p>
            <a:r>
              <a:rPr lang="en-US" dirty="0"/>
              <a:t>Technical requirements</a:t>
            </a:r>
          </a:p>
        </p:txBody>
      </p:sp>
      <p:pic>
        <p:nvPicPr>
          <p:cNvPr id="6" name="Content Placeholder 5">
            <a:extLst>
              <a:ext uri="{FF2B5EF4-FFF2-40B4-BE49-F238E27FC236}">
                <a16:creationId xmlns:a16="http://schemas.microsoft.com/office/drawing/2014/main" id="{EA1D725C-DA79-863C-314F-F3E012D55191}"/>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09745" y="2346960"/>
            <a:ext cx="4571622" cy="3431671"/>
          </a:xfrm>
        </p:spPr>
      </p:pic>
      <p:sp>
        <p:nvSpPr>
          <p:cNvPr id="3" name="Slide Number Placeholder 2">
            <a:extLst>
              <a:ext uri="{FF2B5EF4-FFF2-40B4-BE49-F238E27FC236}">
                <a16:creationId xmlns:a16="http://schemas.microsoft.com/office/drawing/2014/main" id="{DF6E03D9-E120-9F46-71EB-E401F86EE5E2}"/>
              </a:ext>
            </a:extLst>
          </p:cNvPr>
          <p:cNvSpPr>
            <a:spLocks noGrp="1"/>
          </p:cNvSpPr>
          <p:nvPr>
            <p:ph type="sldNum" sz="quarter" idx="12"/>
          </p:nvPr>
        </p:nvSpPr>
        <p:spPr/>
        <p:txBody>
          <a:bodyPr/>
          <a:lstStyle/>
          <a:p>
            <a:fld id="{F7CD17B6-537D-48AA-8749-F139664B3BC0}" type="slidenum">
              <a:rPr lang="en-US" smtClean="0"/>
              <a:t>4</a:t>
            </a:fld>
            <a:endParaRPr lang="en-US"/>
          </a:p>
        </p:txBody>
      </p:sp>
      <p:sp>
        <p:nvSpPr>
          <p:cNvPr id="4" name="Content Placeholder 2">
            <a:extLst>
              <a:ext uri="{FF2B5EF4-FFF2-40B4-BE49-F238E27FC236}">
                <a16:creationId xmlns:a16="http://schemas.microsoft.com/office/drawing/2014/main" id="{9F19CFB7-9238-D595-E50C-401B9F95D868}"/>
              </a:ext>
            </a:extLst>
          </p:cNvPr>
          <p:cNvSpPr txBox="1">
            <a:spLocks/>
          </p:cNvSpPr>
          <p:nvPr/>
        </p:nvSpPr>
        <p:spPr>
          <a:xfrm>
            <a:off x="838200" y="2346960"/>
            <a:ext cx="491593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latin typeface="Calibri" panose="020F0502020204030204" pitchFamily="34" charset="0"/>
                <a:ea typeface="Calibri" panose="020F0502020204030204" pitchFamily="34" charset="0"/>
                <a:cs typeface="Calibri" panose="020F0502020204030204" pitchFamily="34" charset="0"/>
              </a:rPr>
              <a:t>Python 3.8 and higher</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err="1">
                <a:latin typeface="Calibri" panose="020F0502020204030204" pitchFamily="34" charset="0"/>
                <a:ea typeface="Calibri" panose="020F0502020204030204" pitchFamily="34" charset="0"/>
                <a:cs typeface="Calibri" panose="020F0502020204030204" pitchFamily="34" charset="0"/>
              </a:rPr>
              <a:t>Jupyter</a:t>
            </a:r>
            <a:r>
              <a:rPr lang="en-US" dirty="0">
                <a:latin typeface="Calibri" panose="020F0502020204030204" pitchFamily="34" charset="0"/>
                <a:ea typeface="Calibri" panose="020F0502020204030204" pitchFamily="34" charset="0"/>
                <a:cs typeface="Calibri" panose="020F0502020204030204" pitchFamily="34" charset="0"/>
              </a:rPr>
              <a:t> notebook</a:t>
            </a:r>
          </a:p>
          <a:p>
            <a:pPr marL="0" indent="0">
              <a:buFont typeface="Arial" panose="020B0604020202020204" pitchFamily="34" charse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6514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3A2EA-CFD5-BBC2-FE61-A38E16989349}"/>
              </a:ext>
            </a:extLst>
          </p:cNvPr>
          <p:cNvSpPr>
            <a:spLocks noGrp="1"/>
          </p:cNvSpPr>
          <p:nvPr>
            <p:ph type="title"/>
          </p:nvPr>
        </p:nvSpPr>
        <p:spPr/>
        <p:txBody>
          <a:bodyPr/>
          <a:lstStyle/>
          <a:p>
            <a:r>
              <a:rPr lang="en-US" dirty="0" err="1"/>
              <a:t>STEps</a:t>
            </a:r>
            <a:r>
              <a:rPr lang="en-US" dirty="0"/>
              <a:t> involved </a:t>
            </a:r>
          </a:p>
        </p:txBody>
      </p:sp>
      <p:pic>
        <p:nvPicPr>
          <p:cNvPr id="1026" name="Picture 2">
            <a:extLst>
              <a:ext uri="{FF2B5EF4-FFF2-40B4-BE49-F238E27FC236}">
                <a16:creationId xmlns:a16="http://schemas.microsoft.com/office/drawing/2014/main" id="{5DD83CBD-1FCB-49A0-F0D2-B8324CF329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1227438" y="2250201"/>
            <a:ext cx="10083113" cy="35739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F9952821-342F-EB78-4F5F-A7CA385E023E}"/>
              </a:ext>
            </a:extLst>
          </p:cNvPr>
          <p:cNvSpPr>
            <a:spLocks noGrp="1"/>
          </p:cNvSpPr>
          <p:nvPr>
            <p:ph type="sldNum" sz="quarter" idx="12"/>
          </p:nvPr>
        </p:nvSpPr>
        <p:spPr/>
        <p:txBody>
          <a:bodyPr/>
          <a:lstStyle/>
          <a:p>
            <a:fld id="{F7CD17B6-537D-48AA-8749-F139664B3BC0}" type="slidenum">
              <a:rPr lang="en-US" smtClean="0"/>
              <a:t>5</a:t>
            </a:fld>
            <a:endParaRPr lang="en-US"/>
          </a:p>
        </p:txBody>
      </p:sp>
    </p:spTree>
    <p:extLst>
      <p:ext uri="{BB962C8B-B14F-4D97-AF65-F5344CB8AC3E}">
        <p14:creationId xmlns:p14="http://schemas.microsoft.com/office/powerpoint/2010/main" val="2407748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AF1541-0403-27DC-254A-1DDF0B27F027}"/>
              </a:ext>
            </a:extLst>
          </p:cNvPr>
          <p:cNvSpPr>
            <a:spLocks noGrp="1"/>
          </p:cNvSpPr>
          <p:nvPr>
            <p:ph idx="1"/>
          </p:nvPr>
        </p:nvSpPr>
        <p:spPr>
          <a:xfrm>
            <a:off x="685800" y="444844"/>
            <a:ext cx="10820400" cy="5773842"/>
          </a:xfrm>
        </p:spPr>
        <p:txBody>
          <a:bodyPr>
            <a:normAutofit/>
          </a:bodyPr>
          <a:lstStyle/>
          <a:p>
            <a:pPr algn="l"/>
            <a:r>
              <a:rPr lang="en-US" b="0" i="0" dirty="0">
                <a:solidFill>
                  <a:schemeClr val="bg1"/>
                </a:solidFill>
                <a:effectLst/>
                <a:latin typeface="Roboto" panose="02000000000000000000" pitchFamily="2" charset="0"/>
              </a:rPr>
              <a:t>Step 1: </a:t>
            </a:r>
            <a:r>
              <a:rPr lang="en-US" b="1" i="0" dirty="0">
                <a:solidFill>
                  <a:schemeClr val="bg1"/>
                </a:solidFill>
                <a:effectLst/>
                <a:latin typeface="Roboto" panose="02000000000000000000" pitchFamily="2" charset="0"/>
              </a:rPr>
              <a:t>Data Acquisition</a:t>
            </a:r>
          </a:p>
          <a:p>
            <a:pPr marL="457200" lvl="1" indent="0">
              <a:buNone/>
            </a:pPr>
            <a:r>
              <a:rPr lang="en-US" b="0" i="0" dirty="0">
                <a:solidFill>
                  <a:schemeClr val="bg1"/>
                </a:solidFill>
                <a:effectLst/>
                <a:latin typeface="Roboto" panose="02000000000000000000" pitchFamily="2" charset="0"/>
              </a:rPr>
              <a:t>The first step in the machine learning process is to get the </a:t>
            </a:r>
            <a:r>
              <a:rPr lang="en-US" b="0" i="0" u="none" strike="noStrike" dirty="0">
                <a:solidFill>
                  <a:schemeClr val="bg1"/>
                </a:solidFill>
                <a:effectLst/>
                <a:latin typeface="Roboto" panose="02000000000000000000" pitchFamily="2" charset="0"/>
                <a:hlinkClick r:id="rId2" tooltip="data">
                  <a:extLst>
                    <a:ext uri="{A12FA001-AC4F-418D-AE19-62706E023703}">
                      <ahyp:hlinkClr xmlns:ahyp="http://schemas.microsoft.com/office/drawing/2018/hyperlinkcolor" val="tx"/>
                    </a:ext>
                  </a:extLst>
                </a:hlinkClick>
              </a:rPr>
              <a:t>data</a:t>
            </a:r>
            <a:r>
              <a:rPr lang="en-US" b="0" i="0" dirty="0">
                <a:solidFill>
                  <a:schemeClr val="bg1"/>
                </a:solidFill>
                <a:effectLst/>
                <a:latin typeface="Roboto" panose="02000000000000000000" pitchFamily="2" charset="0"/>
              </a:rPr>
              <a:t>. This will depend on the type of data you are gathering and the source of data. This can be either static data from an existing database or real-time data from an IoT system or data from other repositories.</a:t>
            </a:r>
          </a:p>
          <a:p>
            <a:pPr lvl="1"/>
            <a:endParaRPr lang="en-US" dirty="0"/>
          </a:p>
          <a:p>
            <a:pPr algn="l"/>
            <a:r>
              <a:rPr lang="en-US" b="0" i="0" dirty="0">
                <a:effectLst/>
                <a:latin typeface="Roboto" panose="02000000000000000000" pitchFamily="2" charset="0"/>
              </a:rPr>
              <a:t>Step 2: </a:t>
            </a:r>
            <a:r>
              <a:rPr lang="en-US" b="1" i="0" dirty="0">
                <a:effectLst/>
                <a:latin typeface="Roboto" panose="02000000000000000000" pitchFamily="2" charset="0"/>
              </a:rPr>
              <a:t>Data Cleaning</a:t>
            </a:r>
          </a:p>
          <a:p>
            <a:pPr marL="457200" lvl="1" indent="0">
              <a:buNone/>
            </a:pPr>
            <a:r>
              <a:rPr lang="en-US" b="0" i="0" dirty="0">
                <a:effectLst/>
                <a:latin typeface="Roboto" panose="02000000000000000000" pitchFamily="2" charset="0"/>
              </a:rPr>
              <a:t>All real-world data is often unorganized, redundant, or has missing elements. In order to feed data into the machine learning model, we need to first clean, prepare and manipulate the data. This is the most crucial step in the machine learning workflow and takes up the most time as well. Having clean data means that you can get a more accurate model down the road.</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Step 3: </a:t>
            </a:r>
            <a:r>
              <a:rPr lang="en-US" b="1" i="0" dirty="0">
                <a:effectLst/>
                <a:latin typeface="Roboto" panose="02000000000000000000" pitchFamily="2" charset="0"/>
              </a:rPr>
              <a:t>Model Training</a:t>
            </a:r>
          </a:p>
          <a:p>
            <a:pPr marL="457200" lvl="1" indent="0">
              <a:buNone/>
            </a:pPr>
            <a:r>
              <a:rPr lang="en-US" b="0" i="0" dirty="0">
                <a:effectLst/>
                <a:latin typeface="Roboto" panose="02000000000000000000" pitchFamily="2" charset="0"/>
              </a:rPr>
              <a:t>The next step in the machine learning workflow is to train the model. A </a:t>
            </a:r>
            <a:r>
              <a:rPr lang="en-US" b="0" i="0" u="none" strike="noStrike" dirty="0">
                <a:effectLst/>
                <a:latin typeface="Roboto" panose="02000000000000000000" pitchFamily="2" charset="0"/>
                <a:hlinkClick r:id="rId3" tooltip="machine learning algorithm">
                  <a:extLst>
                    <a:ext uri="{A12FA001-AC4F-418D-AE19-62706E023703}">
                      <ahyp:hlinkClr xmlns:ahyp="http://schemas.microsoft.com/office/drawing/2018/hyperlinkcolor" val="tx"/>
                    </a:ext>
                  </a:extLst>
                </a:hlinkClick>
              </a:rPr>
              <a:t>machine learning algorithm</a:t>
            </a:r>
            <a:r>
              <a:rPr lang="en-US" b="0" i="0" dirty="0">
                <a:effectLst/>
                <a:latin typeface="Roboto" panose="02000000000000000000" pitchFamily="2" charset="0"/>
              </a:rPr>
              <a:t> is used on the training dataset to train the model. This algorithm leverages mathematical modeling to learn and predict behaviors. These algorithms can fall into three broad categories - binary, classification, and regression.</a:t>
            </a:r>
          </a:p>
          <a:p>
            <a:endParaRPr lang="en-US" dirty="0"/>
          </a:p>
        </p:txBody>
      </p:sp>
      <p:sp>
        <p:nvSpPr>
          <p:cNvPr id="2" name="Slide Number Placeholder 1">
            <a:extLst>
              <a:ext uri="{FF2B5EF4-FFF2-40B4-BE49-F238E27FC236}">
                <a16:creationId xmlns:a16="http://schemas.microsoft.com/office/drawing/2014/main" id="{F903504F-9CF4-8CDC-1F74-3261C25A06D8}"/>
              </a:ext>
            </a:extLst>
          </p:cNvPr>
          <p:cNvSpPr>
            <a:spLocks noGrp="1"/>
          </p:cNvSpPr>
          <p:nvPr>
            <p:ph type="sldNum" sz="quarter" idx="12"/>
          </p:nvPr>
        </p:nvSpPr>
        <p:spPr/>
        <p:txBody>
          <a:bodyPr/>
          <a:lstStyle/>
          <a:p>
            <a:fld id="{F7CD17B6-537D-48AA-8749-F139664B3BC0}" type="slidenum">
              <a:rPr lang="en-US" smtClean="0"/>
              <a:t>6</a:t>
            </a:fld>
            <a:endParaRPr lang="en-US"/>
          </a:p>
        </p:txBody>
      </p:sp>
    </p:spTree>
    <p:extLst>
      <p:ext uri="{BB962C8B-B14F-4D97-AF65-F5344CB8AC3E}">
        <p14:creationId xmlns:p14="http://schemas.microsoft.com/office/powerpoint/2010/main" val="193121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AF1541-0403-27DC-254A-1DDF0B27F027}"/>
              </a:ext>
            </a:extLst>
          </p:cNvPr>
          <p:cNvSpPr>
            <a:spLocks noGrp="1"/>
          </p:cNvSpPr>
          <p:nvPr>
            <p:ph idx="1"/>
          </p:nvPr>
        </p:nvSpPr>
        <p:spPr>
          <a:xfrm>
            <a:off x="685800" y="444844"/>
            <a:ext cx="10820400" cy="5773842"/>
          </a:xfrm>
        </p:spPr>
        <p:txBody>
          <a:bodyPr>
            <a:normAutofit/>
          </a:bodyPr>
          <a:lstStyle/>
          <a:p>
            <a:pPr algn="l"/>
            <a:r>
              <a:rPr lang="en-US" b="0" i="0" dirty="0">
                <a:solidFill>
                  <a:schemeClr val="bg1"/>
                </a:solidFill>
                <a:effectLst/>
                <a:latin typeface="Roboto" panose="02000000000000000000" pitchFamily="2" charset="0"/>
              </a:rPr>
              <a:t>Step 4: </a:t>
            </a:r>
            <a:r>
              <a:rPr lang="en-US" b="1" i="0" dirty="0">
                <a:solidFill>
                  <a:schemeClr val="bg1"/>
                </a:solidFill>
                <a:effectLst/>
                <a:latin typeface="Roboto" panose="02000000000000000000" pitchFamily="2" charset="0"/>
              </a:rPr>
              <a:t>Model Testing</a:t>
            </a:r>
          </a:p>
          <a:p>
            <a:pPr marL="0" indent="0" algn="l">
              <a:buNone/>
            </a:pPr>
            <a:r>
              <a:rPr lang="en-US" b="0" i="0" dirty="0">
                <a:solidFill>
                  <a:schemeClr val="bg1"/>
                </a:solidFill>
                <a:effectLst/>
                <a:latin typeface="Roboto" panose="02000000000000000000" pitchFamily="2" charset="0"/>
              </a:rPr>
              <a:t>	After the model is trained, we need to test and validate it for further 		processing. By using the testing dataset obtained from Step 3, we can check 	the accuracy of the model. If the results are not satisfactory, the model should 	be further improved. The model is trained and improved over and over again 	until the results are satisfactory. </a:t>
            </a:r>
          </a:p>
          <a:p>
            <a:endParaRPr lang="en-US" dirty="0"/>
          </a:p>
          <a:p>
            <a:pPr algn="l"/>
            <a:r>
              <a:rPr lang="en-US" b="0" i="0" dirty="0">
                <a:effectLst/>
                <a:latin typeface="Roboto" panose="02000000000000000000" pitchFamily="2" charset="0"/>
              </a:rPr>
              <a:t>Step 5: </a:t>
            </a:r>
            <a:r>
              <a:rPr lang="en-US" b="1" i="0" dirty="0">
                <a:effectLst/>
                <a:latin typeface="Roboto" panose="02000000000000000000" pitchFamily="2" charset="0"/>
              </a:rPr>
              <a:t>Deployment</a:t>
            </a:r>
          </a:p>
          <a:p>
            <a:pPr marL="0" indent="0" algn="l">
              <a:buNone/>
            </a:pPr>
            <a:r>
              <a:rPr lang="en-US" b="0" i="0" dirty="0">
                <a:effectLst/>
                <a:latin typeface="Roboto" panose="02000000000000000000" pitchFamily="2" charset="0"/>
              </a:rPr>
              <a:t>	Once the model is trained, deploy and pipeline it to production for application 	consumption.</a:t>
            </a:r>
          </a:p>
          <a:p>
            <a:pPr marL="0" indent="0">
              <a:buNone/>
            </a:pPr>
            <a:endParaRPr lang="en-US" dirty="0"/>
          </a:p>
        </p:txBody>
      </p:sp>
      <p:sp>
        <p:nvSpPr>
          <p:cNvPr id="2" name="Slide Number Placeholder 1">
            <a:extLst>
              <a:ext uri="{FF2B5EF4-FFF2-40B4-BE49-F238E27FC236}">
                <a16:creationId xmlns:a16="http://schemas.microsoft.com/office/drawing/2014/main" id="{334BDF3C-69F4-21D8-E314-D10FEEA024A2}"/>
              </a:ext>
            </a:extLst>
          </p:cNvPr>
          <p:cNvSpPr>
            <a:spLocks noGrp="1"/>
          </p:cNvSpPr>
          <p:nvPr>
            <p:ph type="sldNum" sz="quarter" idx="12"/>
          </p:nvPr>
        </p:nvSpPr>
        <p:spPr/>
        <p:txBody>
          <a:bodyPr/>
          <a:lstStyle/>
          <a:p>
            <a:fld id="{F7CD17B6-537D-48AA-8749-F139664B3BC0}" type="slidenum">
              <a:rPr lang="en-US" smtClean="0"/>
              <a:t>7</a:t>
            </a:fld>
            <a:endParaRPr lang="en-US"/>
          </a:p>
        </p:txBody>
      </p:sp>
    </p:spTree>
    <p:extLst>
      <p:ext uri="{BB962C8B-B14F-4D97-AF65-F5344CB8AC3E}">
        <p14:creationId xmlns:p14="http://schemas.microsoft.com/office/powerpoint/2010/main" val="310402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B36CE-0021-9997-F381-E385234735BE}"/>
              </a:ext>
            </a:extLst>
          </p:cNvPr>
          <p:cNvSpPr>
            <a:spLocks noGrp="1"/>
          </p:cNvSpPr>
          <p:nvPr>
            <p:ph type="title"/>
          </p:nvPr>
        </p:nvSpPr>
        <p:spPr/>
        <p:txBody>
          <a:bodyPr/>
          <a:lstStyle/>
          <a:p>
            <a:r>
              <a:rPr lang="en-US" dirty="0" err="1"/>
              <a:t>ImpORTING</a:t>
            </a:r>
            <a:r>
              <a:rPr lang="en-US" dirty="0"/>
              <a:t> DATA</a:t>
            </a:r>
          </a:p>
        </p:txBody>
      </p:sp>
      <p:sp>
        <p:nvSpPr>
          <p:cNvPr id="3" name="Slide Number Placeholder 2">
            <a:extLst>
              <a:ext uri="{FF2B5EF4-FFF2-40B4-BE49-F238E27FC236}">
                <a16:creationId xmlns:a16="http://schemas.microsoft.com/office/drawing/2014/main" id="{3FB0622F-9183-A76F-8458-0B85F51E9CF0}"/>
              </a:ext>
            </a:extLst>
          </p:cNvPr>
          <p:cNvSpPr>
            <a:spLocks noGrp="1"/>
          </p:cNvSpPr>
          <p:nvPr>
            <p:ph type="sldNum" sz="quarter" idx="12"/>
          </p:nvPr>
        </p:nvSpPr>
        <p:spPr/>
        <p:txBody>
          <a:bodyPr/>
          <a:lstStyle/>
          <a:p>
            <a:fld id="{F7CD17B6-537D-48AA-8749-F139664B3BC0}" type="slidenum">
              <a:rPr lang="en-US" smtClean="0"/>
              <a:t>8</a:t>
            </a:fld>
            <a:endParaRPr lang="en-US"/>
          </a:p>
        </p:txBody>
      </p:sp>
      <p:pic>
        <p:nvPicPr>
          <p:cNvPr id="9" name="Picture 8">
            <a:extLst>
              <a:ext uri="{FF2B5EF4-FFF2-40B4-BE49-F238E27FC236}">
                <a16:creationId xmlns:a16="http://schemas.microsoft.com/office/drawing/2014/main" id="{72106175-690E-AA5D-735D-82CA6BE42B80}"/>
              </a:ext>
            </a:extLst>
          </p:cNvPr>
          <p:cNvPicPr>
            <a:picLocks noChangeAspect="1"/>
          </p:cNvPicPr>
          <p:nvPr/>
        </p:nvPicPr>
        <p:blipFill>
          <a:blip r:embed="rId2"/>
          <a:stretch>
            <a:fillRect/>
          </a:stretch>
        </p:blipFill>
        <p:spPr>
          <a:xfrm>
            <a:off x="610925" y="2655461"/>
            <a:ext cx="10748374" cy="3839622"/>
          </a:xfrm>
          <a:prstGeom prst="rect">
            <a:avLst/>
          </a:prstGeom>
        </p:spPr>
      </p:pic>
    </p:spTree>
    <p:extLst>
      <p:ext uri="{BB962C8B-B14F-4D97-AF65-F5344CB8AC3E}">
        <p14:creationId xmlns:p14="http://schemas.microsoft.com/office/powerpoint/2010/main" val="232245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E5C7B-82CD-70FA-AE8E-B363B12C2235}"/>
              </a:ext>
            </a:extLst>
          </p:cNvPr>
          <p:cNvSpPr>
            <a:spLocks noGrp="1"/>
          </p:cNvSpPr>
          <p:nvPr>
            <p:ph type="title"/>
          </p:nvPr>
        </p:nvSpPr>
        <p:spPr/>
        <p:txBody>
          <a:bodyPr/>
          <a:lstStyle/>
          <a:p>
            <a:r>
              <a:rPr lang="en-US" dirty="0"/>
              <a:t>Viewing data</a:t>
            </a:r>
          </a:p>
        </p:txBody>
      </p:sp>
      <p:sp>
        <p:nvSpPr>
          <p:cNvPr id="3" name="Slide Number Placeholder 2">
            <a:extLst>
              <a:ext uri="{FF2B5EF4-FFF2-40B4-BE49-F238E27FC236}">
                <a16:creationId xmlns:a16="http://schemas.microsoft.com/office/drawing/2014/main" id="{7C2C4EED-3842-7985-5CAF-DBD7FFF92075}"/>
              </a:ext>
            </a:extLst>
          </p:cNvPr>
          <p:cNvSpPr>
            <a:spLocks noGrp="1"/>
          </p:cNvSpPr>
          <p:nvPr>
            <p:ph type="sldNum" sz="quarter" idx="12"/>
          </p:nvPr>
        </p:nvSpPr>
        <p:spPr/>
        <p:txBody>
          <a:bodyPr/>
          <a:lstStyle/>
          <a:p>
            <a:fld id="{F7CD17B6-537D-48AA-8749-F139664B3BC0}" type="slidenum">
              <a:rPr lang="en-US" smtClean="0"/>
              <a:t>9</a:t>
            </a:fld>
            <a:endParaRPr lang="en-US"/>
          </a:p>
        </p:txBody>
      </p:sp>
      <p:pic>
        <p:nvPicPr>
          <p:cNvPr id="9" name="Picture 8">
            <a:extLst>
              <a:ext uri="{FF2B5EF4-FFF2-40B4-BE49-F238E27FC236}">
                <a16:creationId xmlns:a16="http://schemas.microsoft.com/office/drawing/2014/main" id="{796F94C2-ED10-B74D-1140-8D283B0D5363}"/>
              </a:ext>
            </a:extLst>
          </p:cNvPr>
          <p:cNvPicPr>
            <a:picLocks noChangeAspect="1"/>
          </p:cNvPicPr>
          <p:nvPr/>
        </p:nvPicPr>
        <p:blipFill>
          <a:blip r:embed="rId2"/>
          <a:stretch>
            <a:fillRect/>
          </a:stretch>
        </p:blipFill>
        <p:spPr>
          <a:xfrm>
            <a:off x="473549" y="2380796"/>
            <a:ext cx="10848975" cy="4181475"/>
          </a:xfrm>
          <a:prstGeom prst="rect">
            <a:avLst/>
          </a:prstGeom>
        </p:spPr>
      </p:pic>
    </p:spTree>
    <p:extLst>
      <p:ext uri="{BB962C8B-B14F-4D97-AF65-F5344CB8AC3E}">
        <p14:creationId xmlns:p14="http://schemas.microsoft.com/office/powerpoint/2010/main" val="22244991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141</TotalTime>
  <Words>863</Words>
  <Application>Microsoft Office PowerPoint</Application>
  <PresentationFormat>Widescreen</PresentationFormat>
  <Paragraphs>97</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Century Gothic</vt:lpstr>
      <vt:lpstr>charter</vt:lpstr>
      <vt:lpstr>Roboto</vt:lpstr>
      <vt:lpstr>sohne</vt:lpstr>
      <vt:lpstr>Wingdings</vt:lpstr>
      <vt:lpstr>Wingdings 3</vt:lpstr>
      <vt:lpstr>Ion Boardroom</vt:lpstr>
      <vt:lpstr>Used car PRICE PREDICTION</vt:lpstr>
      <vt:lpstr>The focus of this project is developing machine learning models that can accurately predict the price of a used car based on its features, in order to make informed purchases. We implement and evaluate various learning methods on a dataset consisting of the sale prices of different makes and models across cities in the India. Our results show that Random Forest model and K-Means clustering with linear regression yield the best results, but are compute heavy. Conventional linear regression also yielded satisfactory results, with the advantage of a significantly lower training time in comparison to the aforementioned methods.</vt:lpstr>
      <vt:lpstr>Objective/motive of this project</vt:lpstr>
      <vt:lpstr>Technical requirements</vt:lpstr>
      <vt:lpstr>STEps involved </vt:lpstr>
      <vt:lpstr>PowerPoint Presentation</vt:lpstr>
      <vt:lpstr>PowerPoint Presentation</vt:lpstr>
      <vt:lpstr>ImpORTING DATA</vt:lpstr>
      <vt:lpstr>Viewing data</vt:lpstr>
      <vt:lpstr>PowerPoint Presentation</vt:lpstr>
      <vt:lpstr>Data Correlation</vt:lpstr>
      <vt:lpstr>Show statistical summary</vt:lpstr>
      <vt:lpstr>Visualization of data</vt:lpstr>
      <vt:lpstr>Visualization of data </vt:lpstr>
      <vt:lpstr>Visualization of data </vt:lpstr>
      <vt:lpstr>Visualization of data </vt:lpstr>
      <vt:lpstr>Visualization of data </vt:lpstr>
      <vt:lpstr>Outliers and its removal</vt:lpstr>
      <vt:lpstr>Encoding of data</vt:lpstr>
      <vt:lpstr>Machine learning</vt:lpstr>
      <vt:lpstr>Models used in this project</vt:lpstr>
      <vt:lpstr>How I choose the best model?</vt:lpstr>
      <vt:lpstr>Cross Validation</vt:lpstr>
      <vt:lpstr>Used Random Forest Regressor Model</vt:lpstr>
      <vt:lpstr>Saving of my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Jain</dc:creator>
  <cp:lastModifiedBy>Abhishek Jain</cp:lastModifiedBy>
  <cp:revision>60</cp:revision>
  <dcterms:created xsi:type="dcterms:W3CDTF">2022-06-24T00:55:01Z</dcterms:created>
  <dcterms:modified xsi:type="dcterms:W3CDTF">2022-07-11T08:36:31Z</dcterms:modified>
</cp:coreProperties>
</file>