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81" d="100"/>
          <a:sy n="81" d="100"/>
        </p:scale>
        <p:origin x="59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C3156-36F1-4E5D-AC07-50089ADE93CF}"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978C9-CAF7-4590-A4D6-2CC566504448}" type="slidenum">
              <a:rPr lang="en-US" smtClean="0"/>
              <a:t>‹#›</a:t>
            </a:fld>
            <a:endParaRPr lang="en-US"/>
          </a:p>
        </p:txBody>
      </p:sp>
    </p:spTree>
    <p:extLst>
      <p:ext uri="{BB962C8B-B14F-4D97-AF65-F5344CB8AC3E}">
        <p14:creationId xmlns:p14="http://schemas.microsoft.com/office/powerpoint/2010/main" val="1858895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B403269-8D16-4BC4-B971-6F3A0F4CEE7C}" type="datetime1">
              <a:rPr lang="en-US" smtClean="0"/>
              <a:t>6/24/2022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3061207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DB49BF-C68F-4DE9-96DF-CEDC57CF8AF9}" type="datetime1">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175768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5FE1D4-091C-4AD9-AD3C-1C20F1F221F9}" type="datetime1">
              <a:rPr lang="en-US" smtClean="0"/>
              <a:t>6/24/2022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2712456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4E0FB83-0361-4838-A85A-3936C971531B}" type="datetime1">
              <a:rPr lang="en-US" smtClean="0"/>
              <a:t>6/24/2022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7CD17B6-537D-48AA-8749-F139664B3BC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1667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156AE74-1EF2-4EC5-94CA-E6DF4010636D}" type="datetime1">
              <a:rPr lang="en-US" smtClean="0"/>
              <a:t>6/24/2022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24106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8D78BD-AF43-43DF-ACD8-790625D4495E}" type="datetime1">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2500284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8508496-91CA-4341-9401-ACE3127EA0BD}" type="datetime1">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2534175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8A53D-593A-4A13-A4FE-3FEC834787A8}" type="datetime1">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2075573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54E9823-682C-45F0-B8AC-479A1A518175}" type="datetime1">
              <a:rPr lang="en-US" smtClean="0"/>
              <a:t>6/24/2022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119455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7A7C90-B4FB-458B-914F-0730F8883962}" type="datetime1">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130273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E1A13F3-4BB3-4E5F-9333-629607876F31}" type="datetime1">
              <a:rPr lang="en-US" smtClean="0"/>
              <a:t>6/24/2022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184762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920841-CC6F-4D7F-AEB7-3725B7EA7DB0}" type="datetime1">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65693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CEB56-0EAD-456C-92FE-2305315EB553}" type="datetime1">
              <a:rPr lang="en-US" smtClean="0"/>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140513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A76D6-559C-4AF3-81E3-E6DB35CA1331}" type="datetime1">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50493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E5FEA-5A3A-4157-8582-DD11F5B1C2ED}" type="datetime1">
              <a:rPr lang="en-US" smtClean="0"/>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238131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10EFB-DBAD-4DD8-A1F2-26E8DDCCD816}" type="datetime1">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4004672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2FCC1F-A8C4-4876-9290-D655FECA0AC4}" type="datetime1">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D17B6-537D-48AA-8749-F139664B3BC0}" type="slidenum">
              <a:rPr lang="en-US" smtClean="0"/>
              <a:t>‹#›</a:t>
            </a:fld>
            <a:endParaRPr lang="en-US"/>
          </a:p>
        </p:txBody>
      </p:sp>
    </p:spTree>
    <p:extLst>
      <p:ext uri="{BB962C8B-B14F-4D97-AF65-F5344CB8AC3E}">
        <p14:creationId xmlns:p14="http://schemas.microsoft.com/office/powerpoint/2010/main" val="104062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78936A-5FC5-4E69-88D8-3F53A43903A3}" type="datetime1">
              <a:rPr lang="en-US" smtClean="0"/>
              <a:t>6/24/2022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CD17B6-537D-48AA-8749-F139664B3BC0}" type="slidenum">
              <a:rPr lang="en-US" smtClean="0"/>
              <a:t>‹#›</a:t>
            </a:fld>
            <a:endParaRPr lang="en-US"/>
          </a:p>
        </p:txBody>
      </p:sp>
    </p:spTree>
    <p:extLst>
      <p:ext uri="{BB962C8B-B14F-4D97-AF65-F5344CB8AC3E}">
        <p14:creationId xmlns:p14="http://schemas.microsoft.com/office/powerpoint/2010/main" val="4117379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upport.skillscommons.org/showcases/open-courseware/manufacturing/mechatronics-tech-cer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implilearn.com/10-algorithms-machine-learning-engineers-need-to-know-article" TargetMode="External"/><Relationship Id="rId2" Type="http://schemas.openxmlformats.org/officeDocument/2006/relationships/hyperlink" Target="https://www.simplilearn.com/what-is-data-artic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FCBD-19EC-4316-E25A-A9496C163DD7}"/>
              </a:ext>
            </a:extLst>
          </p:cNvPr>
          <p:cNvSpPr>
            <a:spLocks noGrp="1"/>
          </p:cNvSpPr>
          <p:nvPr>
            <p:ph type="ctrTitle"/>
          </p:nvPr>
        </p:nvSpPr>
        <p:spPr/>
        <p:txBody>
          <a:bodyPr anchor="ctr">
            <a:normAutofit/>
          </a:bodyPr>
          <a:lstStyle/>
          <a:p>
            <a:pPr algn="ctr"/>
            <a:r>
              <a:rPr lang="en-US" sz="3600" dirty="0"/>
              <a:t>HOUSE  PRICE PREDICTION</a:t>
            </a:r>
          </a:p>
        </p:txBody>
      </p:sp>
      <p:sp>
        <p:nvSpPr>
          <p:cNvPr id="4" name="Slide Number Placeholder 3">
            <a:extLst>
              <a:ext uri="{FF2B5EF4-FFF2-40B4-BE49-F238E27FC236}">
                <a16:creationId xmlns:a16="http://schemas.microsoft.com/office/drawing/2014/main" id="{4272906A-11C2-E5D2-FA95-22F904B2F1C7}"/>
              </a:ext>
            </a:extLst>
          </p:cNvPr>
          <p:cNvSpPr>
            <a:spLocks noGrp="1"/>
          </p:cNvSpPr>
          <p:nvPr>
            <p:ph type="sldNum" sz="quarter" idx="12"/>
          </p:nvPr>
        </p:nvSpPr>
        <p:spPr/>
        <p:txBody>
          <a:bodyPr/>
          <a:lstStyle/>
          <a:p>
            <a:fld id="{F7CD17B6-537D-48AA-8749-F139664B3BC0}" type="slidenum">
              <a:rPr lang="en-US" smtClean="0"/>
              <a:t>1</a:t>
            </a:fld>
            <a:endParaRPr lang="en-US"/>
          </a:p>
        </p:txBody>
      </p:sp>
    </p:spTree>
    <p:extLst>
      <p:ext uri="{BB962C8B-B14F-4D97-AF65-F5344CB8AC3E}">
        <p14:creationId xmlns:p14="http://schemas.microsoft.com/office/powerpoint/2010/main" val="401278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E483-3B03-27FD-BD36-A192F0178E05}"/>
              </a:ext>
            </a:extLst>
          </p:cNvPr>
          <p:cNvSpPr>
            <a:spLocks noGrp="1"/>
          </p:cNvSpPr>
          <p:nvPr>
            <p:ph type="title"/>
          </p:nvPr>
        </p:nvSpPr>
        <p:spPr/>
        <p:txBody>
          <a:bodyPr/>
          <a:lstStyle/>
          <a:p>
            <a:r>
              <a:rPr lang="en-US" dirty="0"/>
              <a:t>Viewing missing values</a:t>
            </a:r>
          </a:p>
        </p:txBody>
      </p:sp>
      <p:pic>
        <p:nvPicPr>
          <p:cNvPr id="5" name="Content Placeholder 4">
            <a:extLst>
              <a:ext uri="{FF2B5EF4-FFF2-40B4-BE49-F238E27FC236}">
                <a16:creationId xmlns:a16="http://schemas.microsoft.com/office/drawing/2014/main" id="{D3371442-3869-21E5-C24E-B77E3EAFE500}"/>
              </a:ext>
            </a:extLst>
          </p:cNvPr>
          <p:cNvPicPr>
            <a:picLocks noGrp="1" noChangeAspect="1"/>
          </p:cNvPicPr>
          <p:nvPr>
            <p:ph idx="1"/>
          </p:nvPr>
        </p:nvPicPr>
        <p:blipFill>
          <a:blip r:embed="rId2"/>
          <a:stretch>
            <a:fillRect/>
          </a:stretch>
        </p:blipFill>
        <p:spPr>
          <a:xfrm>
            <a:off x="774357" y="2251590"/>
            <a:ext cx="10635048" cy="4024313"/>
          </a:xfrm>
        </p:spPr>
      </p:pic>
      <p:sp>
        <p:nvSpPr>
          <p:cNvPr id="3" name="Slide Number Placeholder 2">
            <a:extLst>
              <a:ext uri="{FF2B5EF4-FFF2-40B4-BE49-F238E27FC236}">
                <a16:creationId xmlns:a16="http://schemas.microsoft.com/office/drawing/2014/main" id="{F66EE8F3-2041-578C-0A73-96BE55B10C95}"/>
              </a:ext>
            </a:extLst>
          </p:cNvPr>
          <p:cNvSpPr>
            <a:spLocks noGrp="1"/>
          </p:cNvSpPr>
          <p:nvPr>
            <p:ph type="sldNum" sz="quarter" idx="12"/>
          </p:nvPr>
        </p:nvSpPr>
        <p:spPr/>
        <p:txBody>
          <a:bodyPr/>
          <a:lstStyle/>
          <a:p>
            <a:fld id="{F7CD17B6-537D-48AA-8749-F139664B3BC0}" type="slidenum">
              <a:rPr lang="en-US" smtClean="0"/>
              <a:t>10</a:t>
            </a:fld>
            <a:endParaRPr lang="en-US"/>
          </a:p>
        </p:txBody>
      </p:sp>
      <p:sp>
        <p:nvSpPr>
          <p:cNvPr id="6" name="Arrow: Right 5">
            <a:extLst>
              <a:ext uri="{FF2B5EF4-FFF2-40B4-BE49-F238E27FC236}">
                <a16:creationId xmlns:a16="http://schemas.microsoft.com/office/drawing/2014/main" id="{8213D9F0-24A7-34E2-9D10-8CC1C5B5C1F1}"/>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01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690B-0640-9543-4F64-60E828AEF87C}"/>
              </a:ext>
            </a:extLst>
          </p:cNvPr>
          <p:cNvSpPr>
            <a:spLocks noGrp="1"/>
          </p:cNvSpPr>
          <p:nvPr>
            <p:ph type="title"/>
          </p:nvPr>
        </p:nvSpPr>
        <p:spPr/>
        <p:txBody>
          <a:bodyPr/>
          <a:lstStyle/>
          <a:p>
            <a:r>
              <a:rPr lang="en-US" dirty="0"/>
              <a:t>Dropping columns which have higher null values</a:t>
            </a:r>
          </a:p>
        </p:txBody>
      </p:sp>
      <p:pic>
        <p:nvPicPr>
          <p:cNvPr id="5" name="Content Placeholder 4">
            <a:extLst>
              <a:ext uri="{FF2B5EF4-FFF2-40B4-BE49-F238E27FC236}">
                <a16:creationId xmlns:a16="http://schemas.microsoft.com/office/drawing/2014/main" id="{9695D8D1-033A-9AAD-71F9-A5557D4B716A}"/>
              </a:ext>
            </a:extLst>
          </p:cNvPr>
          <p:cNvPicPr>
            <a:picLocks noGrp="1" noChangeAspect="1"/>
          </p:cNvPicPr>
          <p:nvPr>
            <p:ph idx="1"/>
          </p:nvPr>
        </p:nvPicPr>
        <p:blipFill>
          <a:blip r:embed="rId2"/>
          <a:stretch>
            <a:fillRect/>
          </a:stretch>
        </p:blipFill>
        <p:spPr>
          <a:xfrm>
            <a:off x="946243" y="2193925"/>
            <a:ext cx="10389021" cy="4024313"/>
          </a:xfrm>
        </p:spPr>
      </p:pic>
      <p:sp>
        <p:nvSpPr>
          <p:cNvPr id="3" name="Slide Number Placeholder 2">
            <a:extLst>
              <a:ext uri="{FF2B5EF4-FFF2-40B4-BE49-F238E27FC236}">
                <a16:creationId xmlns:a16="http://schemas.microsoft.com/office/drawing/2014/main" id="{1214E626-C392-0252-E811-6EE2AE459F48}"/>
              </a:ext>
            </a:extLst>
          </p:cNvPr>
          <p:cNvSpPr>
            <a:spLocks noGrp="1"/>
          </p:cNvSpPr>
          <p:nvPr>
            <p:ph type="sldNum" sz="quarter" idx="12"/>
          </p:nvPr>
        </p:nvSpPr>
        <p:spPr/>
        <p:txBody>
          <a:bodyPr/>
          <a:lstStyle/>
          <a:p>
            <a:fld id="{F7CD17B6-537D-48AA-8749-F139664B3BC0}" type="slidenum">
              <a:rPr lang="en-US" smtClean="0"/>
              <a:t>11</a:t>
            </a:fld>
            <a:endParaRPr lang="en-US"/>
          </a:p>
        </p:txBody>
      </p:sp>
      <p:sp>
        <p:nvSpPr>
          <p:cNvPr id="6" name="Arrow: Right 5">
            <a:extLst>
              <a:ext uri="{FF2B5EF4-FFF2-40B4-BE49-F238E27FC236}">
                <a16:creationId xmlns:a16="http://schemas.microsoft.com/office/drawing/2014/main" id="{EC6A8DE8-A27B-7639-60FB-A42303645B9A}"/>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559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621-BED7-43B0-BF97-DF6818590E4A}"/>
              </a:ext>
            </a:extLst>
          </p:cNvPr>
          <p:cNvSpPr>
            <a:spLocks noGrp="1"/>
          </p:cNvSpPr>
          <p:nvPr>
            <p:ph type="title"/>
          </p:nvPr>
        </p:nvSpPr>
        <p:spPr/>
        <p:txBody>
          <a:bodyPr/>
          <a:lstStyle/>
          <a:p>
            <a:r>
              <a:rPr lang="en-US" dirty="0"/>
              <a:t>Show statistical summary</a:t>
            </a:r>
          </a:p>
        </p:txBody>
      </p:sp>
      <p:pic>
        <p:nvPicPr>
          <p:cNvPr id="5" name="Content Placeholder 4">
            <a:extLst>
              <a:ext uri="{FF2B5EF4-FFF2-40B4-BE49-F238E27FC236}">
                <a16:creationId xmlns:a16="http://schemas.microsoft.com/office/drawing/2014/main" id="{1A5522AF-B3F9-72B3-1CC0-90C17EB22753}"/>
              </a:ext>
            </a:extLst>
          </p:cNvPr>
          <p:cNvPicPr>
            <a:picLocks noGrp="1" noChangeAspect="1"/>
          </p:cNvPicPr>
          <p:nvPr>
            <p:ph idx="1"/>
          </p:nvPr>
        </p:nvPicPr>
        <p:blipFill>
          <a:blip r:embed="rId2"/>
          <a:stretch>
            <a:fillRect/>
          </a:stretch>
        </p:blipFill>
        <p:spPr>
          <a:xfrm>
            <a:off x="1061212" y="2202163"/>
            <a:ext cx="10241102" cy="4024313"/>
          </a:xfrm>
        </p:spPr>
      </p:pic>
      <p:sp>
        <p:nvSpPr>
          <p:cNvPr id="3" name="Slide Number Placeholder 2">
            <a:extLst>
              <a:ext uri="{FF2B5EF4-FFF2-40B4-BE49-F238E27FC236}">
                <a16:creationId xmlns:a16="http://schemas.microsoft.com/office/drawing/2014/main" id="{944BFAE9-710B-D15E-A9D8-B5F69F9ADFC9}"/>
              </a:ext>
            </a:extLst>
          </p:cNvPr>
          <p:cNvSpPr>
            <a:spLocks noGrp="1"/>
          </p:cNvSpPr>
          <p:nvPr>
            <p:ph type="sldNum" sz="quarter" idx="12"/>
          </p:nvPr>
        </p:nvSpPr>
        <p:spPr/>
        <p:txBody>
          <a:bodyPr/>
          <a:lstStyle/>
          <a:p>
            <a:fld id="{F7CD17B6-537D-48AA-8749-F139664B3BC0}" type="slidenum">
              <a:rPr lang="en-US" smtClean="0"/>
              <a:t>12</a:t>
            </a:fld>
            <a:endParaRPr lang="en-US"/>
          </a:p>
        </p:txBody>
      </p:sp>
      <p:sp>
        <p:nvSpPr>
          <p:cNvPr id="6" name="Arrow: Right 5">
            <a:extLst>
              <a:ext uri="{FF2B5EF4-FFF2-40B4-BE49-F238E27FC236}">
                <a16:creationId xmlns:a16="http://schemas.microsoft.com/office/drawing/2014/main" id="{7D1333B9-0993-CF25-1504-BCAFD936EA71}"/>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69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F3EA-91A3-5A7B-79BF-6B2B15FD3EB2}"/>
              </a:ext>
            </a:extLst>
          </p:cNvPr>
          <p:cNvSpPr>
            <a:spLocks noGrp="1"/>
          </p:cNvSpPr>
          <p:nvPr>
            <p:ph type="title"/>
          </p:nvPr>
        </p:nvSpPr>
        <p:spPr/>
        <p:txBody>
          <a:bodyPr/>
          <a:lstStyle/>
          <a:p>
            <a:r>
              <a:rPr lang="en-US" dirty="0"/>
              <a:t>Visualization of data</a:t>
            </a:r>
          </a:p>
        </p:txBody>
      </p:sp>
      <p:pic>
        <p:nvPicPr>
          <p:cNvPr id="2050" name="Picture 2">
            <a:extLst>
              <a:ext uri="{FF2B5EF4-FFF2-40B4-BE49-F238E27FC236}">
                <a16:creationId xmlns:a16="http://schemas.microsoft.com/office/drawing/2014/main" id="{816C9294-AA09-B467-5DEB-170E0C3515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7952" y="2341104"/>
            <a:ext cx="4901587" cy="33015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A5879BC-E36B-0AA3-033A-502286395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944" y="2324099"/>
            <a:ext cx="4926831" cy="331859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A6F2398-421A-093A-154B-61EFCA2B6E13}"/>
              </a:ext>
            </a:extLst>
          </p:cNvPr>
          <p:cNvSpPr>
            <a:spLocks noGrp="1"/>
          </p:cNvSpPr>
          <p:nvPr>
            <p:ph type="sldNum" sz="quarter" idx="12"/>
          </p:nvPr>
        </p:nvSpPr>
        <p:spPr/>
        <p:txBody>
          <a:bodyPr/>
          <a:lstStyle/>
          <a:p>
            <a:fld id="{F7CD17B6-537D-48AA-8749-F139664B3BC0}" type="slidenum">
              <a:rPr lang="en-US" smtClean="0"/>
              <a:t>13</a:t>
            </a:fld>
            <a:endParaRPr lang="en-US"/>
          </a:p>
        </p:txBody>
      </p:sp>
      <p:sp>
        <p:nvSpPr>
          <p:cNvPr id="6" name="Arrow: Right 5">
            <a:extLst>
              <a:ext uri="{FF2B5EF4-FFF2-40B4-BE49-F238E27FC236}">
                <a16:creationId xmlns:a16="http://schemas.microsoft.com/office/drawing/2014/main" id="{FA62CD1D-4D8D-E958-D1DB-24406F5F02AE}"/>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384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1EFCA-F330-64C3-EB67-8D44208CDCC4}"/>
              </a:ext>
            </a:extLst>
          </p:cNvPr>
          <p:cNvSpPr>
            <a:spLocks noGrp="1"/>
          </p:cNvSpPr>
          <p:nvPr>
            <p:ph idx="1"/>
          </p:nvPr>
        </p:nvSpPr>
        <p:spPr>
          <a:xfrm>
            <a:off x="685800" y="642552"/>
            <a:ext cx="10820400" cy="2075934"/>
          </a:xfrm>
        </p:spPr>
        <p:txBody>
          <a:bodyPr/>
          <a:lstStyle/>
          <a:p>
            <a:r>
              <a:rPr lang="en-US" dirty="0"/>
              <a:t>Similarly to the previous slide, we can visualize data for each and every single column using </a:t>
            </a:r>
            <a:r>
              <a:rPr lang="en-US" b="1" dirty="0" err="1"/>
              <a:t>matplotllib</a:t>
            </a:r>
            <a:r>
              <a:rPr lang="en-US" dirty="0"/>
              <a:t> and </a:t>
            </a:r>
            <a:r>
              <a:rPr lang="en-US" b="1" dirty="0"/>
              <a:t>seaborn</a:t>
            </a:r>
            <a:r>
              <a:rPr lang="en-US" dirty="0"/>
              <a:t> library.</a:t>
            </a:r>
          </a:p>
          <a:p>
            <a:endParaRPr lang="en-US" dirty="0"/>
          </a:p>
          <a:p>
            <a:r>
              <a:rPr lang="en-US" dirty="0"/>
              <a:t>There are many visualizations done in my project so I am showing you only few of them here.</a:t>
            </a:r>
          </a:p>
        </p:txBody>
      </p:sp>
      <p:pic>
        <p:nvPicPr>
          <p:cNvPr id="3074" name="Picture 2">
            <a:extLst>
              <a:ext uri="{FF2B5EF4-FFF2-40B4-BE49-F238E27FC236}">
                <a16:creationId xmlns:a16="http://schemas.microsoft.com/office/drawing/2014/main" id="{5784F18F-84A0-2E6F-6441-E427FBAB6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908" y="2858529"/>
            <a:ext cx="3077348" cy="28551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8D66E5-5316-C17B-8EBD-9AC9A6B63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760" y="2858529"/>
            <a:ext cx="3290240" cy="28551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46525A2-FA86-98F0-A9BF-571C30696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7216" y="2858529"/>
            <a:ext cx="3077349" cy="285518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815E8AA-8905-ED74-99D4-D910FAD971AE}"/>
              </a:ext>
            </a:extLst>
          </p:cNvPr>
          <p:cNvSpPr>
            <a:spLocks noGrp="1"/>
          </p:cNvSpPr>
          <p:nvPr>
            <p:ph type="sldNum" sz="quarter" idx="12"/>
          </p:nvPr>
        </p:nvSpPr>
        <p:spPr/>
        <p:txBody>
          <a:bodyPr/>
          <a:lstStyle/>
          <a:p>
            <a:fld id="{F7CD17B6-537D-48AA-8749-F139664B3BC0}" type="slidenum">
              <a:rPr lang="en-US" smtClean="0"/>
              <a:t>14</a:t>
            </a:fld>
            <a:endParaRPr lang="en-US"/>
          </a:p>
        </p:txBody>
      </p:sp>
      <p:sp>
        <p:nvSpPr>
          <p:cNvPr id="7" name="Arrow: Right 6">
            <a:extLst>
              <a:ext uri="{FF2B5EF4-FFF2-40B4-BE49-F238E27FC236}">
                <a16:creationId xmlns:a16="http://schemas.microsoft.com/office/drawing/2014/main" id="{7C469E14-3248-CB0A-7AF9-6C97F90117BF}"/>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098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F1CF-0686-1C70-79A5-ECED7BFF4061}"/>
              </a:ext>
            </a:extLst>
          </p:cNvPr>
          <p:cNvSpPr>
            <a:spLocks noGrp="1"/>
          </p:cNvSpPr>
          <p:nvPr>
            <p:ph type="title"/>
          </p:nvPr>
        </p:nvSpPr>
        <p:spPr/>
        <p:txBody>
          <a:bodyPr/>
          <a:lstStyle/>
          <a:p>
            <a:r>
              <a:rPr lang="en-US" dirty="0"/>
              <a:t>Filling null values</a:t>
            </a:r>
          </a:p>
        </p:txBody>
      </p:sp>
      <p:pic>
        <p:nvPicPr>
          <p:cNvPr id="5" name="Content Placeholder 4">
            <a:extLst>
              <a:ext uri="{FF2B5EF4-FFF2-40B4-BE49-F238E27FC236}">
                <a16:creationId xmlns:a16="http://schemas.microsoft.com/office/drawing/2014/main" id="{51739D7D-14BD-8CDE-B007-6C31E7D4BEBF}"/>
              </a:ext>
            </a:extLst>
          </p:cNvPr>
          <p:cNvPicPr>
            <a:picLocks noGrp="1" noChangeAspect="1"/>
          </p:cNvPicPr>
          <p:nvPr>
            <p:ph idx="1"/>
          </p:nvPr>
        </p:nvPicPr>
        <p:blipFill>
          <a:blip r:embed="rId2"/>
          <a:stretch>
            <a:fillRect/>
          </a:stretch>
        </p:blipFill>
        <p:spPr>
          <a:xfrm>
            <a:off x="1129749" y="2193925"/>
            <a:ext cx="5707656" cy="4024313"/>
          </a:xfrm>
        </p:spPr>
      </p:pic>
      <p:sp>
        <p:nvSpPr>
          <p:cNvPr id="6" name="TextBox 5">
            <a:extLst>
              <a:ext uri="{FF2B5EF4-FFF2-40B4-BE49-F238E27FC236}">
                <a16:creationId xmlns:a16="http://schemas.microsoft.com/office/drawing/2014/main" id="{B913BDE4-BB91-3BE1-3DFF-35022520F2BB}"/>
              </a:ext>
            </a:extLst>
          </p:cNvPr>
          <p:cNvSpPr txBox="1"/>
          <p:nvPr/>
        </p:nvSpPr>
        <p:spPr>
          <a:xfrm>
            <a:off x="7315200" y="2174790"/>
            <a:ext cx="3978876" cy="646331"/>
          </a:xfrm>
          <a:prstGeom prst="rect">
            <a:avLst/>
          </a:prstGeom>
          <a:noFill/>
        </p:spPr>
        <p:txBody>
          <a:bodyPr wrap="square" rtlCol="0">
            <a:spAutoFit/>
          </a:bodyPr>
          <a:lstStyle/>
          <a:p>
            <a:r>
              <a:rPr lang="en-US" dirty="0"/>
              <a:t>Here I have filled null values using mode() method. </a:t>
            </a:r>
          </a:p>
        </p:txBody>
      </p:sp>
      <p:sp>
        <p:nvSpPr>
          <p:cNvPr id="3" name="Slide Number Placeholder 2">
            <a:extLst>
              <a:ext uri="{FF2B5EF4-FFF2-40B4-BE49-F238E27FC236}">
                <a16:creationId xmlns:a16="http://schemas.microsoft.com/office/drawing/2014/main" id="{CEE200A8-18E4-3F2C-1828-BC43A5E99CF9}"/>
              </a:ext>
            </a:extLst>
          </p:cNvPr>
          <p:cNvSpPr>
            <a:spLocks noGrp="1"/>
          </p:cNvSpPr>
          <p:nvPr>
            <p:ph type="sldNum" sz="quarter" idx="12"/>
          </p:nvPr>
        </p:nvSpPr>
        <p:spPr/>
        <p:txBody>
          <a:bodyPr/>
          <a:lstStyle/>
          <a:p>
            <a:fld id="{F7CD17B6-537D-48AA-8749-F139664B3BC0}" type="slidenum">
              <a:rPr lang="en-US" smtClean="0"/>
              <a:t>15</a:t>
            </a:fld>
            <a:endParaRPr lang="en-US"/>
          </a:p>
        </p:txBody>
      </p:sp>
      <p:sp>
        <p:nvSpPr>
          <p:cNvPr id="7" name="Arrow: Right 6">
            <a:extLst>
              <a:ext uri="{FF2B5EF4-FFF2-40B4-BE49-F238E27FC236}">
                <a16:creationId xmlns:a16="http://schemas.microsoft.com/office/drawing/2014/main" id="{81829F10-6BAB-DD8E-40F8-557F46044C88}"/>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77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F120-ADB4-F394-7D14-E0B364DB7233}"/>
              </a:ext>
            </a:extLst>
          </p:cNvPr>
          <p:cNvSpPr>
            <a:spLocks noGrp="1"/>
          </p:cNvSpPr>
          <p:nvPr>
            <p:ph type="title"/>
          </p:nvPr>
        </p:nvSpPr>
        <p:spPr/>
        <p:txBody>
          <a:bodyPr/>
          <a:lstStyle/>
          <a:p>
            <a:r>
              <a:rPr lang="en-US" dirty="0"/>
              <a:t>Outliers and its removal</a:t>
            </a:r>
          </a:p>
        </p:txBody>
      </p:sp>
      <p:pic>
        <p:nvPicPr>
          <p:cNvPr id="4098" name="Picture 2">
            <a:extLst>
              <a:ext uri="{FF2B5EF4-FFF2-40B4-BE49-F238E27FC236}">
                <a16:creationId xmlns:a16="http://schemas.microsoft.com/office/drawing/2014/main" id="{4A522EE8-AC7C-1964-59BF-B939D24C44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5261" y="2134007"/>
            <a:ext cx="5058934" cy="3821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DBF670-5198-7872-B174-2224B0688578}"/>
              </a:ext>
            </a:extLst>
          </p:cNvPr>
          <p:cNvSpPr txBox="1"/>
          <p:nvPr/>
        </p:nvSpPr>
        <p:spPr>
          <a:xfrm>
            <a:off x="6161903" y="2134007"/>
            <a:ext cx="5263978" cy="3693319"/>
          </a:xfrm>
          <a:prstGeom prst="rect">
            <a:avLst/>
          </a:prstGeom>
          <a:noFill/>
        </p:spPr>
        <p:txBody>
          <a:bodyPr wrap="square" rtlCol="0">
            <a:spAutoFit/>
          </a:bodyPr>
          <a:lstStyle/>
          <a:p>
            <a:r>
              <a:rPr lang="en-US" b="0" i="0" dirty="0">
                <a:effectLst/>
                <a:latin typeface="charter"/>
              </a:rPr>
              <a:t>Outliers are the values that look different from the other values in the data. Below is a plot highlighting the outliers in ‘red’ and outliers can be seen in both the extremes of data.</a:t>
            </a:r>
          </a:p>
          <a:p>
            <a:endParaRPr lang="en-US" dirty="0">
              <a:latin typeface="charter"/>
            </a:endParaRPr>
          </a:p>
          <a:p>
            <a:pPr algn="l"/>
            <a:r>
              <a:rPr lang="en-US" b="1" i="0" dirty="0">
                <a:effectLst/>
                <a:latin typeface="sohne"/>
              </a:rPr>
              <a:t>Problems caused by outliers</a:t>
            </a:r>
          </a:p>
          <a:p>
            <a:pPr algn="l">
              <a:buFont typeface="+mj-lt"/>
              <a:buAutoNum type="arabicPeriod"/>
            </a:pPr>
            <a:r>
              <a:rPr lang="en-US" b="0" i="0" dirty="0">
                <a:effectLst/>
                <a:latin typeface="charter"/>
              </a:rPr>
              <a:t>Outliers in the data may causes problems during model fitting (esp. linear models).</a:t>
            </a:r>
          </a:p>
          <a:p>
            <a:pPr algn="l"/>
            <a:endParaRPr lang="en-US" b="0" i="0" dirty="0">
              <a:effectLst/>
              <a:latin typeface="charter"/>
            </a:endParaRPr>
          </a:p>
          <a:p>
            <a:pPr algn="l">
              <a:buFont typeface="+mj-lt"/>
              <a:buAutoNum type="arabicPeriod"/>
            </a:pPr>
            <a:r>
              <a:rPr lang="en-US" b="0" i="0" dirty="0">
                <a:effectLst/>
                <a:latin typeface="charter"/>
              </a:rPr>
              <a:t>Outliers may inflate the error metrics which give higher weights to large errors (example, mean squared error, RMSE).</a:t>
            </a:r>
          </a:p>
          <a:p>
            <a:endParaRPr lang="en-US" dirty="0"/>
          </a:p>
        </p:txBody>
      </p:sp>
      <p:sp>
        <p:nvSpPr>
          <p:cNvPr id="3" name="Slide Number Placeholder 2">
            <a:extLst>
              <a:ext uri="{FF2B5EF4-FFF2-40B4-BE49-F238E27FC236}">
                <a16:creationId xmlns:a16="http://schemas.microsoft.com/office/drawing/2014/main" id="{8484425A-6A4C-CFCB-7B9C-580F4DB80720}"/>
              </a:ext>
            </a:extLst>
          </p:cNvPr>
          <p:cNvSpPr>
            <a:spLocks noGrp="1"/>
          </p:cNvSpPr>
          <p:nvPr>
            <p:ph type="sldNum" sz="quarter" idx="12"/>
          </p:nvPr>
        </p:nvSpPr>
        <p:spPr/>
        <p:txBody>
          <a:bodyPr/>
          <a:lstStyle/>
          <a:p>
            <a:fld id="{F7CD17B6-537D-48AA-8749-F139664B3BC0}" type="slidenum">
              <a:rPr lang="en-US" smtClean="0"/>
              <a:t>16</a:t>
            </a:fld>
            <a:endParaRPr lang="en-US"/>
          </a:p>
        </p:txBody>
      </p:sp>
      <p:sp>
        <p:nvSpPr>
          <p:cNvPr id="6" name="Arrow: Right 5">
            <a:extLst>
              <a:ext uri="{FF2B5EF4-FFF2-40B4-BE49-F238E27FC236}">
                <a16:creationId xmlns:a16="http://schemas.microsoft.com/office/drawing/2014/main" id="{A0CC00D2-E307-C4C6-CF44-D7C990D8551F}"/>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688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C9481-ED15-E417-03C6-5BD877791898}"/>
              </a:ext>
            </a:extLst>
          </p:cNvPr>
          <p:cNvSpPr>
            <a:spLocks noGrp="1"/>
          </p:cNvSpPr>
          <p:nvPr>
            <p:ph type="title"/>
          </p:nvPr>
        </p:nvSpPr>
        <p:spPr/>
        <p:txBody>
          <a:bodyPr/>
          <a:lstStyle/>
          <a:p>
            <a:r>
              <a:rPr lang="en-US" dirty="0" err="1"/>
              <a:t>Standarization</a:t>
            </a:r>
            <a:r>
              <a:rPr lang="en-US" dirty="0"/>
              <a:t> of data</a:t>
            </a:r>
          </a:p>
        </p:txBody>
      </p:sp>
      <p:pic>
        <p:nvPicPr>
          <p:cNvPr id="5122" name="Picture 2">
            <a:extLst>
              <a:ext uri="{FF2B5EF4-FFF2-40B4-BE49-F238E27FC236}">
                <a16:creationId xmlns:a16="http://schemas.microsoft.com/office/drawing/2014/main" id="{08A21124-2468-2119-47A9-E96FE80636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970117" y="2193925"/>
            <a:ext cx="5430683" cy="33164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1602A7-81E1-9BAD-43BD-84D15CCCDA1E}"/>
              </a:ext>
            </a:extLst>
          </p:cNvPr>
          <p:cNvSpPr txBox="1"/>
          <p:nvPr/>
        </p:nvSpPr>
        <p:spPr>
          <a:xfrm>
            <a:off x="6656172" y="2193925"/>
            <a:ext cx="4850027" cy="1477328"/>
          </a:xfrm>
          <a:prstGeom prst="rect">
            <a:avLst/>
          </a:prstGeom>
          <a:noFill/>
        </p:spPr>
        <p:txBody>
          <a:bodyPr wrap="square" rtlCol="0">
            <a:spAutoFit/>
          </a:bodyPr>
          <a:lstStyle/>
          <a:p>
            <a:r>
              <a:rPr lang="en-US" b="0" i="0" dirty="0">
                <a:effectLst/>
                <a:latin typeface="Roboto" panose="02000000000000000000" pitchFamily="2" charset="0"/>
              </a:rPr>
              <a:t>Standardization is used on the data values that are normally distributed. Further, by applying standardization, we tend to make the mean of the dataset as 0 and the standard deviation equivalent to 1.</a:t>
            </a:r>
            <a:endParaRPr lang="en-US" dirty="0"/>
          </a:p>
        </p:txBody>
      </p:sp>
      <p:sp>
        <p:nvSpPr>
          <p:cNvPr id="3" name="Slide Number Placeholder 2">
            <a:extLst>
              <a:ext uri="{FF2B5EF4-FFF2-40B4-BE49-F238E27FC236}">
                <a16:creationId xmlns:a16="http://schemas.microsoft.com/office/drawing/2014/main" id="{D5F7A9AA-16A6-E9EA-545B-C6F307FE3174}"/>
              </a:ext>
            </a:extLst>
          </p:cNvPr>
          <p:cNvSpPr>
            <a:spLocks noGrp="1"/>
          </p:cNvSpPr>
          <p:nvPr>
            <p:ph type="sldNum" sz="quarter" idx="12"/>
          </p:nvPr>
        </p:nvSpPr>
        <p:spPr/>
        <p:txBody>
          <a:bodyPr/>
          <a:lstStyle/>
          <a:p>
            <a:fld id="{F7CD17B6-537D-48AA-8749-F139664B3BC0}" type="slidenum">
              <a:rPr lang="en-US" smtClean="0"/>
              <a:t>17</a:t>
            </a:fld>
            <a:endParaRPr lang="en-US"/>
          </a:p>
        </p:txBody>
      </p:sp>
      <p:sp>
        <p:nvSpPr>
          <p:cNvPr id="6" name="Arrow: Right 5">
            <a:extLst>
              <a:ext uri="{FF2B5EF4-FFF2-40B4-BE49-F238E27FC236}">
                <a16:creationId xmlns:a16="http://schemas.microsoft.com/office/drawing/2014/main" id="{9056EDB2-1234-CF6E-6D39-22512AECC912}"/>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164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0118-F617-5F55-2FC3-F229364BD9B5}"/>
              </a:ext>
            </a:extLst>
          </p:cNvPr>
          <p:cNvSpPr>
            <a:spLocks noGrp="1"/>
          </p:cNvSpPr>
          <p:nvPr>
            <p:ph type="title"/>
          </p:nvPr>
        </p:nvSpPr>
        <p:spPr/>
        <p:txBody>
          <a:bodyPr/>
          <a:lstStyle/>
          <a:p>
            <a:r>
              <a:rPr lang="en-US" dirty="0"/>
              <a:t>Machine learning</a:t>
            </a:r>
          </a:p>
        </p:txBody>
      </p:sp>
      <p:pic>
        <p:nvPicPr>
          <p:cNvPr id="6146" name="Picture 2" descr="See the source image">
            <a:extLst>
              <a:ext uri="{FF2B5EF4-FFF2-40B4-BE49-F238E27FC236}">
                <a16:creationId xmlns:a16="http://schemas.microsoft.com/office/drawing/2014/main" id="{21A75A32-6500-7562-AC6E-4871E90B29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3545" y="2193925"/>
            <a:ext cx="5127126" cy="402431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See the source image">
            <a:extLst>
              <a:ext uri="{FF2B5EF4-FFF2-40B4-BE49-F238E27FC236}">
                <a16:creationId xmlns:a16="http://schemas.microsoft.com/office/drawing/2014/main" id="{F3F55278-42B6-15F0-798D-38A5462E3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331" y="2193924"/>
            <a:ext cx="5198074" cy="402431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689450C-200E-AAC2-8E6C-55E72114AD2A}"/>
              </a:ext>
            </a:extLst>
          </p:cNvPr>
          <p:cNvSpPr>
            <a:spLocks noGrp="1"/>
          </p:cNvSpPr>
          <p:nvPr>
            <p:ph type="sldNum" sz="quarter" idx="12"/>
          </p:nvPr>
        </p:nvSpPr>
        <p:spPr/>
        <p:txBody>
          <a:bodyPr/>
          <a:lstStyle/>
          <a:p>
            <a:fld id="{F7CD17B6-537D-48AA-8749-F139664B3BC0}" type="slidenum">
              <a:rPr lang="en-US" smtClean="0"/>
              <a:t>18</a:t>
            </a:fld>
            <a:endParaRPr lang="en-US"/>
          </a:p>
        </p:txBody>
      </p:sp>
      <p:sp>
        <p:nvSpPr>
          <p:cNvPr id="6" name="Arrow: Right 5">
            <a:extLst>
              <a:ext uri="{FF2B5EF4-FFF2-40B4-BE49-F238E27FC236}">
                <a16:creationId xmlns:a16="http://schemas.microsoft.com/office/drawing/2014/main" id="{F9CEC5C9-EE4C-7282-851C-B9CA4A003FF7}"/>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6189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9332-A8CD-753C-ECE0-6566FC4BE2A8}"/>
              </a:ext>
            </a:extLst>
          </p:cNvPr>
          <p:cNvSpPr>
            <a:spLocks noGrp="1"/>
          </p:cNvSpPr>
          <p:nvPr>
            <p:ph type="title"/>
          </p:nvPr>
        </p:nvSpPr>
        <p:spPr/>
        <p:txBody>
          <a:bodyPr/>
          <a:lstStyle/>
          <a:p>
            <a:r>
              <a:rPr lang="en-US" dirty="0"/>
              <a:t>Models used in this project</a:t>
            </a:r>
          </a:p>
        </p:txBody>
      </p:sp>
      <p:sp>
        <p:nvSpPr>
          <p:cNvPr id="3" name="Content Placeholder 2">
            <a:extLst>
              <a:ext uri="{FF2B5EF4-FFF2-40B4-BE49-F238E27FC236}">
                <a16:creationId xmlns:a16="http://schemas.microsoft.com/office/drawing/2014/main" id="{8BC2E93F-C94A-9E41-2F62-01A19B63C821}"/>
              </a:ext>
            </a:extLst>
          </p:cNvPr>
          <p:cNvSpPr>
            <a:spLocks noGrp="1"/>
          </p:cNvSpPr>
          <p:nvPr>
            <p:ph idx="1"/>
          </p:nvPr>
        </p:nvSpPr>
        <p:spPr/>
        <p:txBody>
          <a:bodyPr/>
          <a:lstStyle/>
          <a:p>
            <a:r>
              <a:rPr lang="en-US" dirty="0"/>
              <a:t>Regression Model is used in this project. The different types of regression models used are –</a:t>
            </a:r>
          </a:p>
          <a:p>
            <a:endParaRPr lang="en-US" dirty="0"/>
          </a:p>
          <a:p>
            <a:pPr>
              <a:buFont typeface="Wingdings" panose="05000000000000000000" pitchFamily="2" charset="2"/>
              <a:buChar char="Ø"/>
            </a:pPr>
            <a:r>
              <a:rPr lang="en-US" dirty="0"/>
              <a:t>Linear Regression</a:t>
            </a:r>
          </a:p>
          <a:p>
            <a:pPr>
              <a:buFont typeface="Wingdings" panose="05000000000000000000" pitchFamily="2" charset="2"/>
              <a:buChar char="Ø"/>
            </a:pPr>
            <a:r>
              <a:rPr lang="en-US" dirty="0"/>
              <a:t>Lasso Regression</a:t>
            </a:r>
          </a:p>
          <a:p>
            <a:pPr>
              <a:buFont typeface="Wingdings" panose="05000000000000000000" pitchFamily="2" charset="2"/>
              <a:buChar char="Ø"/>
            </a:pPr>
            <a:r>
              <a:rPr lang="en-US" dirty="0"/>
              <a:t>Ridge Regression</a:t>
            </a:r>
          </a:p>
          <a:p>
            <a:pPr>
              <a:buFont typeface="Wingdings" panose="05000000000000000000" pitchFamily="2" charset="2"/>
              <a:buChar char="Ø"/>
            </a:pPr>
            <a:r>
              <a:rPr lang="en-US" dirty="0"/>
              <a:t>SVR Regressor</a:t>
            </a:r>
          </a:p>
          <a:p>
            <a:pPr>
              <a:buFont typeface="Wingdings" panose="05000000000000000000" pitchFamily="2" charset="2"/>
              <a:buChar char="Ø"/>
            </a:pPr>
            <a:r>
              <a:rPr lang="en-US" dirty="0" err="1"/>
              <a:t>Kneighbor</a:t>
            </a:r>
            <a:r>
              <a:rPr lang="en-US" dirty="0"/>
              <a:t> Regressor</a:t>
            </a:r>
          </a:p>
          <a:p>
            <a:pPr>
              <a:buFont typeface="Wingdings" panose="05000000000000000000" pitchFamily="2" charset="2"/>
              <a:buChar char="Ø"/>
            </a:pPr>
            <a:r>
              <a:rPr lang="en-US" dirty="0"/>
              <a:t>AdaBoost Regressor</a:t>
            </a:r>
          </a:p>
          <a:p>
            <a:pPr>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id="{39B28CCC-2054-B21E-FF8A-4B129358BBFD}"/>
              </a:ext>
            </a:extLst>
          </p:cNvPr>
          <p:cNvSpPr>
            <a:spLocks noGrp="1"/>
          </p:cNvSpPr>
          <p:nvPr>
            <p:ph type="sldNum" sz="quarter" idx="12"/>
          </p:nvPr>
        </p:nvSpPr>
        <p:spPr/>
        <p:txBody>
          <a:bodyPr/>
          <a:lstStyle/>
          <a:p>
            <a:fld id="{F7CD17B6-537D-48AA-8749-F139664B3BC0}" type="slidenum">
              <a:rPr lang="en-US" smtClean="0"/>
              <a:t>19</a:t>
            </a:fld>
            <a:endParaRPr lang="en-US"/>
          </a:p>
        </p:txBody>
      </p:sp>
      <p:sp>
        <p:nvSpPr>
          <p:cNvPr id="5" name="Arrow: Right 4">
            <a:extLst>
              <a:ext uri="{FF2B5EF4-FFF2-40B4-BE49-F238E27FC236}">
                <a16:creationId xmlns:a16="http://schemas.microsoft.com/office/drawing/2014/main" id="{9C225077-1851-156B-7ACD-21D881DBE60E}"/>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882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32D3-F5C3-7BD2-2951-3B93707DEA42}"/>
              </a:ext>
            </a:extLst>
          </p:cNvPr>
          <p:cNvSpPr>
            <a:spLocks noGrp="1"/>
          </p:cNvSpPr>
          <p:nvPr>
            <p:ph type="title"/>
          </p:nvPr>
        </p:nvSpPr>
        <p:spPr>
          <a:xfrm>
            <a:off x="3447535" y="2403701"/>
            <a:ext cx="8610600" cy="3832342"/>
          </a:xfrm>
        </p:spPr>
        <p:txBody>
          <a:bodyPr>
            <a:norm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pic>
        <p:nvPicPr>
          <p:cNvPr id="5" name="Content Placeholder 4" descr="Home">
            <a:extLst>
              <a:ext uri="{FF2B5EF4-FFF2-40B4-BE49-F238E27FC236}">
                <a16:creationId xmlns:a16="http://schemas.microsoft.com/office/drawing/2014/main" id="{0909EF91-DB1F-7819-7471-BE165F61800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664" y="2183692"/>
            <a:ext cx="2717822" cy="2717822"/>
          </a:xfrm>
        </p:spPr>
      </p:pic>
      <p:sp>
        <p:nvSpPr>
          <p:cNvPr id="6" name="Title 1">
            <a:extLst>
              <a:ext uri="{FF2B5EF4-FFF2-40B4-BE49-F238E27FC236}">
                <a16:creationId xmlns:a16="http://schemas.microsoft.com/office/drawing/2014/main" id="{D3C75466-2B53-F9D0-1789-1D1F1D0A3CEE}"/>
              </a:ext>
            </a:extLst>
          </p:cNvPr>
          <p:cNvSpPr txBox="1">
            <a:spLocks/>
          </p:cNvSpPr>
          <p:nvPr/>
        </p:nvSpPr>
        <p:spPr>
          <a:xfrm>
            <a:off x="3048000" y="9167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a:t>What is problem?</a:t>
            </a:r>
            <a:endParaRPr lang="en-US" dirty="0"/>
          </a:p>
        </p:txBody>
      </p:sp>
      <p:sp>
        <p:nvSpPr>
          <p:cNvPr id="3" name="Slide Number Placeholder 2">
            <a:extLst>
              <a:ext uri="{FF2B5EF4-FFF2-40B4-BE49-F238E27FC236}">
                <a16:creationId xmlns:a16="http://schemas.microsoft.com/office/drawing/2014/main" id="{514242F8-55C5-ECC9-24C7-ACD7E633C070}"/>
              </a:ext>
            </a:extLst>
          </p:cNvPr>
          <p:cNvSpPr>
            <a:spLocks noGrp="1"/>
          </p:cNvSpPr>
          <p:nvPr>
            <p:ph type="sldNum" sz="quarter" idx="12"/>
          </p:nvPr>
        </p:nvSpPr>
        <p:spPr/>
        <p:txBody>
          <a:bodyPr/>
          <a:lstStyle/>
          <a:p>
            <a:fld id="{F7CD17B6-537D-48AA-8749-F139664B3BC0}" type="slidenum">
              <a:rPr lang="en-US" smtClean="0"/>
              <a:t>2</a:t>
            </a:fld>
            <a:endParaRPr lang="en-US"/>
          </a:p>
        </p:txBody>
      </p:sp>
      <p:sp>
        <p:nvSpPr>
          <p:cNvPr id="7" name="Arrow: Right 6">
            <a:extLst>
              <a:ext uri="{FF2B5EF4-FFF2-40B4-BE49-F238E27FC236}">
                <a16:creationId xmlns:a16="http://schemas.microsoft.com/office/drawing/2014/main" id="{55DAC874-7F75-2166-6E19-2027F272F9CD}"/>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659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E4A2-6E27-76F3-B8EF-E0D2CAB1C6DB}"/>
              </a:ext>
            </a:extLst>
          </p:cNvPr>
          <p:cNvSpPr>
            <a:spLocks noGrp="1"/>
          </p:cNvSpPr>
          <p:nvPr>
            <p:ph type="title"/>
          </p:nvPr>
        </p:nvSpPr>
        <p:spPr/>
        <p:txBody>
          <a:bodyPr/>
          <a:lstStyle/>
          <a:p>
            <a:r>
              <a:rPr lang="en-US" dirty="0"/>
              <a:t>How I choose the best model?</a:t>
            </a:r>
          </a:p>
        </p:txBody>
      </p:sp>
      <p:pic>
        <p:nvPicPr>
          <p:cNvPr id="9" name="Content Placeholder 8">
            <a:extLst>
              <a:ext uri="{FF2B5EF4-FFF2-40B4-BE49-F238E27FC236}">
                <a16:creationId xmlns:a16="http://schemas.microsoft.com/office/drawing/2014/main" id="{B02AD04D-1FB0-B205-39CB-147301716EA5}"/>
              </a:ext>
            </a:extLst>
          </p:cNvPr>
          <p:cNvPicPr>
            <a:picLocks noGrp="1" noChangeAspect="1"/>
          </p:cNvPicPr>
          <p:nvPr>
            <p:ph idx="1"/>
          </p:nvPr>
        </p:nvPicPr>
        <p:blipFill>
          <a:blip r:embed="rId2"/>
          <a:stretch>
            <a:fillRect/>
          </a:stretch>
        </p:blipFill>
        <p:spPr>
          <a:xfrm>
            <a:off x="806013" y="2642052"/>
            <a:ext cx="4895850" cy="2847975"/>
          </a:xfrm>
        </p:spPr>
      </p:pic>
      <p:sp>
        <p:nvSpPr>
          <p:cNvPr id="10" name="TextBox 9">
            <a:extLst>
              <a:ext uri="{FF2B5EF4-FFF2-40B4-BE49-F238E27FC236}">
                <a16:creationId xmlns:a16="http://schemas.microsoft.com/office/drawing/2014/main" id="{91304009-42D7-E5CC-B906-AB9E03221064}"/>
              </a:ext>
            </a:extLst>
          </p:cNvPr>
          <p:cNvSpPr txBox="1"/>
          <p:nvPr/>
        </p:nvSpPr>
        <p:spPr>
          <a:xfrm>
            <a:off x="6013622" y="2592868"/>
            <a:ext cx="5198075" cy="2862322"/>
          </a:xfrm>
          <a:prstGeom prst="rect">
            <a:avLst/>
          </a:prstGeom>
          <a:noFill/>
        </p:spPr>
        <p:txBody>
          <a:bodyPr wrap="square" rtlCol="0">
            <a:spAutoFit/>
          </a:bodyPr>
          <a:lstStyle/>
          <a:p>
            <a:r>
              <a:rPr lang="en-US" dirty="0"/>
              <a:t>Here are the list of all models I used for prediction. I calculated the –</a:t>
            </a:r>
          </a:p>
          <a:p>
            <a:endParaRPr lang="en-US" dirty="0"/>
          </a:p>
          <a:p>
            <a:r>
              <a:rPr lang="en-US" dirty="0"/>
              <a:t>Mean absolute error of each model</a:t>
            </a:r>
          </a:p>
          <a:p>
            <a:r>
              <a:rPr lang="en-US" dirty="0"/>
              <a:t>Mean squared error of each model</a:t>
            </a:r>
          </a:p>
          <a:p>
            <a:r>
              <a:rPr lang="en-US" dirty="0"/>
              <a:t>R2 score of each model </a:t>
            </a:r>
          </a:p>
          <a:p>
            <a:r>
              <a:rPr lang="en-US" dirty="0"/>
              <a:t>Cross validation score of each model</a:t>
            </a:r>
          </a:p>
          <a:p>
            <a:endParaRPr lang="en-US" dirty="0"/>
          </a:p>
          <a:p>
            <a:r>
              <a:rPr lang="en-US" dirty="0"/>
              <a:t>using a  function and then interpreted the results.</a:t>
            </a:r>
          </a:p>
        </p:txBody>
      </p:sp>
      <p:sp>
        <p:nvSpPr>
          <p:cNvPr id="11" name="Slide Number Placeholder 10">
            <a:extLst>
              <a:ext uri="{FF2B5EF4-FFF2-40B4-BE49-F238E27FC236}">
                <a16:creationId xmlns:a16="http://schemas.microsoft.com/office/drawing/2014/main" id="{FF4742CF-B901-AC27-B0BF-B03EB5483FE9}"/>
              </a:ext>
            </a:extLst>
          </p:cNvPr>
          <p:cNvSpPr>
            <a:spLocks noGrp="1"/>
          </p:cNvSpPr>
          <p:nvPr>
            <p:ph type="sldNum" sz="quarter" idx="12"/>
          </p:nvPr>
        </p:nvSpPr>
        <p:spPr/>
        <p:txBody>
          <a:bodyPr/>
          <a:lstStyle/>
          <a:p>
            <a:fld id="{F7CD17B6-537D-48AA-8749-F139664B3BC0}" type="slidenum">
              <a:rPr lang="en-US" smtClean="0"/>
              <a:t>20</a:t>
            </a:fld>
            <a:endParaRPr lang="en-US"/>
          </a:p>
        </p:txBody>
      </p:sp>
      <p:sp>
        <p:nvSpPr>
          <p:cNvPr id="12" name="Arrow: Right 11">
            <a:extLst>
              <a:ext uri="{FF2B5EF4-FFF2-40B4-BE49-F238E27FC236}">
                <a16:creationId xmlns:a16="http://schemas.microsoft.com/office/drawing/2014/main" id="{40ABEDDD-1132-4967-A80F-CAFBAA585B2F}"/>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429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6DE34-BA15-5EF0-6A5C-D38D4293F353}"/>
              </a:ext>
            </a:extLst>
          </p:cNvPr>
          <p:cNvSpPr>
            <a:spLocks noGrp="1"/>
          </p:cNvSpPr>
          <p:nvPr>
            <p:ph idx="1"/>
          </p:nvPr>
        </p:nvSpPr>
        <p:spPr>
          <a:xfrm>
            <a:off x="685800" y="477796"/>
            <a:ext cx="10820400" cy="1573426"/>
          </a:xfrm>
        </p:spPr>
        <p:txBody>
          <a:bodyPr>
            <a:normAutofit/>
          </a:bodyPr>
          <a:lstStyle/>
          <a:p>
            <a:r>
              <a:rPr lang="en-US" sz="1800" dirty="0"/>
              <a:t>I have calculated the Root Mean Square Value (R2) value and Cross Validation Score of each model individually and found that the</a:t>
            </a:r>
          </a:p>
          <a:p>
            <a:pPr marL="0" indent="0">
              <a:buNone/>
            </a:pPr>
            <a:r>
              <a:rPr lang="en-US" sz="1800" dirty="0"/>
              <a:t>	 Ridge Regression model has the least difference between the two so it will be better to use this model </a:t>
            </a:r>
          </a:p>
        </p:txBody>
      </p:sp>
      <p:pic>
        <p:nvPicPr>
          <p:cNvPr id="4" name="Content Placeholder 4">
            <a:extLst>
              <a:ext uri="{FF2B5EF4-FFF2-40B4-BE49-F238E27FC236}">
                <a16:creationId xmlns:a16="http://schemas.microsoft.com/office/drawing/2014/main" id="{E179E295-9C85-D10C-A95D-4F4CD351AE72}"/>
              </a:ext>
            </a:extLst>
          </p:cNvPr>
          <p:cNvPicPr>
            <a:picLocks noChangeAspect="1"/>
          </p:cNvPicPr>
          <p:nvPr/>
        </p:nvPicPr>
        <p:blipFill>
          <a:blip r:embed="rId2"/>
          <a:stretch>
            <a:fillRect/>
          </a:stretch>
        </p:blipFill>
        <p:spPr>
          <a:xfrm>
            <a:off x="685800" y="2229649"/>
            <a:ext cx="10616514" cy="3998156"/>
          </a:xfrm>
          <a:prstGeom prst="rect">
            <a:avLst/>
          </a:prstGeom>
        </p:spPr>
      </p:pic>
      <p:sp>
        <p:nvSpPr>
          <p:cNvPr id="5" name="Slide Number Placeholder 4">
            <a:extLst>
              <a:ext uri="{FF2B5EF4-FFF2-40B4-BE49-F238E27FC236}">
                <a16:creationId xmlns:a16="http://schemas.microsoft.com/office/drawing/2014/main" id="{F78A5726-0308-F5AB-D0AD-9A9247E22B41}"/>
              </a:ext>
            </a:extLst>
          </p:cNvPr>
          <p:cNvSpPr>
            <a:spLocks noGrp="1"/>
          </p:cNvSpPr>
          <p:nvPr>
            <p:ph type="sldNum" sz="quarter" idx="12"/>
          </p:nvPr>
        </p:nvSpPr>
        <p:spPr/>
        <p:txBody>
          <a:bodyPr/>
          <a:lstStyle/>
          <a:p>
            <a:fld id="{F7CD17B6-537D-48AA-8749-F139664B3BC0}" type="slidenum">
              <a:rPr lang="en-US" smtClean="0"/>
              <a:t>21</a:t>
            </a:fld>
            <a:endParaRPr lang="en-US"/>
          </a:p>
        </p:txBody>
      </p:sp>
      <p:sp>
        <p:nvSpPr>
          <p:cNvPr id="6" name="Arrow: Right 5">
            <a:extLst>
              <a:ext uri="{FF2B5EF4-FFF2-40B4-BE49-F238E27FC236}">
                <a16:creationId xmlns:a16="http://schemas.microsoft.com/office/drawing/2014/main" id="{A784C1C9-FAD8-D1A9-FDD7-A3EEF06A37E4}"/>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8500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835C-2EF8-FE61-6EE6-01007B849F0D}"/>
              </a:ext>
            </a:extLst>
          </p:cNvPr>
          <p:cNvSpPr>
            <a:spLocks noGrp="1"/>
          </p:cNvSpPr>
          <p:nvPr>
            <p:ph type="title"/>
          </p:nvPr>
        </p:nvSpPr>
        <p:spPr/>
        <p:txBody>
          <a:bodyPr/>
          <a:lstStyle/>
          <a:p>
            <a:r>
              <a:rPr lang="en-US" dirty="0"/>
              <a:t>Hyperparameter tuning of my model </a:t>
            </a:r>
          </a:p>
        </p:txBody>
      </p:sp>
      <p:sp>
        <p:nvSpPr>
          <p:cNvPr id="3" name="Content Placeholder 2">
            <a:extLst>
              <a:ext uri="{FF2B5EF4-FFF2-40B4-BE49-F238E27FC236}">
                <a16:creationId xmlns:a16="http://schemas.microsoft.com/office/drawing/2014/main" id="{2F9CFE65-5B1C-C4E3-15E4-E2B01A62226A}"/>
              </a:ext>
            </a:extLst>
          </p:cNvPr>
          <p:cNvSpPr>
            <a:spLocks noGrp="1"/>
          </p:cNvSpPr>
          <p:nvPr>
            <p:ph idx="1"/>
          </p:nvPr>
        </p:nvSpPr>
        <p:spPr>
          <a:xfrm>
            <a:off x="685800" y="2194560"/>
            <a:ext cx="10820400" cy="1949423"/>
          </a:xfrm>
        </p:spPr>
        <p:txBody>
          <a:bodyPr/>
          <a:lstStyle/>
          <a:p>
            <a:r>
              <a:rPr lang="en-US" sz="1800" dirty="0"/>
              <a:t>Sometimes, it is very necessary to hyperparameter tuning our regression model so that its accuracy increases. There are two ways of hyperparameter tuning-</a:t>
            </a:r>
          </a:p>
          <a:p>
            <a:pPr>
              <a:buFont typeface="Wingdings" panose="05000000000000000000" pitchFamily="2" charset="2"/>
              <a:buChar char="v"/>
            </a:pPr>
            <a:r>
              <a:rPr lang="en-US" sz="1800" dirty="0" err="1"/>
              <a:t>GridSearchCV</a:t>
            </a:r>
            <a:endParaRPr lang="en-US" sz="1800" dirty="0"/>
          </a:p>
          <a:p>
            <a:pPr>
              <a:buFont typeface="Wingdings" panose="05000000000000000000" pitchFamily="2" charset="2"/>
              <a:buChar char="v"/>
            </a:pPr>
            <a:r>
              <a:rPr lang="en-US" sz="1800" dirty="0" err="1"/>
              <a:t>RandomizedSearchCV</a:t>
            </a:r>
            <a:endParaRPr lang="en-US" sz="1800" dirty="0"/>
          </a:p>
          <a:p>
            <a:pPr>
              <a:buFont typeface="Wingdings" panose="05000000000000000000" pitchFamily="2" charset="2"/>
              <a:buChar char="v"/>
            </a:pPr>
            <a:endParaRPr lang="en-US" dirty="0"/>
          </a:p>
          <a:p>
            <a:pPr marL="0" indent="0">
              <a:buNone/>
            </a:pPr>
            <a:endParaRPr lang="en-US" dirty="0"/>
          </a:p>
        </p:txBody>
      </p:sp>
      <p:sp>
        <p:nvSpPr>
          <p:cNvPr id="8" name="TextBox 7">
            <a:extLst>
              <a:ext uri="{FF2B5EF4-FFF2-40B4-BE49-F238E27FC236}">
                <a16:creationId xmlns:a16="http://schemas.microsoft.com/office/drawing/2014/main" id="{2F61C643-541B-A5A2-A1D7-06BF6EF2C637}"/>
              </a:ext>
            </a:extLst>
          </p:cNvPr>
          <p:cNvSpPr txBox="1"/>
          <p:nvPr/>
        </p:nvSpPr>
        <p:spPr>
          <a:xfrm>
            <a:off x="710119" y="4601183"/>
            <a:ext cx="10771762" cy="1477328"/>
          </a:xfrm>
          <a:prstGeom prst="rect">
            <a:avLst/>
          </a:prstGeom>
          <a:noFill/>
        </p:spPr>
        <p:txBody>
          <a:bodyPr wrap="square" rtlCol="0">
            <a:spAutoFit/>
          </a:bodyPr>
          <a:lstStyle/>
          <a:p>
            <a:r>
              <a:rPr lang="en-US" dirty="0"/>
              <a:t>I have used </a:t>
            </a:r>
            <a:r>
              <a:rPr lang="en-US" dirty="0" err="1"/>
              <a:t>GridSearchCV</a:t>
            </a:r>
            <a:r>
              <a:rPr lang="en-US" dirty="0"/>
              <a:t> algorithm In this project.</a:t>
            </a:r>
          </a:p>
          <a:p>
            <a:endParaRPr lang="en-US" dirty="0"/>
          </a:p>
          <a:p>
            <a:r>
              <a:rPr lang="en-US" dirty="0"/>
              <a:t>In </a:t>
            </a:r>
            <a:r>
              <a:rPr lang="en-US" b="1" dirty="0" err="1"/>
              <a:t>GridSearchCV</a:t>
            </a:r>
            <a:r>
              <a:rPr lang="en-US" dirty="0"/>
              <a:t> approach, machine learning model is evaluated for a range of hyperparameter values. This approach is called </a:t>
            </a:r>
            <a:r>
              <a:rPr lang="en-US" dirty="0" err="1"/>
              <a:t>GridSearchCV</a:t>
            </a:r>
            <a:r>
              <a:rPr lang="en-US" dirty="0"/>
              <a:t>, because it searches for best set of hyperparameters from a grid of hyperparameters values.</a:t>
            </a:r>
          </a:p>
        </p:txBody>
      </p:sp>
      <p:sp>
        <p:nvSpPr>
          <p:cNvPr id="9" name="Slide Number Placeholder 8">
            <a:extLst>
              <a:ext uri="{FF2B5EF4-FFF2-40B4-BE49-F238E27FC236}">
                <a16:creationId xmlns:a16="http://schemas.microsoft.com/office/drawing/2014/main" id="{69BB5D70-C41F-AAD9-9912-D28629FA10CC}"/>
              </a:ext>
            </a:extLst>
          </p:cNvPr>
          <p:cNvSpPr>
            <a:spLocks noGrp="1"/>
          </p:cNvSpPr>
          <p:nvPr>
            <p:ph type="sldNum" sz="quarter" idx="12"/>
          </p:nvPr>
        </p:nvSpPr>
        <p:spPr/>
        <p:txBody>
          <a:bodyPr/>
          <a:lstStyle/>
          <a:p>
            <a:fld id="{F7CD17B6-537D-48AA-8749-F139664B3BC0}" type="slidenum">
              <a:rPr lang="en-US" smtClean="0"/>
              <a:t>22</a:t>
            </a:fld>
            <a:endParaRPr lang="en-US"/>
          </a:p>
        </p:txBody>
      </p:sp>
      <p:sp>
        <p:nvSpPr>
          <p:cNvPr id="10" name="Arrow: Right 9">
            <a:extLst>
              <a:ext uri="{FF2B5EF4-FFF2-40B4-BE49-F238E27FC236}">
                <a16:creationId xmlns:a16="http://schemas.microsoft.com/office/drawing/2014/main" id="{986418FE-73F7-FCAE-ABD7-F24C564E2DC3}"/>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017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0C0A67-A65E-6420-05DF-751E6A3B281D}"/>
              </a:ext>
            </a:extLst>
          </p:cNvPr>
          <p:cNvPicPr>
            <a:picLocks noGrp="1" noChangeAspect="1"/>
          </p:cNvPicPr>
          <p:nvPr>
            <p:ph idx="1"/>
          </p:nvPr>
        </p:nvPicPr>
        <p:blipFill>
          <a:blip r:embed="rId2"/>
          <a:stretch>
            <a:fillRect/>
          </a:stretch>
        </p:blipFill>
        <p:spPr>
          <a:xfrm>
            <a:off x="862096" y="598584"/>
            <a:ext cx="6521197" cy="5782761"/>
          </a:xfrm>
        </p:spPr>
      </p:pic>
      <p:sp>
        <p:nvSpPr>
          <p:cNvPr id="6" name="TextBox 5">
            <a:extLst>
              <a:ext uri="{FF2B5EF4-FFF2-40B4-BE49-F238E27FC236}">
                <a16:creationId xmlns:a16="http://schemas.microsoft.com/office/drawing/2014/main" id="{D6187070-B5F8-BDE2-67C9-956785E7407A}"/>
              </a:ext>
            </a:extLst>
          </p:cNvPr>
          <p:cNvSpPr txBox="1"/>
          <p:nvPr/>
        </p:nvSpPr>
        <p:spPr>
          <a:xfrm>
            <a:off x="7558391" y="573934"/>
            <a:ext cx="2859932" cy="1754326"/>
          </a:xfrm>
          <a:prstGeom prst="rect">
            <a:avLst/>
          </a:prstGeom>
          <a:noFill/>
        </p:spPr>
        <p:txBody>
          <a:bodyPr wrap="square" rtlCol="0">
            <a:spAutoFit/>
          </a:bodyPr>
          <a:lstStyle/>
          <a:p>
            <a:r>
              <a:rPr lang="en-US" dirty="0"/>
              <a:t>In this way ,I have predicted the best model for my project and then saved it to my system for further use in next step.</a:t>
            </a:r>
          </a:p>
        </p:txBody>
      </p:sp>
      <p:sp>
        <p:nvSpPr>
          <p:cNvPr id="7" name="Slide Number Placeholder 6">
            <a:extLst>
              <a:ext uri="{FF2B5EF4-FFF2-40B4-BE49-F238E27FC236}">
                <a16:creationId xmlns:a16="http://schemas.microsoft.com/office/drawing/2014/main" id="{AB058A1F-3DB9-553E-477E-35D3F29770A1}"/>
              </a:ext>
            </a:extLst>
          </p:cNvPr>
          <p:cNvSpPr>
            <a:spLocks noGrp="1"/>
          </p:cNvSpPr>
          <p:nvPr>
            <p:ph type="sldNum" sz="quarter" idx="12"/>
          </p:nvPr>
        </p:nvSpPr>
        <p:spPr/>
        <p:txBody>
          <a:bodyPr/>
          <a:lstStyle/>
          <a:p>
            <a:fld id="{F7CD17B6-537D-48AA-8749-F139664B3BC0}" type="slidenum">
              <a:rPr lang="en-US" smtClean="0"/>
              <a:t>23</a:t>
            </a:fld>
            <a:endParaRPr lang="en-US"/>
          </a:p>
        </p:txBody>
      </p:sp>
      <p:sp>
        <p:nvSpPr>
          <p:cNvPr id="8" name="Arrow: Right 7">
            <a:extLst>
              <a:ext uri="{FF2B5EF4-FFF2-40B4-BE49-F238E27FC236}">
                <a16:creationId xmlns:a16="http://schemas.microsoft.com/office/drawing/2014/main" id="{D43BDFBF-F33F-06CB-346B-888B0DFD2AED}"/>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7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067B-C148-6FCF-4BA8-8D165A5E8F7C}"/>
              </a:ext>
            </a:extLst>
          </p:cNvPr>
          <p:cNvSpPr>
            <a:spLocks noGrp="1"/>
          </p:cNvSpPr>
          <p:nvPr>
            <p:ph type="title"/>
          </p:nvPr>
        </p:nvSpPr>
        <p:spPr/>
        <p:txBody>
          <a:bodyPr/>
          <a:lstStyle/>
          <a:p>
            <a:r>
              <a:rPr lang="en-US" dirty="0"/>
              <a:t>Saving of my model</a:t>
            </a:r>
          </a:p>
        </p:txBody>
      </p:sp>
      <p:pic>
        <p:nvPicPr>
          <p:cNvPr id="5" name="Content Placeholder 4">
            <a:extLst>
              <a:ext uri="{FF2B5EF4-FFF2-40B4-BE49-F238E27FC236}">
                <a16:creationId xmlns:a16="http://schemas.microsoft.com/office/drawing/2014/main" id="{44F3D834-4962-0F09-39C1-CDF2141F1683}"/>
              </a:ext>
            </a:extLst>
          </p:cNvPr>
          <p:cNvPicPr>
            <a:picLocks noGrp="1" noChangeAspect="1"/>
          </p:cNvPicPr>
          <p:nvPr>
            <p:ph idx="1"/>
          </p:nvPr>
        </p:nvPicPr>
        <p:blipFill>
          <a:blip r:embed="rId2"/>
          <a:stretch>
            <a:fillRect/>
          </a:stretch>
        </p:blipFill>
        <p:spPr>
          <a:xfrm>
            <a:off x="580531" y="2422106"/>
            <a:ext cx="7467600" cy="1362075"/>
          </a:xfrm>
        </p:spPr>
      </p:pic>
      <p:sp>
        <p:nvSpPr>
          <p:cNvPr id="6" name="TextBox 5">
            <a:extLst>
              <a:ext uri="{FF2B5EF4-FFF2-40B4-BE49-F238E27FC236}">
                <a16:creationId xmlns:a16="http://schemas.microsoft.com/office/drawing/2014/main" id="{492C4D8D-E96A-9EFC-130F-8663FE63D301}"/>
              </a:ext>
            </a:extLst>
          </p:cNvPr>
          <p:cNvSpPr txBox="1"/>
          <p:nvPr/>
        </p:nvSpPr>
        <p:spPr>
          <a:xfrm>
            <a:off x="603315" y="4053526"/>
            <a:ext cx="4383464" cy="2308324"/>
          </a:xfrm>
          <a:prstGeom prst="rect">
            <a:avLst/>
          </a:prstGeom>
          <a:noFill/>
        </p:spPr>
        <p:txBody>
          <a:bodyPr wrap="square" rtlCol="0">
            <a:spAutoFit/>
          </a:bodyPr>
          <a:lstStyle/>
          <a:p>
            <a:r>
              <a:rPr lang="en-US" dirty="0"/>
              <a:t>I have saved the model as ”</a:t>
            </a:r>
            <a:r>
              <a:rPr lang="en-US" dirty="0" err="1"/>
              <a:t>house_price_prediction.pkl</a:t>
            </a:r>
            <a:r>
              <a:rPr lang="en-US" dirty="0"/>
              <a:t>” under my current directory folder using </a:t>
            </a:r>
            <a:r>
              <a:rPr lang="en-US" dirty="0" err="1"/>
              <a:t>joblib</a:t>
            </a:r>
            <a:r>
              <a:rPr lang="en-US" dirty="0"/>
              <a:t> function.</a:t>
            </a:r>
          </a:p>
          <a:p>
            <a:endParaRPr lang="en-US" dirty="0"/>
          </a:p>
          <a:p>
            <a:r>
              <a:rPr lang="en-US" dirty="0"/>
              <a:t>If I want to retrieve it, I can use other functions available in python such as </a:t>
            </a:r>
            <a:r>
              <a:rPr lang="en-US" b="1" dirty="0"/>
              <a:t>pickle </a:t>
            </a:r>
            <a:r>
              <a:rPr lang="en-US" dirty="0"/>
              <a:t>etc.</a:t>
            </a:r>
          </a:p>
        </p:txBody>
      </p:sp>
      <p:sp>
        <p:nvSpPr>
          <p:cNvPr id="7" name="Slide Number Placeholder 6">
            <a:extLst>
              <a:ext uri="{FF2B5EF4-FFF2-40B4-BE49-F238E27FC236}">
                <a16:creationId xmlns:a16="http://schemas.microsoft.com/office/drawing/2014/main" id="{A6257F96-1744-F9EA-406E-9F2851612A10}"/>
              </a:ext>
            </a:extLst>
          </p:cNvPr>
          <p:cNvSpPr>
            <a:spLocks noGrp="1"/>
          </p:cNvSpPr>
          <p:nvPr>
            <p:ph type="sldNum" sz="quarter" idx="12"/>
          </p:nvPr>
        </p:nvSpPr>
        <p:spPr/>
        <p:txBody>
          <a:bodyPr/>
          <a:lstStyle/>
          <a:p>
            <a:fld id="{F7CD17B6-537D-48AA-8749-F139664B3BC0}" type="slidenum">
              <a:rPr lang="en-US" smtClean="0"/>
              <a:t>24</a:t>
            </a:fld>
            <a:endParaRPr lang="en-US"/>
          </a:p>
        </p:txBody>
      </p:sp>
      <p:sp>
        <p:nvSpPr>
          <p:cNvPr id="8" name="Arrow: Right 7">
            <a:extLst>
              <a:ext uri="{FF2B5EF4-FFF2-40B4-BE49-F238E27FC236}">
                <a16:creationId xmlns:a16="http://schemas.microsoft.com/office/drawing/2014/main" id="{8D1A6BE0-BBDB-8382-A8B1-D509A5DA51FA}"/>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462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EC08-1C44-6462-E660-68C14EF8E39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2A806E0-D64D-F6A0-3293-6943CF8665BC}"/>
              </a:ext>
            </a:extLst>
          </p:cNvPr>
          <p:cNvSpPr>
            <a:spLocks noGrp="1"/>
          </p:cNvSpPr>
          <p:nvPr>
            <p:ph idx="1"/>
          </p:nvPr>
        </p:nvSpPr>
        <p:spPr/>
        <p:txBody>
          <a:bodyPr/>
          <a:lstStyle/>
          <a:p>
            <a:r>
              <a:rPr lang="en-US" dirty="0"/>
              <a:t>What I learned from this project is that whatever the regression models I have used for prediction of data, the error values coming was very huge which indicates that data obtained for machine training was not very much refined despite of performing so many EDA steps.</a:t>
            </a:r>
          </a:p>
          <a:p>
            <a:endParaRPr lang="en-US" dirty="0"/>
          </a:p>
          <a:p>
            <a:r>
              <a:rPr lang="en-US" dirty="0"/>
              <a:t>This may occur if our data was taken from a sample or random source or some </a:t>
            </a:r>
            <a:r>
              <a:rPr lang="en-US" dirty="0" err="1"/>
              <a:t>irrevalent</a:t>
            </a:r>
            <a:r>
              <a:rPr lang="en-US" dirty="0"/>
              <a:t> source. So in future I will try to figure out this mistakes and prepare a better predictive model.  </a:t>
            </a:r>
          </a:p>
        </p:txBody>
      </p:sp>
      <p:sp>
        <p:nvSpPr>
          <p:cNvPr id="4" name="Slide Number Placeholder 3">
            <a:extLst>
              <a:ext uri="{FF2B5EF4-FFF2-40B4-BE49-F238E27FC236}">
                <a16:creationId xmlns:a16="http://schemas.microsoft.com/office/drawing/2014/main" id="{073BF78A-4BBE-196A-9877-ABD36DC2D12E}"/>
              </a:ext>
            </a:extLst>
          </p:cNvPr>
          <p:cNvSpPr>
            <a:spLocks noGrp="1"/>
          </p:cNvSpPr>
          <p:nvPr>
            <p:ph type="sldNum" sz="quarter" idx="12"/>
          </p:nvPr>
        </p:nvSpPr>
        <p:spPr/>
        <p:txBody>
          <a:bodyPr/>
          <a:lstStyle/>
          <a:p>
            <a:fld id="{F7CD17B6-537D-48AA-8749-F139664B3BC0}" type="slidenum">
              <a:rPr lang="en-US" smtClean="0"/>
              <a:t>25</a:t>
            </a:fld>
            <a:endParaRPr lang="en-US"/>
          </a:p>
        </p:txBody>
      </p:sp>
    </p:spTree>
    <p:extLst>
      <p:ext uri="{BB962C8B-B14F-4D97-AF65-F5344CB8AC3E}">
        <p14:creationId xmlns:p14="http://schemas.microsoft.com/office/powerpoint/2010/main" val="196011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FBD5-8CDF-8A6B-5ABA-5D0C143045AB}"/>
              </a:ext>
            </a:extLst>
          </p:cNvPr>
          <p:cNvSpPr>
            <a:spLocks noGrp="1"/>
          </p:cNvSpPr>
          <p:nvPr>
            <p:ph type="title"/>
          </p:nvPr>
        </p:nvSpPr>
        <p:spPr>
          <a:xfrm>
            <a:off x="685800" y="764373"/>
            <a:ext cx="10820400" cy="1293028"/>
          </a:xfrm>
        </p:spPr>
        <p:txBody>
          <a:bodyPr/>
          <a:lstStyle/>
          <a:p>
            <a:r>
              <a:rPr lang="en-US" dirty="0"/>
              <a:t>Objective/motive of this project</a:t>
            </a:r>
          </a:p>
        </p:txBody>
      </p:sp>
      <p:pic>
        <p:nvPicPr>
          <p:cNvPr id="5" name="Content Placeholder 4" descr="Target">
            <a:extLst>
              <a:ext uri="{FF2B5EF4-FFF2-40B4-BE49-F238E27FC236}">
                <a16:creationId xmlns:a16="http://schemas.microsoft.com/office/drawing/2014/main" id="{B855981F-4982-724D-A1A9-B84CC1C8F58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103" y="2422589"/>
            <a:ext cx="2808438" cy="2808438"/>
          </a:xfrm>
        </p:spPr>
      </p:pic>
      <p:sp>
        <p:nvSpPr>
          <p:cNvPr id="6" name="Title 1">
            <a:extLst>
              <a:ext uri="{FF2B5EF4-FFF2-40B4-BE49-F238E27FC236}">
                <a16:creationId xmlns:a16="http://schemas.microsoft.com/office/drawing/2014/main" id="{12662836-A0FA-D7F1-1A2E-A8169A538686}"/>
              </a:ext>
            </a:extLst>
          </p:cNvPr>
          <p:cNvSpPr txBox="1">
            <a:spLocks/>
          </p:cNvSpPr>
          <p:nvPr/>
        </p:nvSpPr>
        <p:spPr>
          <a:xfrm>
            <a:off x="3331540" y="2782486"/>
            <a:ext cx="8094341" cy="224259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z="1800" dirty="0">
                <a:effectLst/>
                <a:latin typeface="Calibri" panose="020F0502020204030204" pitchFamily="34" charset="0"/>
                <a:ea typeface="Calibri" panose="020F0502020204030204" pitchFamily="34" charset="0"/>
              </a:rPr>
              <a:t>House price prediction can help</a:t>
            </a:r>
            <a:r>
              <a:rPr lang="en-IN" sz="1800" b="1" dirty="0">
                <a:effectLst/>
                <a:latin typeface="Calibri" panose="020F0502020204030204" pitchFamily="34" charset="0"/>
                <a:ea typeface="Calibri" panose="020F0502020204030204" pitchFamily="34" charset="0"/>
              </a:rPr>
              <a:t> determine the selling price of a house</a:t>
            </a:r>
            <a:r>
              <a:rPr lang="en-IN" sz="1800" dirty="0">
                <a:effectLst/>
                <a:latin typeface="Calibri" panose="020F0502020204030204" pitchFamily="34" charset="0"/>
                <a:ea typeface="Calibri" panose="020F0502020204030204" pitchFamily="34" charset="0"/>
              </a:rPr>
              <a:t> and can help to arrange the right time to purchase a house. There are various factors that influence the price of a house which include physical conditions, concept and location</a:t>
            </a:r>
            <a:endParaRPr lang="en-US" sz="2000" dirty="0"/>
          </a:p>
        </p:txBody>
      </p:sp>
      <p:sp>
        <p:nvSpPr>
          <p:cNvPr id="3" name="Slide Number Placeholder 2">
            <a:extLst>
              <a:ext uri="{FF2B5EF4-FFF2-40B4-BE49-F238E27FC236}">
                <a16:creationId xmlns:a16="http://schemas.microsoft.com/office/drawing/2014/main" id="{FC9F0FE7-483D-3C04-AE34-E30518B80F83}"/>
              </a:ext>
            </a:extLst>
          </p:cNvPr>
          <p:cNvSpPr>
            <a:spLocks noGrp="1"/>
          </p:cNvSpPr>
          <p:nvPr>
            <p:ph type="sldNum" sz="quarter" idx="12"/>
          </p:nvPr>
        </p:nvSpPr>
        <p:spPr/>
        <p:txBody>
          <a:bodyPr/>
          <a:lstStyle/>
          <a:p>
            <a:fld id="{F7CD17B6-537D-48AA-8749-F139664B3BC0}" type="slidenum">
              <a:rPr lang="en-US" smtClean="0"/>
              <a:t>3</a:t>
            </a:fld>
            <a:endParaRPr lang="en-US"/>
          </a:p>
        </p:txBody>
      </p:sp>
      <p:sp>
        <p:nvSpPr>
          <p:cNvPr id="7" name="Arrow: Right 6">
            <a:extLst>
              <a:ext uri="{FF2B5EF4-FFF2-40B4-BE49-F238E27FC236}">
                <a16:creationId xmlns:a16="http://schemas.microsoft.com/office/drawing/2014/main" id="{8C0CCFF7-A99C-FA20-C7AB-D201A3CEB6ED}"/>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79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6F9B-1CB4-E146-BDFE-6909172D9794}"/>
              </a:ext>
            </a:extLst>
          </p:cNvPr>
          <p:cNvSpPr>
            <a:spLocks noGrp="1"/>
          </p:cNvSpPr>
          <p:nvPr>
            <p:ph type="title"/>
          </p:nvPr>
        </p:nvSpPr>
        <p:spPr/>
        <p:txBody>
          <a:bodyPr/>
          <a:lstStyle/>
          <a:p>
            <a:r>
              <a:rPr lang="en-US" dirty="0"/>
              <a:t>Technical requirements</a:t>
            </a:r>
          </a:p>
        </p:txBody>
      </p:sp>
      <p:pic>
        <p:nvPicPr>
          <p:cNvPr id="6" name="Content Placeholder 5">
            <a:extLst>
              <a:ext uri="{FF2B5EF4-FFF2-40B4-BE49-F238E27FC236}">
                <a16:creationId xmlns:a16="http://schemas.microsoft.com/office/drawing/2014/main" id="{EA1D725C-DA79-863C-314F-F3E012D5519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09745" y="2346960"/>
            <a:ext cx="4571622" cy="3431671"/>
          </a:xfrm>
        </p:spPr>
      </p:pic>
      <p:sp>
        <p:nvSpPr>
          <p:cNvPr id="4" name="Content Placeholder 2">
            <a:extLst>
              <a:ext uri="{FF2B5EF4-FFF2-40B4-BE49-F238E27FC236}">
                <a16:creationId xmlns:a16="http://schemas.microsoft.com/office/drawing/2014/main" id="{9F19CFB7-9238-D595-E50C-401B9F95D868}"/>
              </a:ext>
            </a:extLst>
          </p:cNvPr>
          <p:cNvSpPr txBox="1">
            <a:spLocks/>
          </p:cNvSpPr>
          <p:nvPr/>
        </p:nvSpPr>
        <p:spPr>
          <a:xfrm>
            <a:off x="838200" y="2346960"/>
            <a:ext cx="491593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Python 3.8 and higher</a:t>
            </a:r>
          </a:p>
          <a:p>
            <a:endParaRPr lang="en-US" dirty="0"/>
          </a:p>
          <a:p>
            <a:pPr marL="0" indent="0">
              <a:buNone/>
            </a:pPr>
            <a:endParaRPr lang="en-US" dirty="0"/>
          </a:p>
          <a:p>
            <a:r>
              <a:rPr lang="en-US" dirty="0" err="1"/>
              <a:t>Jupyter</a:t>
            </a:r>
            <a:r>
              <a:rPr lang="en-US" dirty="0"/>
              <a:t> notebook</a:t>
            </a:r>
          </a:p>
          <a:p>
            <a:pPr marL="0" indent="0">
              <a:buFont typeface="Arial" panose="020B0604020202020204" pitchFamily="34" charset="0"/>
              <a:buNone/>
            </a:pPr>
            <a:endParaRPr lang="en-US" dirty="0"/>
          </a:p>
        </p:txBody>
      </p:sp>
      <p:sp>
        <p:nvSpPr>
          <p:cNvPr id="3" name="Slide Number Placeholder 2">
            <a:extLst>
              <a:ext uri="{FF2B5EF4-FFF2-40B4-BE49-F238E27FC236}">
                <a16:creationId xmlns:a16="http://schemas.microsoft.com/office/drawing/2014/main" id="{DF6E03D9-E120-9F46-71EB-E401F86EE5E2}"/>
              </a:ext>
            </a:extLst>
          </p:cNvPr>
          <p:cNvSpPr>
            <a:spLocks noGrp="1"/>
          </p:cNvSpPr>
          <p:nvPr>
            <p:ph type="sldNum" sz="quarter" idx="12"/>
          </p:nvPr>
        </p:nvSpPr>
        <p:spPr/>
        <p:txBody>
          <a:bodyPr/>
          <a:lstStyle/>
          <a:p>
            <a:fld id="{F7CD17B6-537D-48AA-8749-F139664B3BC0}" type="slidenum">
              <a:rPr lang="en-US" smtClean="0"/>
              <a:t>4</a:t>
            </a:fld>
            <a:endParaRPr lang="en-US"/>
          </a:p>
        </p:txBody>
      </p:sp>
      <p:sp>
        <p:nvSpPr>
          <p:cNvPr id="7" name="Arrow: Right 6">
            <a:extLst>
              <a:ext uri="{FF2B5EF4-FFF2-40B4-BE49-F238E27FC236}">
                <a16:creationId xmlns:a16="http://schemas.microsoft.com/office/drawing/2014/main" id="{74FEFCCF-6F9F-CA00-EDDF-CE2AEFB336EA}"/>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51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A2EA-CFD5-BBC2-FE61-A38E16989349}"/>
              </a:ext>
            </a:extLst>
          </p:cNvPr>
          <p:cNvSpPr>
            <a:spLocks noGrp="1"/>
          </p:cNvSpPr>
          <p:nvPr>
            <p:ph type="title"/>
          </p:nvPr>
        </p:nvSpPr>
        <p:spPr/>
        <p:txBody>
          <a:bodyPr/>
          <a:lstStyle/>
          <a:p>
            <a:r>
              <a:rPr lang="en-US" dirty="0" err="1"/>
              <a:t>STEps</a:t>
            </a:r>
            <a:r>
              <a:rPr lang="en-US" dirty="0"/>
              <a:t> involved </a:t>
            </a:r>
          </a:p>
        </p:txBody>
      </p:sp>
      <p:pic>
        <p:nvPicPr>
          <p:cNvPr id="1026" name="Picture 2">
            <a:extLst>
              <a:ext uri="{FF2B5EF4-FFF2-40B4-BE49-F238E27FC236}">
                <a16:creationId xmlns:a16="http://schemas.microsoft.com/office/drawing/2014/main" id="{5DD83CBD-1FCB-49A0-F0D2-B8324CF329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227438" y="2250201"/>
            <a:ext cx="10083113" cy="35739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9952821-342F-EB78-4F5F-A7CA385E023E}"/>
              </a:ext>
            </a:extLst>
          </p:cNvPr>
          <p:cNvSpPr>
            <a:spLocks noGrp="1"/>
          </p:cNvSpPr>
          <p:nvPr>
            <p:ph type="sldNum" sz="quarter" idx="12"/>
          </p:nvPr>
        </p:nvSpPr>
        <p:spPr/>
        <p:txBody>
          <a:bodyPr/>
          <a:lstStyle/>
          <a:p>
            <a:fld id="{F7CD17B6-537D-48AA-8749-F139664B3BC0}" type="slidenum">
              <a:rPr lang="en-US" smtClean="0"/>
              <a:t>5</a:t>
            </a:fld>
            <a:endParaRPr lang="en-US"/>
          </a:p>
        </p:txBody>
      </p:sp>
      <p:sp>
        <p:nvSpPr>
          <p:cNvPr id="5" name="Arrow: Right 4">
            <a:extLst>
              <a:ext uri="{FF2B5EF4-FFF2-40B4-BE49-F238E27FC236}">
                <a16:creationId xmlns:a16="http://schemas.microsoft.com/office/drawing/2014/main" id="{CFD678B0-3F39-0782-3CAA-4695FFD038F9}"/>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774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F1541-0403-27DC-254A-1DDF0B27F027}"/>
              </a:ext>
            </a:extLst>
          </p:cNvPr>
          <p:cNvSpPr>
            <a:spLocks noGrp="1"/>
          </p:cNvSpPr>
          <p:nvPr>
            <p:ph idx="1"/>
          </p:nvPr>
        </p:nvSpPr>
        <p:spPr>
          <a:xfrm>
            <a:off x="685800" y="444844"/>
            <a:ext cx="10820400" cy="5773842"/>
          </a:xfrm>
        </p:spPr>
        <p:txBody>
          <a:bodyPr>
            <a:normAutofit/>
          </a:bodyPr>
          <a:lstStyle/>
          <a:p>
            <a:pPr algn="l"/>
            <a:r>
              <a:rPr lang="en-US" b="0" i="0" dirty="0">
                <a:effectLst/>
                <a:latin typeface="Roboto" panose="02000000000000000000" pitchFamily="2" charset="0"/>
              </a:rPr>
              <a:t>Step 1: </a:t>
            </a:r>
            <a:r>
              <a:rPr lang="en-US" b="1" i="0" dirty="0">
                <a:effectLst/>
                <a:latin typeface="Roboto" panose="02000000000000000000" pitchFamily="2" charset="0"/>
              </a:rPr>
              <a:t>Data Acquisition</a:t>
            </a:r>
          </a:p>
          <a:p>
            <a:pPr marL="457200" lvl="1" indent="0">
              <a:buNone/>
            </a:pPr>
            <a:r>
              <a:rPr lang="en-US" b="0" i="0" dirty="0">
                <a:effectLst/>
                <a:latin typeface="Roboto" panose="02000000000000000000" pitchFamily="2" charset="0"/>
              </a:rPr>
              <a:t>The first step in the machine learning process is to get the </a:t>
            </a:r>
            <a:r>
              <a:rPr lang="en-US" b="0" i="0" u="none" strike="noStrike" dirty="0">
                <a:effectLst/>
                <a:latin typeface="Roboto" panose="02000000000000000000" pitchFamily="2" charset="0"/>
                <a:hlinkClick r:id="rId2" tooltip="data">
                  <a:extLst>
                    <a:ext uri="{A12FA001-AC4F-418D-AE19-62706E023703}">
                      <ahyp:hlinkClr xmlns:ahyp="http://schemas.microsoft.com/office/drawing/2018/hyperlinkcolor" val="tx"/>
                    </a:ext>
                  </a:extLst>
                </a:hlinkClick>
              </a:rPr>
              <a:t>data</a:t>
            </a:r>
            <a:r>
              <a:rPr lang="en-US" b="0" i="0" dirty="0">
                <a:effectLst/>
                <a:latin typeface="Roboto" panose="02000000000000000000" pitchFamily="2" charset="0"/>
              </a:rPr>
              <a:t>. This will depend on the type of data you are gathering and the source of data. This can be either static data from an existing database or real-time data from an IoT system or data from other repositories.</a:t>
            </a:r>
          </a:p>
          <a:p>
            <a:pPr lvl="1"/>
            <a:endParaRPr lang="en-US" dirty="0"/>
          </a:p>
          <a:p>
            <a:pPr algn="l"/>
            <a:r>
              <a:rPr lang="en-US" b="0" i="0" dirty="0">
                <a:effectLst/>
                <a:latin typeface="Roboto" panose="02000000000000000000" pitchFamily="2" charset="0"/>
              </a:rPr>
              <a:t>Step 2: </a:t>
            </a:r>
            <a:r>
              <a:rPr lang="en-US" b="1" i="0" dirty="0">
                <a:effectLst/>
                <a:latin typeface="Roboto" panose="02000000000000000000" pitchFamily="2" charset="0"/>
              </a:rPr>
              <a:t>Data Cleaning</a:t>
            </a:r>
          </a:p>
          <a:p>
            <a:pPr marL="457200" lvl="1" indent="0">
              <a:buNone/>
            </a:pPr>
            <a:r>
              <a:rPr lang="en-US" b="0" i="0" dirty="0">
                <a:effectLst/>
                <a:latin typeface="Roboto" panose="02000000000000000000" pitchFamily="2" charset="0"/>
              </a:rPr>
              <a:t>All real-world data is often unorganized, redundant, or has missing elements. In order to feed data into the machine learning model, we need to first clean, prepare and manipulate the data. This is the most crucial step in the machine learning workflow and takes up the most time as well. Having clean data means that you can get a more accurate model down the road.</a:t>
            </a:r>
          </a:p>
          <a:p>
            <a:pPr algn="l"/>
            <a:endParaRPr lang="en-US" b="0" i="0" dirty="0">
              <a:effectLst/>
              <a:latin typeface="Roboto" panose="02000000000000000000" pitchFamily="2" charset="0"/>
            </a:endParaRPr>
          </a:p>
          <a:p>
            <a:pPr algn="l"/>
            <a:r>
              <a:rPr lang="en-US" b="0" i="0" dirty="0">
                <a:effectLst/>
                <a:latin typeface="Roboto" panose="02000000000000000000" pitchFamily="2" charset="0"/>
              </a:rPr>
              <a:t>Step 3: </a:t>
            </a:r>
            <a:r>
              <a:rPr lang="en-US" b="1" i="0" dirty="0">
                <a:effectLst/>
                <a:latin typeface="Roboto" panose="02000000000000000000" pitchFamily="2" charset="0"/>
              </a:rPr>
              <a:t>Model Training</a:t>
            </a:r>
          </a:p>
          <a:p>
            <a:pPr marL="457200" lvl="1" indent="0">
              <a:buNone/>
            </a:pPr>
            <a:r>
              <a:rPr lang="en-US" b="0" i="0" dirty="0">
                <a:effectLst/>
                <a:latin typeface="Roboto" panose="02000000000000000000" pitchFamily="2" charset="0"/>
              </a:rPr>
              <a:t>The next step in the machine learning workflow is to train the model. A </a:t>
            </a:r>
            <a:r>
              <a:rPr lang="en-US" b="0" i="0" u="none" strike="noStrike" dirty="0">
                <a:effectLst/>
                <a:latin typeface="Roboto" panose="02000000000000000000" pitchFamily="2" charset="0"/>
                <a:hlinkClick r:id="rId3" tooltip="machine learning algorithm">
                  <a:extLst>
                    <a:ext uri="{A12FA001-AC4F-418D-AE19-62706E023703}">
                      <ahyp:hlinkClr xmlns:ahyp="http://schemas.microsoft.com/office/drawing/2018/hyperlinkcolor" val="tx"/>
                    </a:ext>
                  </a:extLst>
                </a:hlinkClick>
              </a:rPr>
              <a:t>machine learning algorithm</a:t>
            </a:r>
            <a:r>
              <a:rPr lang="en-US" b="0" i="0" dirty="0">
                <a:effectLst/>
                <a:latin typeface="Roboto" panose="02000000000000000000" pitchFamily="2" charset="0"/>
              </a:rPr>
              <a:t> is used on the training dataset to train the model. This algorithm leverages mathematical modeling to learn and predict behaviors. These algorithms can fall into three broad categories - binary, classification, and regression.</a:t>
            </a:r>
          </a:p>
          <a:p>
            <a:endParaRPr lang="en-US" dirty="0"/>
          </a:p>
        </p:txBody>
      </p:sp>
      <p:sp>
        <p:nvSpPr>
          <p:cNvPr id="2" name="Slide Number Placeholder 1">
            <a:extLst>
              <a:ext uri="{FF2B5EF4-FFF2-40B4-BE49-F238E27FC236}">
                <a16:creationId xmlns:a16="http://schemas.microsoft.com/office/drawing/2014/main" id="{F903504F-9CF4-8CDC-1F74-3261C25A06D8}"/>
              </a:ext>
            </a:extLst>
          </p:cNvPr>
          <p:cNvSpPr>
            <a:spLocks noGrp="1"/>
          </p:cNvSpPr>
          <p:nvPr>
            <p:ph type="sldNum" sz="quarter" idx="12"/>
          </p:nvPr>
        </p:nvSpPr>
        <p:spPr/>
        <p:txBody>
          <a:bodyPr/>
          <a:lstStyle/>
          <a:p>
            <a:fld id="{F7CD17B6-537D-48AA-8749-F139664B3BC0}" type="slidenum">
              <a:rPr lang="en-US" smtClean="0"/>
              <a:t>6</a:t>
            </a:fld>
            <a:endParaRPr lang="en-US"/>
          </a:p>
        </p:txBody>
      </p:sp>
      <p:sp>
        <p:nvSpPr>
          <p:cNvPr id="4" name="Arrow: Right 3">
            <a:extLst>
              <a:ext uri="{FF2B5EF4-FFF2-40B4-BE49-F238E27FC236}">
                <a16:creationId xmlns:a16="http://schemas.microsoft.com/office/drawing/2014/main" id="{432EE997-79A2-2EB5-7AC3-55F5AAF3A5B3}"/>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21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AF1541-0403-27DC-254A-1DDF0B27F027}"/>
              </a:ext>
            </a:extLst>
          </p:cNvPr>
          <p:cNvSpPr>
            <a:spLocks noGrp="1"/>
          </p:cNvSpPr>
          <p:nvPr>
            <p:ph idx="1"/>
          </p:nvPr>
        </p:nvSpPr>
        <p:spPr>
          <a:xfrm>
            <a:off x="685800" y="444844"/>
            <a:ext cx="10820400" cy="5773842"/>
          </a:xfrm>
        </p:spPr>
        <p:txBody>
          <a:bodyPr>
            <a:normAutofit/>
          </a:bodyPr>
          <a:lstStyle/>
          <a:p>
            <a:pPr algn="l"/>
            <a:r>
              <a:rPr lang="en-US" b="0" i="0" dirty="0">
                <a:effectLst/>
                <a:latin typeface="Roboto" panose="02000000000000000000" pitchFamily="2" charset="0"/>
              </a:rPr>
              <a:t>Step 4: </a:t>
            </a:r>
            <a:r>
              <a:rPr lang="en-US" b="1" i="0" dirty="0">
                <a:effectLst/>
                <a:latin typeface="Roboto" panose="02000000000000000000" pitchFamily="2" charset="0"/>
              </a:rPr>
              <a:t>Model Testing</a:t>
            </a:r>
          </a:p>
          <a:p>
            <a:pPr marL="0" indent="0" algn="l">
              <a:buNone/>
            </a:pPr>
            <a:r>
              <a:rPr lang="en-US" b="0" i="0" dirty="0">
                <a:effectLst/>
                <a:latin typeface="Roboto" panose="02000000000000000000" pitchFamily="2" charset="0"/>
              </a:rPr>
              <a:t>	After the model is trained, we need to test and validate it for further 		processing. By using the testing dataset obtained from Step 3, we can check 	the accuracy of the model. If the results are not satisfactory, the model should 	be further improved. The model is trained and improved over and over again 	until the results are satisfactory. </a:t>
            </a:r>
          </a:p>
          <a:p>
            <a:endParaRPr lang="en-US" dirty="0"/>
          </a:p>
          <a:p>
            <a:pPr algn="l"/>
            <a:r>
              <a:rPr lang="en-US" b="0" i="0" dirty="0">
                <a:effectLst/>
                <a:latin typeface="Roboto" panose="02000000000000000000" pitchFamily="2" charset="0"/>
              </a:rPr>
              <a:t>Step 5: </a:t>
            </a:r>
            <a:r>
              <a:rPr lang="en-US" b="1" i="0" dirty="0">
                <a:effectLst/>
                <a:latin typeface="Roboto" panose="02000000000000000000" pitchFamily="2" charset="0"/>
              </a:rPr>
              <a:t>Deployment</a:t>
            </a:r>
          </a:p>
          <a:p>
            <a:pPr marL="0" indent="0" algn="l">
              <a:buNone/>
            </a:pPr>
            <a:r>
              <a:rPr lang="en-US" b="0" i="0" dirty="0">
                <a:effectLst/>
                <a:latin typeface="Roboto" panose="02000000000000000000" pitchFamily="2" charset="0"/>
              </a:rPr>
              <a:t>	Once the model is trained, deploy and pipeline it to production for application 	consumption.</a:t>
            </a:r>
          </a:p>
          <a:p>
            <a:pPr marL="0" indent="0">
              <a:buNone/>
            </a:pPr>
            <a:endParaRPr lang="en-US" dirty="0"/>
          </a:p>
        </p:txBody>
      </p:sp>
      <p:sp>
        <p:nvSpPr>
          <p:cNvPr id="2" name="Slide Number Placeholder 1">
            <a:extLst>
              <a:ext uri="{FF2B5EF4-FFF2-40B4-BE49-F238E27FC236}">
                <a16:creationId xmlns:a16="http://schemas.microsoft.com/office/drawing/2014/main" id="{334BDF3C-69F4-21D8-E314-D10FEEA024A2}"/>
              </a:ext>
            </a:extLst>
          </p:cNvPr>
          <p:cNvSpPr>
            <a:spLocks noGrp="1"/>
          </p:cNvSpPr>
          <p:nvPr>
            <p:ph type="sldNum" sz="quarter" idx="12"/>
          </p:nvPr>
        </p:nvSpPr>
        <p:spPr/>
        <p:txBody>
          <a:bodyPr/>
          <a:lstStyle/>
          <a:p>
            <a:fld id="{F7CD17B6-537D-48AA-8749-F139664B3BC0}" type="slidenum">
              <a:rPr lang="en-US" smtClean="0"/>
              <a:t>7</a:t>
            </a:fld>
            <a:endParaRPr lang="en-US"/>
          </a:p>
        </p:txBody>
      </p:sp>
      <p:sp>
        <p:nvSpPr>
          <p:cNvPr id="4" name="Arrow: Right 3">
            <a:extLst>
              <a:ext uri="{FF2B5EF4-FFF2-40B4-BE49-F238E27FC236}">
                <a16:creationId xmlns:a16="http://schemas.microsoft.com/office/drawing/2014/main" id="{4AFAA917-821A-A192-FB85-F67FA1BAF42E}"/>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402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36CE-0021-9997-F381-E385234735BE}"/>
              </a:ext>
            </a:extLst>
          </p:cNvPr>
          <p:cNvSpPr>
            <a:spLocks noGrp="1"/>
          </p:cNvSpPr>
          <p:nvPr>
            <p:ph type="title"/>
          </p:nvPr>
        </p:nvSpPr>
        <p:spPr/>
        <p:txBody>
          <a:bodyPr/>
          <a:lstStyle/>
          <a:p>
            <a:r>
              <a:rPr lang="en-US" dirty="0" err="1"/>
              <a:t>ImpORTING</a:t>
            </a:r>
            <a:r>
              <a:rPr lang="en-US" dirty="0"/>
              <a:t> DATA</a:t>
            </a:r>
          </a:p>
        </p:txBody>
      </p:sp>
      <p:pic>
        <p:nvPicPr>
          <p:cNvPr id="5" name="Content Placeholder 4">
            <a:extLst>
              <a:ext uri="{FF2B5EF4-FFF2-40B4-BE49-F238E27FC236}">
                <a16:creationId xmlns:a16="http://schemas.microsoft.com/office/drawing/2014/main" id="{6F25FDE7-F6E4-E8D5-2F2D-A34E9B0358A7}"/>
              </a:ext>
            </a:extLst>
          </p:cNvPr>
          <p:cNvPicPr>
            <a:picLocks noGrp="1" noChangeAspect="1"/>
          </p:cNvPicPr>
          <p:nvPr>
            <p:ph idx="1"/>
          </p:nvPr>
        </p:nvPicPr>
        <p:blipFill>
          <a:blip r:embed="rId2"/>
          <a:stretch>
            <a:fillRect/>
          </a:stretch>
        </p:blipFill>
        <p:spPr>
          <a:xfrm>
            <a:off x="716692" y="2141987"/>
            <a:ext cx="10626811" cy="4191235"/>
          </a:xfrm>
        </p:spPr>
      </p:pic>
      <p:sp>
        <p:nvSpPr>
          <p:cNvPr id="3" name="Slide Number Placeholder 2">
            <a:extLst>
              <a:ext uri="{FF2B5EF4-FFF2-40B4-BE49-F238E27FC236}">
                <a16:creationId xmlns:a16="http://schemas.microsoft.com/office/drawing/2014/main" id="{3FB0622F-9183-A76F-8458-0B85F51E9CF0}"/>
              </a:ext>
            </a:extLst>
          </p:cNvPr>
          <p:cNvSpPr>
            <a:spLocks noGrp="1"/>
          </p:cNvSpPr>
          <p:nvPr>
            <p:ph type="sldNum" sz="quarter" idx="12"/>
          </p:nvPr>
        </p:nvSpPr>
        <p:spPr/>
        <p:txBody>
          <a:bodyPr/>
          <a:lstStyle/>
          <a:p>
            <a:fld id="{F7CD17B6-537D-48AA-8749-F139664B3BC0}" type="slidenum">
              <a:rPr lang="en-US" smtClean="0"/>
              <a:t>8</a:t>
            </a:fld>
            <a:endParaRPr lang="en-US"/>
          </a:p>
        </p:txBody>
      </p:sp>
      <p:sp>
        <p:nvSpPr>
          <p:cNvPr id="6" name="Arrow: Right 5">
            <a:extLst>
              <a:ext uri="{FF2B5EF4-FFF2-40B4-BE49-F238E27FC236}">
                <a16:creationId xmlns:a16="http://schemas.microsoft.com/office/drawing/2014/main" id="{92691300-E4F4-6732-D506-22A2C06DB71E}"/>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45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5C7B-82CD-70FA-AE8E-B363B12C2235}"/>
              </a:ext>
            </a:extLst>
          </p:cNvPr>
          <p:cNvSpPr>
            <a:spLocks noGrp="1"/>
          </p:cNvSpPr>
          <p:nvPr>
            <p:ph type="title"/>
          </p:nvPr>
        </p:nvSpPr>
        <p:spPr/>
        <p:txBody>
          <a:bodyPr/>
          <a:lstStyle/>
          <a:p>
            <a:r>
              <a:rPr lang="en-US" dirty="0"/>
              <a:t>Connecting to dataset and viewing data</a:t>
            </a:r>
          </a:p>
        </p:txBody>
      </p:sp>
      <p:pic>
        <p:nvPicPr>
          <p:cNvPr id="5" name="Content Placeholder 4">
            <a:extLst>
              <a:ext uri="{FF2B5EF4-FFF2-40B4-BE49-F238E27FC236}">
                <a16:creationId xmlns:a16="http://schemas.microsoft.com/office/drawing/2014/main" id="{0BECCEE8-B5BC-DB55-3BDA-BF0BF449BEF7}"/>
              </a:ext>
            </a:extLst>
          </p:cNvPr>
          <p:cNvPicPr>
            <a:picLocks noGrp="1" noChangeAspect="1"/>
          </p:cNvPicPr>
          <p:nvPr>
            <p:ph idx="1"/>
          </p:nvPr>
        </p:nvPicPr>
        <p:blipFill>
          <a:blip r:embed="rId2"/>
          <a:stretch>
            <a:fillRect/>
          </a:stretch>
        </p:blipFill>
        <p:spPr>
          <a:xfrm>
            <a:off x="617838" y="2193925"/>
            <a:ext cx="10758616" cy="4024313"/>
          </a:xfrm>
        </p:spPr>
      </p:pic>
      <p:sp>
        <p:nvSpPr>
          <p:cNvPr id="3" name="Slide Number Placeholder 2">
            <a:extLst>
              <a:ext uri="{FF2B5EF4-FFF2-40B4-BE49-F238E27FC236}">
                <a16:creationId xmlns:a16="http://schemas.microsoft.com/office/drawing/2014/main" id="{7C2C4EED-3842-7985-5CAF-DBD7FFF92075}"/>
              </a:ext>
            </a:extLst>
          </p:cNvPr>
          <p:cNvSpPr>
            <a:spLocks noGrp="1"/>
          </p:cNvSpPr>
          <p:nvPr>
            <p:ph type="sldNum" sz="quarter" idx="12"/>
          </p:nvPr>
        </p:nvSpPr>
        <p:spPr/>
        <p:txBody>
          <a:bodyPr/>
          <a:lstStyle/>
          <a:p>
            <a:fld id="{F7CD17B6-537D-48AA-8749-F139664B3BC0}" type="slidenum">
              <a:rPr lang="en-US" smtClean="0"/>
              <a:t>9</a:t>
            </a:fld>
            <a:endParaRPr lang="en-US"/>
          </a:p>
        </p:txBody>
      </p:sp>
      <p:sp>
        <p:nvSpPr>
          <p:cNvPr id="6" name="Arrow: Right 5">
            <a:extLst>
              <a:ext uri="{FF2B5EF4-FFF2-40B4-BE49-F238E27FC236}">
                <a16:creationId xmlns:a16="http://schemas.microsoft.com/office/drawing/2014/main" id="{8889FEBE-CFFB-B752-2894-0AB8E167F5F7}"/>
              </a:ext>
            </a:extLst>
          </p:cNvPr>
          <p:cNvSpPr/>
          <p:nvPr/>
        </p:nvSpPr>
        <p:spPr>
          <a:xfrm>
            <a:off x="11239893" y="6019014"/>
            <a:ext cx="952107" cy="838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49915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117</TotalTime>
  <Words>1099</Words>
  <Application>Microsoft Office PowerPoint</Application>
  <PresentationFormat>Widescreen</PresentationFormat>
  <Paragraphs>106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charter</vt:lpstr>
      <vt:lpstr>Roboto</vt:lpstr>
      <vt:lpstr>sohne</vt:lpstr>
      <vt:lpstr>Wingdings</vt:lpstr>
      <vt:lpstr>Vapor Trail</vt:lpstr>
      <vt:lpstr>HOUSE  PRICE PREDICTION</vt:lpstr>
      <vt:lpstr>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vt:lpstr>
      <vt:lpstr>Objective/motive of this project</vt:lpstr>
      <vt:lpstr>Technical requirements</vt:lpstr>
      <vt:lpstr>STEps involved </vt:lpstr>
      <vt:lpstr>PowerPoint Presentation</vt:lpstr>
      <vt:lpstr>PowerPoint Presentation</vt:lpstr>
      <vt:lpstr>ImpORTING DATA</vt:lpstr>
      <vt:lpstr>Connecting to dataset and viewing data</vt:lpstr>
      <vt:lpstr>Viewing missing values</vt:lpstr>
      <vt:lpstr>Dropping columns which have higher null values</vt:lpstr>
      <vt:lpstr>Show statistical summary</vt:lpstr>
      <vt:lpstr>Visualization of data</vt:lpstr>
      <vt:lpstr>PowerPoint Presentation</vt:lpstr>
      <vt:lpstr>Filling null values</vt:lpstr>
      <vt:lpstr>Outliers and its removal</vt:lpstr>
      <vt:lpstr>Standarization of data</vt:lpstr>
      <vt:lpstr>Machine learning</vt:lpstr>
      <vt:lpstr>Models used in this project</vt:lpstr>
      <vt:lpstr>How I choose the best model?</vt:lpstr>
      <vt:lpstr>PowerPoint Presentation</vt:lpstr>
      <vt:lpstr>Hyperparameter tuning of my model </vt:lpstr>
      <vt:lpstr>PowerPoint Presentation</vt:lpstr>
      <vt:lpstr>Saving of my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Jain</dc:creator>
  <cp:lastModifiedBy>Abhishek Jain</cp:lastModifiedBy>
  <cp:revision>38</cp:revision>
  <dcterms:created xsi:type="dcterms:W3CDTF">2022-06-24T00:55:01Z</dcterms:created>
  <dcterms:modified xsi:type="dcterms:W3CDTF">2022-06-24T04:46:44Z</dcterms:modified>
</cp:coreProperties>
</file>