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>
      <p:ext uri="{19B8F6BF-5375-455C-9EA6-DF929625EA0E}">
        <p15:presenceInfo xmlns:p15="http://schemas.microsoft.com/office/powerpoint/2012/main" userId="6c7aab8655061b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9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DA5-4E7C-9D9C-AC630668D5F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DA5-4E7C-9D9C-AC630668D5F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DA5-4E7C-9D9C-AC630668D5F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DA5-4E7C-9D9C-AC630668D5F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67.290000000000006</c:v>
                </c:pt>
                <c:pt idx="1">
                  <c:v>32.71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DA5-4E7C-9D9C-AC630668D5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416759682812751"/>
          <c:y val="0.88350756747226689"/>
          <c:w val="0.42917284460472743"/>
          <c:h val="8.97304059469297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How much time do you explore the e- retail store before making a purchase decision?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More than 15 mins</c:v>
                </c:pt>
                <c:pt idx="1">
                  <c:v>6-10 mins</c:v>
                </c:pt>
                <c:pt idx="2">
                  <c:v>10 -15 mins</c:v>
                </c:pt>
                <c:pt idx="3">
                  <c:v>Less than 1 min</c:v>
                </c:pt>
                <c:pt idx="4">
                  <c:v>1-5 mins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43</c:v>
                </c:pt>
                <c:pt idx="2">
                  <c:v>5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C8-4E9C-9852-9C1B409197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More than 15 mins</c:v>
                </c:pt>
                <c:pt idx="1">
                  <c:v>6-10 mins</c:v>
                </c:pt>
                <c:pt idx="2">
                  <c:v>10 -15 mins</c:v>
                </c:pt>
                <c:pt idx="3">
                  <c:v>Less than 1 min</c:v>
                </c:pt>
                <c:pt idx="4">
                  <c:v>1-5 mins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91</c:v>
                </c:pt>
                <c:pt idx="1">
                  <c:v>28</c:v>
                </c:pt>
                <c:pt idx="2">
                  <c:v>41</c:v>
                </c:pt>
                <c:pt idx="3">
                  <c:v>12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C8-4E9C-9852-9C1B409197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More than 15 mins</c:v>
                </c:pt>
                <c:pt idx="1">
                  <c:v>6-10 mins</c:v>
                </c:pt>
                <c:pt idx="2">
                  <c:v>10 -15 mins</c:v>
                </c:pt>
                <c:pt idx="3">
                  <c:v>Less than 1 min</c:v>
                </c:pt>
                <c:pt idx="4">
                  <c:v>1-5 mins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55C8-4E9C-9852-9C1B409197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5812136"/>
        <c:axId val="415812528"/>
      </c:barChart>
      <c:catAx>
        <c:axId val="415812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12528"/>
        <c:crosses val="autoZero"/>
        <c:auto val="1"/>
        <c:lblAlgn val="ctr"/>
        <c:lblOffset val="100"/>
        <c:noMultiLvlLbl val="0"/>
      </c:catAx>
      <c:valAx>
        <c:axId val="415812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12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How frequently do you abandon your shopping cart?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Some Times</c:v>
                </c:pt>
                <c:pt idx="1">
                  <c:v>Very Friquently</c:v>
                </c:pt>
                <c:pt idx="2">
                  <c:v>Never</c:v>
                </c:pt>
                <c:pt idx="3">
                  <c:v>Frequently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58</c:v>
                </c:pt>
                <c:pt idx="1">
                  <c:v>7</c:v>
                </c:pt>
                <c:pt idx="2">
                  <c:v>20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DA-43C3-AF12-4803BEBE8E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Some Times</c:v>
                </c:pt>
                <c:pt idx="1">
                  <c:v>Very Friquently</c:v>
                </c:pt>
                <c:pt idx="2">
                  <c:v>Never</c:v>
                </c:pt>
                <c:pt idx="3">
                  <c:v>Frequently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113</c:v>
                </c:pt>
                <c:pt idx="1">
                  <c:v>7</c:v>
                </c:pt>
                <c:pt idx="2">
                  <c:v>28</c:v>
                </c:pt>
                <c:pt idx="3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DA-43C3-AF12-4803BEBE8EF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Some Times</c:v>
                </c:pt>
                <c:pt idx="1">
                  <c:v>Very Friquently</c:v>
                </c:pt>
                <c:pt idx="2">
                  <c:v>Never</c:v>
                </c:pt>
                <c:pt idx="3">
                  <c:v>Frequently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58DA-43C3-AF12-4803BEBE8E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96425408"/>
        <c:axId val="496426976"/>
      </c:barChart>
      <c:catAx>
        <c:axId val="49642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426976"/>
        <c:crosses val="autoZero"/>
        <c:auto val="1"/>
        <c:lblAlgn val="ctr"/>
        <c:lblOffset val="100"/>
        <c:noMultiLvlLbl val="0"/>
      </c:catAx>
      <c:valAx>
        <c:axId val="496426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425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Recommendation is relevent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71C-471F-B3F3-7D55A54C47E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71C-471F-B3F3-7D55A54C47E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71C-471F-B3F3-7D55A54C47E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71C-471F-B3F3-7D55A54C47E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Indifferent</c:v>
                </c:pt>
                <c:pt idx="3">
                  <c:v>Dis-Agree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43.12</c:v>
                </c:pt>
                <c:pt idx="1">
                  <c:v>34.200000000000003</c:v>
                </c:pt>
                <c:pt idx="2">
                  <c:v>15.99</c:v>
                </c:pt>
                <c:pt idx="3">
                  <c:v>6.69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71C-471F-B3F3-7D55A54C47E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The content on the website must be easy to read and understand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Strongly disagree</c:v>
                </c:pt>
                <c:pt idx="3">
                  <c:v>Indifferent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164</c:v>
                </c:pt>
                <c:pt idx="1">
                  <c:v>80</c:v>
                </c:pt>
                <c:pt idx="2">
                  <c:v>18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17-40A5-BDF0-E194B668F12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Strongly disagree</c:v>
                </c:pt>
                <c:pt idx="3">
                  <c:v>Indifferent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B617-40A5-BDF0-E194B668F12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Strongly disagree</c:v>
                </c:pt>
                <c:pt idx="3">
                  <c:v>Indifferent 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B617-40A5-BDF0-E194B668F1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92342904"/>
        <c:axId val="392343688"/>
        <c:axId val="0"/>
      </c:bar3DChart>
      <c:catAx>
        <c:axId val="392342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343688"/>
        <c:crosses val="autoZero"/>
        <c:auto val="1"/>
        <c:lblAlgn val="ctr"/>
        <c:lblOffset val="100"/>
        <c:noMultiLvlLbl val="0"/>
      </c:catAx>
      <c:valAx>
        <c:axId val="392343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342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User friendly Interface of the website'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890-46C1-AA91-31B1CA3F576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890-46C1-AA91-31B1CA3F576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890-46C1-AA91-31B1CA3F576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890-46C1-AA91-31B1CA3F576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890-46C1-AA91-31B1CA3F576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Strongly Agree</c:v>
                </c:pt>
                <c:pt idx="1">
                  <c:v>Agree</c:v>
                </c:pt>
                <c:pt idx="2">
                  <c:v>Strongly disagree</c:v>
                </c:pt>
                <c:pt idx="3">
                  <c:v>Dis Agree</c:v>
                </c:pt>
                <c:pt idx="4">
                  <c:v>Indifferent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70.260000000000005</c:v>
                </c:pt>
                <c:pt idx="1">
                  <c:v>16.72</c:v>
                </c:pt>
                <c:pt idx="2">
                  <c:v>6.69</c:v>
                </c:pt>
                <c:pt idx="3">
                  <c:v>4.4000000000000004</c:v>
                </c:pt>
                <c:pt idx="4">
                  <c:v>18.5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890-46C1-AA91-31B1CA3F576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Convenient Payment methods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Strongly Agree</c:v>
                </c:pt>
                <c:pt idx="1">
                  <c:v>Agree</c:v>
                </c:pt>
                <c:pt idx="2">
                  <c:v>Dis Agree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159</c:v>
                </c:pt>
                <c:pt idx="1">
                  <c:v>80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8A-4DD2-8346-2E884DB322F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Strongly Agree</c:v>
                </c:pt>
                <c:pt idx="1">
                  <c:v>Agree</c:v>
                </c:pt>
                <c:pt idx="2">
                  <c:v>Dis Agree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A28A-4DD2-8346-2E884DB322F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Strongly Agree</c:v>
                </c:pt>
                <c:pt idx="1">
                  <c:v>Agree</c:v>
                </c:pt>
                <c:pt idx="2">
                  <c:v>Dis Agree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A28A-4DD2-8346-2E884DB322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1896760"/>
        <c:axId val="391898720"/>
      </c:barChart>
      <c:catAx>
        <c:axId val="391896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898720"/>
        <c:crosses val="autoZero"/>
        <c:auto val="1"/>
        <c:lblAlgn val="ctr"/>
        <c:lblOffset val="100"/>
        <c:noMultiLvlLbl val="0"/>
      </c:catAx>
      <c:valAx>
        <c:axId val="39189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896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Online shopping gives monetary benefit and discounts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90-4D88-8FD6-39C471162E2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90-4D88-8FD6-39C471162E2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90-4D88-8FD6-39C471162E2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90-4D88-8FD6-39C471162E2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B90-4D88-8FD6-39C471162E2F}"/>
              </c:ext>
            </c:extLst>
          </c:dPt>
          <c:cat>
            <c:strRef>
              <c:f>Sheet1!$A$2:$A$6</c:f>
              <c:strCache>
                <c:ptCount val="5"/>
                <c:pt idx="0">
                  <c:v>Strongly Agree</c:v>
                </c:pt>
                <c:pt idx="1">
                  <c:v>Agree</c:v>
                </c:pt>
                <c:pt idx="2">
                  <c:v>Indifferent</c:v>
                </c:pt>
                <c:pt idx="3">
                  <c:v>Strong disagree</c:v>
                </c:pt>
                <c:pt idx="4">
                  <c:v>Disagree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39.03</c:v>
                </c:pt>
                <c:pt idx="1">
                  <c:v>31.6</c:v>
                </c:pt>
                <c:pt idx="2">
                  <c:v>18.59</c:v>
                </c:pt>
                <c:pt idx="3">
                  <c:v>6.69</c:v>
                </c:pt>
                <c:pt idx="4">
                  <c:v>4.09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B90-4D88-8FD6-39C471162E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Shopping online is convenient and flexible</a:t>
            </a:r>
          </a:p>
        </c:rich>
      </c:tx>
      <c:layout>
        <c:manualLayout>
          <c:xMode val="edge"/>
          <c:yMode val="edge"/>
          <c:x val="0.42806249999999996"/>
          <c:y val="1.40624991349348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Indifferent</c:v>
                </c:pt>
                <c:pt idx="3">
                  <c:v>Dis-agree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38</c:v>
                </c:pt>
                <c:pt idx="1">
                  <c:v>28</c:v>
                </c:pt>
                <c:pt idx="2">
                  <c:v>18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12-4D41-B0D9-8050FE1D29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Indifferent</c:v>
                </c:pt>
                <c:pt idx="3">
                  <c:v>Dis-agree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108</c:v>
                </c:pt>
                <c:pt idx="1">
                  <c:v>50</c:v>
                </c:pt>
                <c:pt idx="2">
                  <c:v>15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12-4D41-B0D9-8050FE1D29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Indifferent</c:v>
                </c:pt>
                <c:pt idx="3">
                  <c:v>Dis-agree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BD12-4D41-B0D9-8050FE1D29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90604504"/>
        <c:axId val="490604112"/>
      </c:barChart>
      <c:catAx>
        <c:axId val="490604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604112"/>
        <c:crosses val="autoZero"/>
        <c:auto val="1"/>
        <c:lblAlgn val="ctr"/>
        <c:lblOffset val="100"/>
        <c:noMultiLvlLbl val="0"/>
      </c:catAx>
      <c:valAx>
        <c:axId val="49060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604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Displaying quality Information on the website improves satisfaction of customers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8FB-4ACB-9144-18331129E6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8FB-4ACB-9144-18331129E69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8FB-4ACB-9144-18331129E69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8FB-4ACB-9144-18331129E69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Strong Agree</c:v>
                </c:pt>
                <c:pt idx="1">
                  <c:v>Agree</c:v>
                </c:pt>
                <c:pt idx="2">
                  <c:v>Indifferent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133</c:v>
                </c:pt>
                <c:pt idx="1">
                  <c:v>80</c:v>
                </c:pt>
                <c:pt idx="2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8FB-4ACB-9144-18331129E69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Monetary savings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009-4AC9-8771-C55A246F5C3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009-4AC9-8771-C55A246F5C3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009-4AC9-8771-C55A246F5C3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009-4AC9-8771-C55A246F5C3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Strongly Agree</c:v>
                </c:pt>
                <c:pt idx="1">
                  <c:v>Agree</c:v>
                </c:pt>
                <c:pt idx="2">
                  <c:v>Disagree</c:v>
                </c:pt>
                <c:pt idx="3">
                  <c:v>indifferent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148</c:v>
                </c:pt>
                <c:pt idx="1">
                  <c:v>75</c:v>
                </c:pt>
                <c:pt idx="2">
                  <c:v>31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009-4AC9-8771-C55A246F5C3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A11-4D30-9A43-5245D499FA4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A11-4D30-9A43-5245D499FA4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A11-4D30-9A43-5245D499FA4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A11-4D30-9A43-5245D499FA4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A11-4D30-9A43-5245D499FA4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31 - 40 Years</c:v>
                </c:pt>
                <c:pt idx="1">
                  <c:v>21 - 30 Years</c:v>
                </c:pt>
                <c:pt idx="2">
                  <c:v>41 - 50 Years</c:v>
                </c:pt>
                <c:pt idx="3">
                  <c:v>Less Than 20 Years</c:v>
                </c:pt>
                <c:pt idx="4">
                  <c:v>51 Years and above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30.11</c:v>
                </c:pt>
                <c:pt idx="1">
                  <c:v>29.37</c:v>
                </c:pt>
                <c:pt idx="2">
                  <c:v>26.02</c:v>
                </c:pt>
                <c:pt idx="3">
                  <c:v>7.43</c:v>
                </c:pt>
                <c:pt idx="4">
                  <c:v>7.06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A11-4D30-9A43-5245D499FA4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Shopping on the website gives you the sense of adventure'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Strongly Agree</c:v>
                </c:pt>
                <c:pt idx="1">
                  <c:v>Agree</c:v>
                </c:pt>
                <c:pt idx="2">
                  <c:v>Indifferent</c:v>
                </c:pt>
                <c:pt idx="3">
                  <c:v>Dis agree</c:v>
                </c:pt>
                <c:pt idx="4">
                  <c:v>strongly disagree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54</c:v>
                </c:pt>
                <c:pt idx="1">
                  <c:v>101</c:v>
                </c:pt>
                <c:pt idx="2">
                  <c:v>59</c:v>
                </c:pt>
                <c:pt idx="3">
                  <c:v>50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8A-4A08-8E14-A6DC61E4383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Strongly Agree</c:v>
                </c:pt>
                <c:pt idx="1">
                  <c:v>Agree</c:v>
                </c:pt>
                <c:pt idx="2">
                  <c:v>Indifferent</c:v>
                </c:pt>
                <c:pt idx="3">
                  <c:v>Dis agree</c:v>
                </c:pt>
                <c:pt idx="4">
                  <c:v>strongly disagree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4C8A-4A08-8E14-A6DC61E4383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Strongly Agree</c:v>
                </c:pt>
                <c:pt idx="1">
                  <c:v>Agree</c:v>
                </c:pt>
                <c:pt idx="2">
                  <c:v>Indifferent</c:v>
                </c:pt>
                <c:pt idx="3">
                  <c:v>Dis agree</c:v>
                </c:pt>
                <c:pt idx="4">
                  <c:v>strongly disagree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4C8A-4A08-8E14-A6DC61E438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5804296"/>
        <c:axId val="415801160"/>
      </c:barChart>
      <c:catAx>
        <c:axId val="415804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01160"/>
        <c:crosses val="autoZero"/>
        <c:auto val="1"/>
        <c:lblAlgn val="ctr"/>
        <c:lblOffset val="100"/>
        <c:noMultiLvlLbl val="0"/>
      </c:catAx>
      <c:valAx>
        <c:axId val="415801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04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You feel gratification shopping on your favorite e-</a:t>
            </a:r>
            <a:r>
              <a:rPr lang="en-US" b="1" i="0" dirty="0" err="1">
                <a:effectLst/>
              </a:rPr>
              <a:t>tailer</a:t>
            </a:r>
            <a:endParaRPr lang="en-US" b="1" i="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Indifferent </c:v>
                </c:pt>
                <c:pt idx="1">
                  <c:v>Strongly Agree</c:v>
                </c:pt>
                <c:pt idx="2">
                  <c:v>Agree</c:v>
                </c:pt>
                <c:pt idx="3">
                  <c:v>disagree</c:v>
                </c:pt>
                <c:pt idx="4">
                  <c:v>Strong disagree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101</c:v>
                </c:pt>
                <c:pt idx="1">
                  <c:v>65</c:v>
                </c:pt>
                <c:pt idx="2">
                  <c:v>63</c:v>
                </c:pt>
                <c:pt idx="3">
                  <c:v>22</c:v>
                </c:pt>
                <c:pt idx="4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CB-4F6F-B182-2C9EBB1D04F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Indifferent </c:v>
                </c:pt>
                <c:pt idx="1">
                  <c:v>Strongly Agree</c:v>
                </c:pt>
                <c:pt idx="2">
                  <c:v>Agree</c:v>
                </c:pt>
                <c:pt idx="3">
                  <c:v>disagree</c:v>
                </c:pt>
                <c:pt idx="4">
                  <c:v>Strong disagree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8ECB-4F6F-B182-2C9EBB1D04F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Indifferent </c:v>
                </c:pt>
                <c:pt idx="1">
                  <c:v>Strongly Agree</c:v>
                </c:pt>
                <c:pt idx="2">
                  <c:v>Agree</c:v>
                </c:pt>
                <c:pt idx="3">
                  <c:v>disagree</c:v>
                </c:pt>
                <c:pt idx="4">
                  <c:v>Strong disagree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8ECB-4F6F-B182-2C9EBB1D04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8988744"/>
        <c:axId val="418986000"/>
      </c:barChart>
      <c:catAx>
        <c:axId val="418988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986000"/>
        <c:crosses val="autoZero"/>
        <c:auto val="1"/>
        <c:lblAlgn val="ctr"/>
        <c:lblOffset val="100"/>
        <c:noMultiLvlLbl val="0"/>
      </c:catAx>
      <c:valAx>
        <c:axId val="41898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988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Shopping on your preferred e-</a:t>
            </a:r>
            <a:r>
              <a:rPr lang="en-US" b="1" i="0" dirty="0" err="1">
                <a:effectLst/>
              </a:rPr>
              <a:t>tailer</a:t>
            </a:r>
            <a:r>
              <a:rPr lang="en-US" b="1" i="0" dirty="0">
                <a:effectLst/>
              </a:rPr>
              <a:t> enhances your social status</a:t>
            </a:r>
          </a:p>
        </c:rich>
      </c:tx>
      <c:layout>
        <c:manualLayout>
          <c:xMode val="edge"/>
          <c:yMode val="edge"/>
          <c:x val="0.41556249999999995"/>
          <c:y val="1.87499988465797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Indifferent</c:v>
                </c:pt>
                <c:pt idx="1">
                  <c:v>Agree</c:v>
                </c:pt>
                <c:pt idx="2">
                  <c:v>Strongly Agree</c:v>
                </c:pt>
                <c:pt idx="3">
                  <c:v>Strongly disagree</c:v>
                </c:pt>
                <c:pt idx="4">
                  <c:v>Dis agree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100</c:v>
                </c:pt>
                <c:pt idx="1">
                  <c:v>59</c:v>
                </c:pt>
                <c:pt idx="2">
                  <c:v>48</c:v>
                </c:pt>
                <c:pt idx="3">
                  <c:v>33</c:v>
                </c:pt>
                <c:pt idx="4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66-4AC3-861C-472249FDEE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Indifferent</c:v>
                </c:pt>
                <c:pt idx="1">
                  <c:v>Agree</c:v>
                </c:pt>
                <c:pt idx="2">
                  <c:v>Strongly Agree</c:v>
                </c:pt>
                <c:pt idx="3">
                  <c:v>Strongly disagree</c:v>
                </c:pt>
                <c:pt idx="4">
                  <c:v>Dis agree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C366-4AC3-861C-472249FDEEF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Indifferent</c:v>
                </c:pt>
                <c:pt idx="1">
                  <c:v>Agree</c:v>
                </c:pt>
                <c:pt idx="2">
                  <c:v>Strongly Agree</c:v>
                </c:pt>
                <c:pt idx="3">
                  <c:v>Strongly disagree</c:v>
                </c:pt>
                <c:pt idx="4">
                  <c:v>Dis agree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C366-4AC3-861C-472249FDEE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9228688"/>
        <c:axId val="489227512"/>
      </c:barChart>
      <c:catAx>
        <c:axId val="489228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227512"/>
        <c:crosses val="autoZero"/>
        <c:auto val="1"/>
        <c:lblAlgn val="ctr"/>
        <c:lblOffset val="100"/>
        <c:noMultiLvlLbl val="0"/>
      </c:catAx>
      <c:valAx>
        <c:axId val="489227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228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Getting value for money spent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156-4DCF-A932-4C6E2BA4E25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156-4DCF-A932-4C6E2BA4E25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156-4DCF-A932-4C6E2BA4E25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156-4DCF-A932-4C6E2BA4E25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Agree</c:v>
                </c:pt>
                <c:pt idx="1">
                  <c:v>Strongly Agree</c:v>
                </c:pt>
                <c:pt idx="2">
                  <c:v>Indifferent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149</c:v>
                </c:pt>
                <c:pt idx="1">
                  <c:v>82</c:v>
                </c:pt>
                <c:pt idx="2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156-4DCF-A932-4C6E2BA4E252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Company</c:v>
                </c:pt>
              </c:strCache>
            </c:strRef>
          </c:tx>
          <c:dPt>
            <c:idx val="0"/>
            <c:bubble3D val="0"/>
            <c:explosion val="4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FB8C-487A-A215-E37253FD4904}"/>
              </c:ext>
            </c:extLst>
          </c:dPt>
          <c:dPt>
            <c:idx val="1"/>
            <c:bubble3D val="0"/>
            <c:explosion val="5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FB8C-487A-A215-E37253FD490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FB8C-487A-A215-E37253FD4904}"/>
              </c:ext>
            </c:extLst>
          </c:dPt>
          <c:dPt>
            <c:idx val="3"/>
            <c:bubble3D val="0"/>
            <c:explosion val="7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FB8C-487A-A215-E37253FD4904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FB8C-487A-A215-E37253FD4904}"/>
              </c:ext>
            </c:extLst>
          </c:dPt>
          <c:dLbls>
            <c:dLbl>
              <c:idx val="3"/>
              <c:tx>
                <c:rich>
                  <a:bodyPr/>
                  <a:lstStyle/>
                  <a:p>
                    <a:fld id="{1A61B3C0-BF0A-4495-B74A-229E02AB9EA6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E2B3272E-572B-47C0-BAB9-120EB26E3090}" type="PERCENTAGE">
                      <a:rPr lang="en-US" baseline="0" smtClean="0"/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FB8C-487A-A215-E37253FD49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Snapdeal</c:v>
                </c:pt>
                <c:pt idx="3">
                  <c:v>Paytm</c:v>
                </c:pt>
                <c:pt idx="4">
                  <c:v>Myntra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27.79</c:v>
                </c:pt>
                <c:pt idx="1">
                  <c:v>22.83</c:v>
                </c:pt>
                <c:pt idx="2">
                  <c:v>18.8</c:v>
                </c:pt>
                <c:pt idx="3">
                  <c:v>15.5</c:v>
                </c:pt>
                <c:pt idx="4">
                  <c:v>15.08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B8C-487A-A215-E37253FD4904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Easy to use website or application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6C1-4BFF-8371-70DB21F5391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6C1-4BFF-8371-70DB21F5391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6C1-4BFF-8371-70DB21F5391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6C1-4BFF-8371-70DB21F5391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6C1-4BFF-8371-70DB21F5391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29.23</c:v>
                </c:pt>
                <c:pt idx="1">
                  <c:v>23.59</c:v>
                </c:pt>
                <c:pt idx="2">
                  <c:v>17.25</c:v>
                </c:pt>
                <c:pt idx="3">
                  <c:v>14.67</c:v>
                </c:pt>
                <c:pt idx="4">
                  <c:v>15.26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6C1-4BFF-8371-70DB21F5391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Visual appealing web-page layout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368-43FA-A542-5BCEBFE2563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368-43FA-A542-5BCEBFE2563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368-43FA-A542-5BCEBFE2563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368-43FA-A542-5BCEBFE2563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368-43FA-A542-5BCEBFE2563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35.19</c:v>
                </c:pt>
                <c:pt idx="1">
                  <c:v>27.13</c:v>
                </c:pt>
                <c:pt idx="2">
                  <c:v>17.829999999999998</c:v>
                </c:pt>
                <c:pt idx="3">
                  <c:v>10.39</c:v>
                </c:pt>
                <c:pt idx="4">
                  <c:v>9.4600000000000009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368-43FA-A542-5BCEBFE2563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Speedy order delivery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8BD-461F-8DBB-70891502CF9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8BD-461F-8DBB-70891502CF9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8BD-461F-8DBB-70891502CF9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8BD-461F-8DBB-70891502CF9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8BD-461F-8DBB-70891502CF9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49.9</c:v>
                </c:pt>
                <c:pt idx="1">
                  <c:v>33.68</c:v>
                </c:pt>
                <c:pt idx="2">
                  <c:v>6.03</c:v>
                </c:pt>
                <c:pt idx="3">
                  <c:v>0</c:v>
                </c:pt>
                <c:pt idx="4">
                  <c:v>10.4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8BD-461F-8DBB-70891502CF9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i="0" dirty="0">
                <a:effectLst/>
              </a:rPr>
              <a:t>Wild variety of</a:t>
            </a:r>
            <a:r>
              <a:rPr lang="en-US" b="1" i="0" baseline="0" dirty="0">
                <a:effectLst/>
              </a:rPr>
              <a:t> </a:t>
            </a:r>
            <a:r>
              <a:rPr lang="en-US" b="1" i="0" dirty="0">
                <a:effectLst/>
              </a:rPr>
              <a:t>product</a:t>
            </a:r>
          </a:p>
        </c:rich>
      </c:tx>
      <c:layout>
        <c:manualLayout>
          <c:xMode val="edge"/>
          <c:yMode val="edge"/>
          <c:x val="6.8571442363885793E-2"/>
          <c:y val="2.2142100621085924E-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C2E-4743-93A1-F40041FE387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C2E-4743-93A1-F40041FE387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C2E-4743-93A1-F40041FE387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C2E-4743-93A1-F40041FE387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C2E-4743-93A1-F40041FE387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43.82</c:v>
                </c:pt>
                <c:pt idx="1">
                  <c:v>36.65</c:v>
                </c:pt>
                <c:pt idx="2">
                  <c:v>12.75</c:v>
                </c:pt>
                <c:pt idx="3">
                  <c:v>3.98</c:v>
                </c:pt>
                <c:pt idx="4">
                  <c:v>2.79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C2E-4743-93A1-F40041FE387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Complete, relevant description information of products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C41-4808-A3EC-AA87F3D2303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C41-4808-A3EC-AA87F3D2303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C41-4808-A3EC-AA87F3D2303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C41-4808-A3EC-AA87F3D2303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C41-4808-A3EC-AA87F3D2303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38.76</c:v>
                </c:pt>
                <c:pt idx="1">
                  <c:v>31.6</c:v>
                </c:pt>
                <c:pt idx="2">
                  <c:v>10.42</c:v>
                </c:pt>
                <c:pt idx="3">
                  <c:v>9.61</c:v>
                </c:pt>
                <c:pt idx="4">
                  <c:v>9.61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C41-4808-A3EC-AA87F3D2303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Sheet1!$A$2:$A$12</c:f>
              <c:strCache>
                <c:ptCount val="11"/>
                <c:pt idx="0">
                  <c:v>Delhi            58</c:v>
                </c:pt>
                <c:pt idx="1">
                  <c:v>Greater Noida    43</c:v>
                </c:pt>
                <c:pt idx="2">
                  <c:v>Noida            40</c:v>
                </c:pt>
                <c:pt idx="3">
                  <c:v>Bangalore        37</c:v>
                </c:pt>
                <c:pt idx="4">
                  <c:v>Karnal           27</c:v>
                </c:pt>
                <c:pt idx="5">
                  <c:v>Solan            18</c:v>
                </c:pt>
                <c:pt idx="6">
                  <c:v>Ghaziabad        18</c:v>
                </c:pt>
                <c:pt idx="7">
                  <c:v>Gurgaon          12</c:v>
                </c:pt>
                <c:pt idx="8">
                  <c:v>Merrut            9</c:v>
                </c:pt>
                <c:pt idx="9">
                  <c:v>Moradabad         5</c:v>
                </c:pt>
                <c:pt idx="10">
                  <c:v>Bulandshahr       2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58</c:v>
                </c:pt>
                <c:pt idx="1">
                  <c:v>43</c:v>
                </c:pt>
                <c:pt idx="2">
                  <c:v>40</c:v>
                </c:pt>
                <c:pt idx="3">
                  <c:v>37</c:v>
                </c:pt>
                <c:pt idx="4">
                  <c:v>27</c:v>
                </c:pt>
                <c:pt idx="5">
                  <c:v>18</c:v>
                </c:pt>
                <c:pt idx="6">
                  <c:v>18</c:v>
                </c:pt>
                <c:pt idx="7">
                  <c:v>12</c:v>
                </c:pt>
                <c:pt idx="8">
                  <c:v>9</c:v>
                </c:pt>
                <c:pt idx="9">
                  <c:v>5</c:v>
                </c:pt>
                <c:pt idx="1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1E-475F-9CAC-D82569C1FF1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Sheet1!$A$2:$A$12</c:f>
              <c:strCache>
                <c:ptCount val="11"/>
                <c:pt idx="0">
                  <c:v>Delhi            58</c:v>
                </c:pt>
                <c:pt idx="1">
                  <c:v>Greater Noida    43</c:v>
                </c:pt>
                <c:pt idx="2">
                  <c:v>Noida            40</c:v>
                </c:pt>
                <c:pt idx="3">
                  <c:v>Bangalore        37</c:v>
                </c:pt>
                <c:pt idx="4">
                  <c:v>Karnal           27</c:v>
                </c:pt>
                <c:pt idx="5">
                  <c:v>Solan            18</c:v>
                </c:pt>
                <c:pt idx="6">
                  <c:v>Ghaziabad        18</c:v>
                </c:pt>
                <c:pt idx="7">
                  <c:v>Gurgaon          12</c:v>
                </c:pt>
                <c:pt idx="8">
                  <c:v>Merrut            9</c:v>
                </c:pt>
                <c:pt idx="9">
                  <c:v>Moradabad         5</c:v>
                </c:pt>
                <c:pt idx="10">
                  <c:v>Bulandshahr       2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</c:numCache>
            </c:numRef>
          </c:val>
          <c:extLst>
            <c:ext xmlns:c16="http://schemas.microsoft.com/office/drawing/2014/chart" uri="{C3380CC4-5D6E-409C-BE32-E72D297353CC}">
              <c16:uniqueId val="{00000001-D31E-475F-9CAC-D82569C1FF1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Sheet1!$A$2:$A$12</c:f>
              <c:strCache>
                <c:ptCount val="11"/>
                <c:pt idx="0">
                  <c:v>Delhi            58</c:v>
                </c:pt>
                <c:pt idx="1">
                  <c:v>Greater Noida    43</c:v>
                </c:pt>
                <c:pt idx="2">
                  <c:v>Noida            40</c:v>
                </c:pt>
                <c:pt idx="3">
                  <c:v>Bangalore        37</c:v>
                </c:pt>
                <c:pt idx="4">
                  <c:v>Karnal           27</c:v>
                </c:pt>
                <c:pt idx="5">
                  <c:v>Solan            18</c:v>
                </c:pt>
                <c:pt idx="6">
                  <c:v>Ghaziabad        18</c:v>
                </c:pt>
                <c:pt idx="7">
                  <c:v>Gurgaon          12</c:v>
                </c:pt>
                <c:pt idx="8">
                  <c:v>Merrut            9</c:v>
                </c:pt>
                <c:pt idx="9">
                  <c:v>Moradabad         5</c:v>
                </c:pt>
                <c:pt idx="10">
                  <c:v>Bulandshahr       2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</c:numCache>
            </c:numRef>
          </c:val>
          <c:extLst>
            <c:ext xmlns:c16="http://schemas.microsoft.com/office/drawing/2014/chart" uri="{C3380CC4-5D6E-409C-BE32-E72D297353CC}">
              <c16:uniqueId val="{00000002-D31E-475F-9CAC-D82569C1FF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29858096"/>
        <c:axId val="429857312"/>
      </c:barChart>
      <c:catAx>
        <c:axId val="429858096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857312"/>
        <c:crosses val="autoZero"/>
        <c:auto val="1"/>
        <c:lblAlgn val="ctr"/>
        <c:lblOffset val="100"/>
        <c:noMultiLvlLbl val="0"/>
      </c:catAx>
      <c:valAx>
        <c:axId val="429857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858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>
        <c:manualLayout>
          <c:xMode val="edge"/>
          <c:yMode val="edge"/>
          <c:x val="0.34208166846425958"/>
          <c:y val="0.9209461833154502"/>
          <c:w val="0.1015002542709131"/>
          <c:h val="6.08926340435896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Availability of several payment options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C82-4242-AA61-9D91315C6C2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C82-4242-AA61-9D91315C6C2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C82-4242-AA61-9D91315C6C2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C82-4242-AA61-9D91315C6C2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C82-4242-AA61-9D91315C6C2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33.590000000000003</c:v>
                </c:pt>
                <c:pt idx="1">
                  <c:v>31.72</c:v>
                </c:pt>
                <c:pt idx="2">
                  <c:v>20.62</c:v>
                </c:pt>
                <c:pt idx="3">
                  <c:v>0</c:v>
                </c:pt>
                <c:pt idx="4">
                  <c:v>14.06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C82-4242-AA61-9D91315C6C2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Fast loading website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8F0-4F2F-920A-D641236E40A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8F0-4F2F-920A-D641236E40A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8F0-4F2F-920A-D641236E40A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8F0-4F2F-920A-D641236E40A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8F0-4F2F-920A-D641236E40A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37.44</c:v>
                </c:pt>
                <c:pt idx="1">
                  <c:v>24.36</c:v>
                </c:pt>
                <c:pt idx="2">
                  <c:v>11.13</c:v>
                </c:pt>
                <c:pt idx="3">
                  <c:v>14.89</c:v>
                </c:pt>
                <c:pt idx="4">
                  <c:v>12.18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8F0-4F2F-920A-D641236E40A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Reliability of the website or application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E0-4BFA-91FA-4220B8308ED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E0-4BFA-91FA-4220B8308ED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3E0-4BFA-91FA-4220B8308ED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3E0-4BFA-91FA-4220B8308ED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3E0-4BFA-91FA-4220B8308ED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39.270000000000003</c:v>
                </c:pt>
                <c:pt idx="1">
                  <c:v>25.26</c:v>
                </c:pt>
                <c:pt idx="2">
                  <c:v>11.07</c:v>
                </c:pt>
                <c:pt idx="3">
                  <c:v>16.61</c:v>
                </c:pt>
                <c:pt idx="4">
                  <c:v>7.79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3E0-4BFA-91FA-4220B8308ED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Frequent disruption when moving from one page to another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DC-4A53-9794-ED6B83ED5E2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DC-4A53-9794-ED6B83ED5E2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FDC-4A53-9794-ED6B83ED5E2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FDC-4A53-9794-ED6B83ED5E2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FDC-4A53-9794-ED6B83ED5E2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24.45</c:v>
                </c:pt>
                <c:pt idx="1">
                  <c:v>19.440000000000001</c:v>
                </c:pt>
                <c:pt idx="2">
                  <c:v>20.69</c:v>
                </c:pt>
                <c:pt idx="3">
                  <c:v>12.23</c:v>
                </c:pt>
                <c:pt idx="4">
                  <c:v>23.2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FDC-4A53-9794-ED6B83ED5E2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Privacy of customers’ information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F6C-4F9F-959E-BE9C7B2F9E5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F6C-4F9F-959E-BE9C7B2F9E5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F6C-4F9F-959E-BE9C7B2F9E5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F6C-4F9F-959E-BE9C7B2F9E5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F6C-4F9F-959E-BE9C7B2F9E5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39.32</c:v>
                </c:pt>
                <c:pt idx="1">
                  <c:v>26.69</c:v>
                </c:pt>
                <c:pt idx="2">
                  <c:v>13.88</c:v>
                </c:pt>
                <c:pt idx="3">
                  <c:v>12.1</c:v>
                </c:pt>
                <c:pt idx="4">
                  <c:v>8.01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F6C-4F9F-959E-BE9C7B2F9E5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Security of customer financial information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D92-4C42-883A-08EE2BD73E9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D92-4C42-883A-08EE2BD73E9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D92-4C42-883A-08EE2BD73E9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D92-4C42-883A-08EE2BD73E9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D92-4C42-883A-08EE2BD73E9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32.49</c:v>
                </c:pt>
                <c:pt idx="1">
                  <c:v>23.5</c:v>
                </c:pt>
                <c:pt idx="2">
                  <c:v>14.35</c:v>
                </c:pt>
                <c:pt idx="3">
                  <c:v>13.88</c:v>
                </c:pt>
                <c:pt idx="4">
                  <c:v>15.77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D92-4C42-883A-08EE2BD73E9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Perceived Trustworthiness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F2-4EC2-ADBC-73B97EEDA1E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F2-4EC2-ADBC-73B97EEDA1E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BF2-4EC2-ADBC-73B97EEDA1E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BF2-4EC2-ADBC-73B97EEDA1E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BF2-4EC2-ADBC-73B97EEDA1E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40.83</c:v>
                </c:pt>
                <c:pt idx="1">
                  <c:v>25.72</c:v>
                </c:pt>
                <c:pt idx="2">
                  <c:v>15.83</c:v>
                </c:pt>
                <c:pt idx="3">
                  <c:v>4.32</c:v>
                </c:pt>
                <c:pt idx="4">
                  <c:v>13.31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BF2-4EC2-ADBC-73B97EEDA1E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Longer time to get logged in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79B-4113-BE31-D8F56D3F322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79B-4113-BE31-D8F56D3F322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79B-4113-BE31-D8F56D3F322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79B-4113-BE31-D8F56D3F322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79B-4113-BE31-D8F56D3F322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32.369999999999997</c:v>
                </c:pt>
                <c:pt idx="1">
                  <c:v>24.7</c:v>
                </c:pt>
                <c:pt idx="2">
                  <c:v>8.39</c:v>
                </c:pt>
                <c:pt idx="3">
                  <c:v>18.47</c:v>
                </c:pt>
                <c:pt idx="4">
                  <c:v>16.07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79B-4113-BE31-D8F56D3F322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Longer time in displaying graphics and photos 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2F5-41F9-B211-08BA9E5D08C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2F5-41F9-B211-08BA9E5D08C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2F5-41F9-B211-08BA9E5D08C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2F5-41F9-B211-08BA9E5D08C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2F5-41F9-B211-08BA9E5D08C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30.43</c:v>
                </c:pt>
                <c:pt idx="1">
                  <c:v>22.71</c:v>
                </c:pt>
                <c:pt idx="2">
                  <c:v>17.87</c:v>
                </c:pt>
                <c:pt idx="3">
                  <c:v>6.76</c:v>
                </c:pt>
                <c:pt idx="4">
                  <c:v>22.22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2F5-41F9-B211-08BA9E5D08C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Late declaration of price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0A6-40BF-BD59-F1EC162857B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0A6-40BF-BD59-F1EC162857B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0A6-40BF-BD59-F1EC162857B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0A6-40BF-BD59-F1EC162857B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0A6-40BF-BD59-F1EC162857B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22.76</c:v>
                </c:pt>
                <c:pt idx="1">
                  <c:v>17.48</c:v>
                </c:pt>
                <c:pt idx="2">
                  <c:v>30.49</c:v>
                </c:pt>
                <c:pt idx="3">
                  <c:v>29.27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0A6-40BF-BD59-F1EC162857B2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Since how</a:t>
            </a:r>
            <a:r>
              <a:rPr lang="en-US" baseline="0" dirty="0"/>
              <a:t> long you are shopping online?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0640748031496062E-2"/>
          <c:y val="0.17596264911647089"/>
          <c:w val="0.92435925196850399"/>
          <c:h val="0.768935791773142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Sheet1!$A$2:$A$6</c:f>
              <c:strCache>
                <c:ptCount val="5"/>
                <c:pt idx="0">
                  <c:v>Above 4 yrs</c:v>
                </c:pt>
                <c:pt idx="1">
                  <c:v>2-3 Yrs</c:v>
                </c:pt>
                <c:pt idx="2">
                  <c:v>3-4 Yrs</c:v>
                </c:pt>
                <c:pt idx="3">
                  <c:v>Less than 1</c:v>
                </c:pt>
                <c:pt idx="4">
                  <c:v>1-2 Yrs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98</c:v>
                </c:pt>
                <c:pt idx="1">
                  <c:v>65</c:v>
                </c:pt>
                <c:pt idx="2">
                  <c:v>47</c:v>
                </c:pt>
                <c:pt idx="3">
                  <c:v>43</c:v>
                </c:pt>
                <c:pt idx="4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5A-465C-86A9-7EC10817DA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Above 4 yrs</c:v>
                </c:pt>
                <c:pt idx="1">
                  <c:v>2-3 Yrs</c:v>
                </c:pt>
                <c:pt idx="2">
                  <c:v>3-4 Yrs</c:v>
                </c:pt>
                <c:pt idx="3">
                  <c:v>Less than 1</c:v>
                </c:pt>
                <c:pt idx="4">
                  <c:v>1-2 Yrs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C65A-465C-86A9-7EC10817DA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Above 4 yrs</c:v>
                </c:pt>
                <c:pt idx="1">
                  <c:v>2-3 Yrs</c:v>
                </c:pt>
                <c:pt idx="2">
                  <c:v>3-4 Yrs</c:v>
                </c:pt>
                <c:pt idx="3">
                  <c:v>Less than 1</c:v>
                </c:pt>
                <c:pt idx="4">
                  <c:v>1-2 Yrs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3-C65A-465C-86A9-7EC10817DA7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91410512"/>
        <c:axId val="491410904"/>
      </c:barChart>
      <c:catAx>
        <c:axId val="491410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410904"/>
        <c:crosses val="autoZero"/>
        <c:auto val="1"/>
        <c:lblAlgn val="ctr"/>
        <c:lblOffset val="100"/>
        <c:noMultiLvlLbl val="0"/>
      </c:catAx>
      <c:valAx>
        <c:axId val="49141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410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Longer page loading time 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B77-483E-90B9-EEFFA997A3D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B77-483E-90B9-EEFFA997A3D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B77-483E-90B9-EEFFA997A3D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B77-483E-90B9-EEFFA997A3D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B77-483E-90B9-EEFFA997A3D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19.21</c:v>
                </c:pt>
                <c:pt idx="1">
                  <c:v>17.23</c:v>
                </c:pt>
                <c:pt idx="2">
                  <c:v>19.21</c:v>
                </c:pt>
                <c:pt idx="3">
                  <c:v>26.55</c:v>
                </c:pt>
                <c:pt idx="4">
                  <c:v>17.8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B77-483E-90B9-EEFFA997A3D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1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DA5-4218-AEC4-95CF4B3381B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DA5-4218-AEC4-95CF4B3381B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DA5-4218-AEC4-95CF4B3381B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EDA5-4218-AEC4-95CF4B3381B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EDA5-4218-AEC4-95CF4B3381B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Amazon</c:v>
                </c:pt>
                <c:pt idx="1">
                  <c:v>Flipkart</c:v>
                </c:pt>
                <c:pt idx="2">
                  <c:v>Myntra</c:v>
                </c:pt>
                <c:pt idx="3">
                  <c:v>Paytm</c:v>
                </c:pt>
                <c:pt idx="4">
                  <c:v>Snapdeal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47</c:v>
                </c:pt>
                <c:pt idx="1">
                  <c:v>27.25</c:v>
                </c:pt>
                <c:pt idx="2">
                  <c:v>16.309999999999999</c:v>
                </c:pt>
                <c:pt idx="3">
                  <c:v>9.44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DA5-4218-AEC4-95CF4B3381B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How many times you have made an online purchase in the past 1 year?</c:v>
                </c:pt>
              </c:strCache>
            </c:strRef>
          </c:tx>
          <c:dPt>
            <c:idx val="0"/>
            <c:bubble3D val="0"/>
            <c:explosion val="4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AB0-4749-82D6-9841277D58A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AB0-4749-82D6-9841277D58A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AB0-4749-82D6-9841277D58A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AB0-4749-82D6-9841277D58A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AB0-4749-82D6-9841277D58A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AB0-4749-82D6-9841277D58A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Less than 10 times</c:v>
                </c:pt>
                <c:pt idx="1">
                  <c:v>31-40 times</c:v>
                </c:pt>
                <c:pt idx="2">
                  <c:v>41 times and above</c:v>
                </c:pt>
                <c:pt idx="3">
                  <c:v>11-20 times</c:v>
                </c:pt>
                <c:pt idx="4">
                  <c:v>21-30 times</c:v>
                </c:pt>
                <c:pt idx="5">
                  <c:v>42 times and above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42.38</c:v>
                </c:pt>
                <c:pt idx="1">
                  <c:v>23.42</c:v>
                </c:pt>
                <c:pt idx="2">
                  <c:v>17.47</c:v>
                </c:pt>
                <c:pt idx="3">
                  <c:v>10.78</c:v>
                </c:pt>
                <c:pt idx="4">
                  <c:v>3.72</c:v>
                </c:pt>
                <c:pt idx="5">
                  <c:v>2.23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AB0-4749-82D6-9841277D58A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>
      <a:softEdge rad="558800"/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Device Used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WiFi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Smartphone</c:v>
                </c:pt>
                <c:pt idx="1">
                  <c:v>Laptop</c:v>
                </c:pt>
                <c:pt idx="2">
                  <c:v>Desktop</c:v>
                </c:pt>
                <c:pt idx="3">
                  <c:v>Tablet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38</c:v>
                </c:pt>
                <c:pt idx="1">
                  <c:v>35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A7-4DD7-993D-9DA39A6840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Mobile Internet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Smartphone</c:v>
                </c:pt>
                <c:pt idx="1">
                  <c:v>Laptop</c:v>
                </c:pt>
                <c:pt idx="2">
                  <c:v>Desktop</c:v>
                </c:pt>
                <c:pt idx="3">
                  <c:v>Tablet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105</c:v>
                </c:pt>
                <c:pt idx="1">
                  <c:v>55</c:v>
                </c:pt>
                <c:pt idx="2">
                  <c:v>25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A7-4DD7-993D-9DA39A68400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Dialup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Smartphone</c:v>
                </c:pt>
                <c:pt idx="1">
                  <c:v>Laptop</c:v>
                </c:pt>
                <c:pt idx="2">
                  <c:v>Desktop</c:v>
                </c:pt>
                <c:pt idx="3">
                  <c:v>Tablet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2A7-4DD7-993D-9DA39A6840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5792928"/>
        <c:axId val="415787440"/>
      </c:barChart>
      <c:catAx>
        <c:axId val="4157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787440"/>
        <c:crosses val="autoZero"/>
        <c:auto val="1"/>
        <c:lblAlgn val="ctr"/>
        <c:lblOffset val="100"/>
        <c:noMultiLvlLbl val="0"/>
      </c:catAx>
      <c:valAx>
        <c:axId val="41578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792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Browser</c:v>
                </c:pt>
              </c:strCache>
            </c:strRef>
          </c:tx>
          <c:dPt>
            <c:idx val="0"/>
            <c:bubble3D val="0"/>
            <c:explosion val="1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54A-4A37-872D-5D3423E7D04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54A-4A37-872D-5D3423E7D04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354A-4A37-872D-5D3423E7D04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354A-4A37-872D-5D3423E7D04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Google Chrome</c:v>
                </c:pt>
                <c:pt idx="1">
                  <c:v>Safari</c:v>
                </c:pt>
                <c:pt idx="2">
                  <c:v>Opera</c:v>
                </c:pt>
                <c:pt idx="3">
                  <c:v>Mozila Firefox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80.3</c:v>
                </c:pt>
                <c:pt idx="1">
                  <c:v>14.87</c:v>
                </c:pt>
                <c:pt idx="2">
                  <c:v>2.97</c:v>
                </c:pt>
                <c:pt idx="3">
                  <c:v>1.86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54A-4A37-872D-5D3423E7D04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First time visit through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Search Engine</c:v>
                </c:pt>
                <c:pt idx="1">
                  <c:v>Content Marketing</c:v>
                </c:pt>
                <c:pt idx="2">
                  <c:v>Display Adverts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230</c:v>
                </c:pt>
                <c:pt idx="1">
                  <c:v>20</c:v>
                </c:pt>
                <c:pt idx="2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DF-4BAF-8377-25BCB4947A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Search Engine</c:v>
                </c:pt>
                <c:pt idx="1">
                  <c:v>Content Marketing</c:v>
                </c:pt>
                <c:pt idx="2">
                  <c:v>Display Adverts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DCDF-4BAF-8377-25BCB4947A2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Search Engine</c:v>
                </c:pt>
                <c:pt idx="1">
                  <c:v>Content Marketing</c:v>
                </c:pt>
                <c:pt idx="2">
                  <c:v>Display Adverts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DCDF-4BAF-8377-25BCB4947A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5815272"/>
        <c:axId val="415815664"/>
      </c:barChart>
      <c:catAx>
        <c:axId val="415815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15664"/>
        <c:crosses val="autoZero"/>
        <c:auto val="1"/>
        <c:lblAlgn val="ctr"/>
        <c:lblOffset val="100"/>
        <c:noMultiLvlLbl val="0"/>
      </c:catAx>
      <c:valAx>
        <c:axId val="415815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15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First Time visit, How?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DF4-4975-A939-F87A38DF3B6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DF4-4975-A939-F87A38DF3B6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DF4-4975-A939-F87A38DF3B6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DF4-4975-A939-F87A38DF3B6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Search Engine</c:v>
                </c:pt>
                <c:pt idx="1">
                  <c:v>Content Marketing</c:v>
                </c:pt>
                <c:pt idx="2">
                  <c:v>Display Adverts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85.5</c:v>
                </c:pt>
                <c:pt idx="1">
                  <c:v>7.43</c:v>
                </c:pt>
                <c:pt idx="2">
                  <c:v>7.06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DF4-4975-A939-F87A38DF3B6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14T10:08:25.058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7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2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9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8154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0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66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38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64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2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7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9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7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1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0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9EA54-7478-40E6-9788-C4ED52CC41A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7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9EA54-7478-40E6-9788-C4ED52CC41A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A6090-5953-4BB2-9CDE-FD1C618B6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23.xml"/><Relationship Id="rId4" Type="http://schemas.openxmlformats.org/officeDocument/2006/relationships/chart" Target="../charts/char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0.xml"/><Relationship Id="rId4" Type="http://schemas.openxmlformats.org/officeDocument/2006/relationships/chart" Target="../charts/chart3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azyegg.com/blog/how-to-generate-leads/" TargetMode="External"/><Relationship Id="rId2" Type="http://schemas.openxmlformats.org/officeDocument/2006/relationships/hyperlink" Target="https://www.crazyegg.com/blog/customer-acquisition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www.crazyegg.com/blog/increase-your-conversion-rate/" TargetMode="External"/><Relationship Id="rId4" Type="http://schemas.openxmlformats.org/officeDocument/2006/relationships/hyperlink" Target="https://www.outboundengine.com/blog/customer-retention-marketing-vs-customer-acquisition-marketin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/>
              <a:t>Customer Retention</a:t>
            </a:r>
          </a:p>
        </p:txBody>
      </p:sp>
    </p:spTree>
    <p:extLst>
      <p:ext uri="{BB962C8B-B14F-4D97-AF65-F5344CB8AC3E}">
        <p14:creationId xmlns:p14="http://schemas.microsoft.com/office/powerpoint/2010/main" val="251572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Hedonic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Hedonic shopping value reflects the value received from the multisensory, fantasy and emotive aspects of the shopping experience</a:t>
            </a:r>
          </a:p>
          <a:p>
            <a:endParaRPr lang="en-US" dirty="0"/>
          </a:p>
          <a:p>
            <a:r>
              <a:rPr lang="en-US" dirty="0"/>
              <a:t>Hedonic goods are multisensory and provide for experiential consumption, fun, pleasure, and excitement. It comes with good feeling.</a:t>
            </a:r>
          </a:p>
        </p:txBody>
      </p:sp>
    </p:spTree>
    <p:extLst>
      <p:ext uri="{BB962C8B-B14F-4D97-AF65-F5344CB8AC3E}">
        <p14:creationId xmlns:p14="http://schemas.microsoft.com/office/powerpoint/2010/main" val="755140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97705"/>
            <a:ext cx="10353761" cy="1326321"/>
          </a:xfrm>
        </p:spPr>
        <p:txBody>
          <a:bodyPr/>
          <a:lstStyle/>
          <a:p>
            <a:r>
              <a:rPr lang="en-US" dirty="0"/>
              <a:t>Who is our potential customer?</a:t>
            </a: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852172456"/>
              </p:ext>
            </p:extLst>
          </p:nvPr>
        </p:nvGraphicFramePr>
        <p:xfrm>
          <a:off x="0" y="1152983"/>
          <a:ext cx="3421449" cy="2847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4085892224"/>
              </p:ext>
            </p:extLst>
          </p:nvPr>
        </p:nvGraphicFramePr>
        <p:xfrm>
          <a:off x="3120050" y="1252650"/>
          <a:ext cx="4525319" cy="3280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40259" y="5066270"/>
            <a:ext cx="2279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Females are the</a:t>
            </a:r>
          </a:p>
          <a:p>
            <a:r>
              <a:rPr lang="en-US" dirty="0"/>
              <a:t>Potential customer</a:t>
            </a:r>
          </a:p>
          <a:p>
            <a:r>
              <a:rPr lang="en-US" dirty="0"/>
              <a:t>67.29%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21211" y="5148649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 – 50 Years are potential age who covers</a:t>
            </a:r>
          </a:p>
          <a:p>
            <a:r>
              <a:rPr lang="en-US" dirty="0"/>
              <a:t>85% sales</a:t>
            </a:r>
          </a:p>
        </p:txBody>
      </p:sp>
    </p:spTree>
    <p:extLst>
      <p:ext uri="{BB962C8B-B14F-4D97-AF65-F5344CB8AC3E}">
        <p14:creationId xmlns:p14="http://schemas.microsoft.com/office/powerpoint/2010/main" val="1727450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Cities for e-commerce</a:t>
            </a:r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897970"/>
              </p:ext>
            </p:extLst>
          </p:nvPr>
        </p:nvGraphicFramePr>
        <p:xfrm>
          <a:off x="914400" y="2095500"/>
          <a:ext cx="10353675" cy="369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228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2980" y="709127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Shopping Pattern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180959935"/>
              </p:ext>
            </p:extLst>
          </p:nvPr>
        </p:nvGraphicFramePr>
        <p:xfrm>
          <a:off x="1212980" y="1380929"/>
          <a:ext cx="4394718" cy="4823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17934552"/>
              </p:ext>
            </p:extLst>
          </p:nvPr>
        </p:nvGraphicFramePr>
        <p:xfrm>
          <a:off x="6167534" y="1380929"/>
          <a:ext cx="5887618" cy="4544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73874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they do shopping?</a:t>
            </a: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628041065"/>
              </p:ext>
            </p:extLst>
          </p:nvPr>
        </p:nvGraphicFramePr>
        <p:xfrm>
          <a:off x="774357" y="1342768"/>
          <a:ext cx="4275438" cy="4795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4294226388"/>
              </p:ext>
            </p:extLst>
          </p:nvPr>
        </p:nvGraphicFramePr>
        <p:xfrm>
          <a:off x="6568753" y="1342768"/>
          <a:ext cx="4766904" cy="4320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15528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29530" cy="1400530"/>
          </a:xfrm>
        </p:spPr>
        <p:txBody>
          <a:bodyPr/>
          <a:lstStyle/>
          <a:p>
            <a:r>
              <a:rPr lang="en-US" sz="3600" dirty="0"/>
              <a:t>How Customer reached to online website?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284848334"/>
              </p:ext>
            </p:extLst>
          </p:nvPr>
        </p:nvGraphicFramePr>
        <p:xfrm>
          <a:off x="646112" y="1596744"/>
          <a:ext cx="4308444" cy="3395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4281705697"/>
              </p:ext>
            </p:extLst>
          </p:nvPr>
        </p:nvGraphicFramePr>
        <p:xfrm>
          <a:off x="5113177" y="1596745"/>
          <a:ext cx="6624734" cy="3255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6111" y="5682343"/>
            <a:ext cx="1098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Customers are somehow know what they need so that they search on search engine like Google</a:t>
            </a:r>
          </a:p>
        </p:txBody>
      </p:sp>
    </p:spTree>
    <p:extLst>
      <p:ext uri="{BB962C8B-B14F-4D97-AF65-F5344CB8AC3E}">
        <p14:creationId xmlns:p14="http://schemas.microsoft.com/office/powerpoint/2010/main" val="4287811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habit on ecommerce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898645980"/>
              </p:ext>
            </p:extLst>
          </p:nvPr>
        </p:nvGraphicFramePr>
        <p:xfrm>
          <a:off x="646111" y="1595535"/>
          <a:ext cx="4224469" cy="3405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435818779"/>
              </p:ext>
            </p:extLst>
          </p:nvPr>
        </p:nvGraphicFramePr>
        <p:xfrm>
          <a:off x="5262830" y="1460846"/>
          <a:ext cx="6036542" cy="3129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46111" y="5505061"/>
            <a:ext cx="1086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Female spend more time on ecommerce websites and sometimes abandon the shopping cart</a:t>
            </a:r>
          </a:p>
        </p:txBody>
      </p:sp>
    </p:spTree>
    <p:extLst>
      <p:ext uri="{BB962C8B-B14F-4D97-AF65-F5344CB8AC3E}">
        <p14:creationId xmlns:p14="http://schemas.microsoft.com/office/powerpoint/2010/main" val="397299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313033"/>
            <a:ext cx="10353761" cy="1326321"/>
          </a:xfrm>
        </p:spPr>
        <p:txBody>
          <a:bodyPr/>
          <a:lstStyle/>
          <a:p>
            <a:r>
              <a:rPr lang="en-US" dirty="0"/>
              <a:t>Website content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019490539"/>
              </p:ext>
            </p:extLst>
          </p:nvPr>
        </p:nvGraphicFramePr>
        <p:xfrm>
          <a:off x="130628" y="1227627"/>
          <a:ext cx="4655975" cy="2420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359527124"/>
              </p:ext>
            </p:extLst>
          </p:nvPr>
        </p:nvGraphicFramePr>
        <p:xfrm>
          <a:off x="5419012" y="1227627"/>
          <a:ext cx="5357845" cy="2532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941686437"/>
              </p:ext>
            </p:extLst>
          </p:nvPr>
        </p:nvGraphicFramePr>
        <p:xfrm>
          <a:off x="129550" y="3760236"/>
          <a:ext cx="4973258" cy="2724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1709580959"/>
              </p:ext>
            </p:extLst>
          </p:nvPr>
        </p:nvGraphicFramePr>
        <p:xfrm>
          <a:off x="5293048" y="3760236"/>
          <a:ext cx="5609771" cy="2985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254089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372922931"/>
              </p:ext>
            </p:extLst>
          </p:nvPr>
        </p:nvGraphicFramePr>
        <p:xfrm>
          <a:off x="-151363" y="0"/>
          <a:ext cx="5292529" cy="31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761886013"/>
              </p:ext>
            </p:extLst>
          </p:nvPr>
        </p:nvGraphicFramePr>
        <p:xfrm>
          <a:off x="4500984" y="131839"/>
          <a:ext cx="5650723" cy="3040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605206769"/>
              </p:ext>
            </p:extLst>
          </p:nvPr>
        </p:nvGraphicFramePr>
        <p:xfrm>
          <a:off x="-683208" y="3304247"/>
          <a:ext cx="6113624" cy="3469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" name="Chart 24"/>
          <p:cNvGraphicFramePr/>
          <p:nvPr>
            <p:extLst>
              <p:ext uri="{D42A27DB-BD31-4B8C-83A1-F6EECF244321}">
                <p14:modId xmlns:p14="http://schemas.microsoft.com/office/powerpoint/2010/main" val="398252275"/>
              </p:ext>
            </p:extLst>
          </p:nvPr>
        </p:nvGraphicFramePr>
        <p:xfrm>
          <a:off x="4429968" y="3304247"/>
          <a:ext cx="6561494" cy="3087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0708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97705"/>
            <a:ext cx="10353761" cy="1326321"/>
          </a:xfrm>
        </p:spPr>
        <p:txBody>
          <a:bodyPr/>
          <a:lstStyle/>
          <a:p>
            <a:r>
              <a:rPr lang="en-US" dirty="0"/>
              <a:t>Hedonic Values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731334680"/>
              </p:ext>
            </p:extLst>
          </p:nvPr>
        </p:nvGraphicFramePr>
        <p:xfrm>
          <a:off x="147216" y="1152984"/>
          <a:ext cx="5255208" cy="2691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825347001"/>
              </p:ext>
            </p:extLst>
          </p:nvPr>
        </p:nvGraphicFramePr>
        <p:xfrm>
          <a:off x="5402424" y="1152983"/>
          <a:ext cx="5553788" cy="2569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470676335"/>
              </p:ext>
            </p:extLst>
          </p:nvPr>
        </p:nvGraphicFramePr>
        <p:xfrm>
          <a:off x="371150" y="3909527"/>
          <a:ext cx="5031274" cy="2799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604835269"/>
              </p:ext>
            </p:extLst>
          </p:nvPr>
        </p:nvGraphicFramePr>
        <p:xfrm>
          <a:off x="5572675" y="3714052"/>
          <a:ext cx="5383537" cy="2797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000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Customer Retention?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74150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Customer retention is the ability to keep customers coming back to your store or website to create repeat business and investment.</a:t>
            </a:r>
          </a:p>
          <a:p>
            <a:r>
              <a:rPr lang="en-US" dirty="0"/>
              <a:t>Keep your Customer engaged and Build Trust.</a:t>
            </a:r>
          </a:p>
          <a:p>
            <a:r>
              <a:rPr lang="en-US" dirty="0"/>
              <a:t>Customer Retention ensure customer loyalty.</a:t>
            </a:r>
          </a:p>
          <a:p>
            <a:r>
              <a:rPr lang="en-US" dirty="0"/>
              <a:t>It is the process of engaging existing customers to continue buying products or services from your business.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Other Words Customer Retention means </a:t>
            </a:r>
          </a:p>
          <a:p>
            <a:pPr lvl="2"/>
            <a:r>
              <a:rPr lang="en-US" dirty="0">
                <a:solidFill>
                  <a:srgbClr val="92D050"/>
                </a:solidFill>
                <a:latin typeface="+mn-lt"/>
              </a:rPr>
              <a:t>“to maintain existing customers”</a:t>
            </a:r>
          </a:p>
        </p:txBody>
      </p:sp>
    </p:spTree>
    <p:extLst>
      <p:ext uri="{BB962C8B-B14F-4D97-AF65-F5344CB8AC3E}">
        <p14:creationId xmlns:p14="http://schemas.microsoft.com/office/powerpoint/2010/main" val="2293085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-90617"/>
            <a:ext cx="10353761" cy="1326321"/>
          </a:xfrm>
        </p:spPr>
        <p:txBody>
          <a:bodyPr/>
          <a:lstStyle/>
          <a:p>
            <a:r>
              <a:rPr lang="en-US" dirty="0"/>
              <a:t>Online retailer preferred: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954282244"/>
              </p:ext>
            </p:extLst>
          </p:nvPr>
        </p:nvGraphicFramePr>
        <p:xfrm>
          <a:off x="2367902" y="1152983"/>
          <a:ext cx="7354596" cy="4794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1019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48873" y="357754"/>
            <a:ext cx="2530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Easy to Use Platform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701394825"/>
              </p:ext>
            </p:extLst>
          </p:nvPr>
        </p:nvGraphicFramePr>
        <p:xfrm>
          <a:off x="0" y="803643"/>
          <a:ext cx="3396343" cy="2228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806647617"/>
              </p:ext>
            </p:extLst>
          </p:nvPr>
        </p:nvGraphicFramePr>
        <p:xfrm>
          <a:off x="3079836" y="803644"/>
          <a:ext cx="3834148" cy="2228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970097509"/>
              </p:ext>
            </p:extLst>
          </p:nvPr>
        </p:nvGraphicFramePr>
        <p:xfrm>
          <a:off x="6476179" y="803643"/>
          <a:ext cx="4310009" cy="2228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35902" y="4357396"/>
            <a:ext cx="103621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Conclusion:</a:t>
            </a:r>
          </a:p>
          <a:p>
            <a:pPr marL="342900" indent="-342900">
              <a:buAutoNum type="arabicPeriod"/>
            </a:pPr>
            <a:r>
              <a:rPr lang="en-US" dirty="0"/>
              <a:t>Amazon platform is first choice where online shopping is easy with speedy order delivery</a:t>
            </a:r>
          </a:p>
          <a:p>
            <a:pPr marL="342900" indent="-342900">
              <a:buAutoNum type="arabicPeriod"/>
            </a:pPr>
            <a:r>
              <a:rPr lang="en-US" dirty="0"/>
              <a:t>Flipkart platform is second choice of customers</a:t>
            </a:r>
          </a:p>
          <a:p>
            <a:pPr marL="342900" indent="-342900">
              <a:buAutoNum type="arabicPeriod"/>
            </a:pPr>
            <a:r>
              <a:rPr lang="en-US" dirty="0" err="1"/>
              <a:t>Myntra</a:t>
            </a:r>
            <a:r>
              <a:rPr lang="en-US" dirty="0"/>
              <a:t> secured the 3</a:t>
            </a:r>
            <a:r>
              <a:rPr lang="en-US" baseline="30000" dirty="0"/>
              <a:t>rd</a:t>
            </a:r>
            <a:r>
              <a:rPr lang="en-US" dirty="0"/>
              <a:t> place in customers choice</a:t>
            </a:r>
          </a:p>
          <a:p>
            <a:pPr marL="342900" indent="-342900">
              <a:buAutoNum type="arabicPeriod"/>
            </a:pPr>
            <a:r>
              <a:rPr lang="en-US" dirty="0" err="1"/>
              <a:t>Snapdeal</a:t>
            </a:r>
            <a:r>
              <a:rPr lang="en-US" dirty="0"/>
              <a:t> is on 4</a:t>
            </a:r>
            <a:r>
              <a:rPr lang="en-US" baseline="30000" dirty="0"/>
              <a:t>th</a:t>
            </a:r>
            <a:r>
              <a:rPr lang="en-US" dirty="0"/>
              <a:t> position</a:t>
            </a:r>
          </a:p>
          <a:p>
            <a:pPr marL="342900" indent="-342900">
              <a:buAutoNum type="arabicPeriod"/>
            </a:pPr>
            <a:r>
              <a:rPr lang="en-US" dirty="0" err="1"/>
              <a:t>Paytm</a:t>
            </a:r>
            <a:r>
              <a:rPr lang="en-US" dirty="0"/>
              <a:t> is the 5</a:t>
            </a:r>
            <a:r>
              <a:rPr lang="en-US" baseline="30000" dirty="0"/>
              <a:t>th</a:t>
            </a:r>
            <a:r>
              <a:rPr lang="en-US" dirty="0"/>
              <a:t> choice</a:t>
            </a:r>
          </a:p>
        </p:txBody>
      </p:sp>
    </p:spTree>
    <p:extLst>
      <p:ext uri="{BB962C8B-B14F-4D97-AF65-F5344CB8AC3E}">
        <p14:creationId xmlns:p14="http://schemas.microsoft.com/office/powerpoint/2010/main" val="3199550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74079" y="419878"/>
            <a:ext cx="2375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Product </a:t>
            </a:r>
            <a:r>
              <a:rPr lang="en-US" b="1" dirty="0" err="1">
                <a:solidFill>
                  <a:srgbClr val="FF0000"/>
                </a:solidFill>
              </a:rPr>
              <a:t>Availabilty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996800711"/>
              </p:ext>
            </p:extLst>
          </p:nvPr>
        </p:nvGraphicFramePr>
        <p:xfrm>
          <a:off x="206062" y="789210"/>
          <a:ext cx="3302248" cy="2868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484208676"/>
              </p:ext>
            </p:extLst>
          </p:nvPr>
        </p:nvGraphicFramePr>
        <p:xfrm>
          <a:off x="3321698" y="789210"/>
          <a:ext cx="3928188" cy="2868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2957242075"/>
              </p:ext>
            </p:extLst>
          </p:nvPr>
        </p:nvGraphicFramePr>
        <p:xfrm>
          <a:off x="7249886" y="789210"/>
          <a:ext cx="3191069" cy="2868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62473" y="4320073"/>
            <a:ext cx="82493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Conclusion:</a:t>
            </a:r>
          </a:p>
          <a:p>
            <a:r>
              <a:rPr lang="en-US" dirty="0"/>
              <a:t>1. Amazon have variety of products with complete ,relevant information</a:t>
            </a:r>
          </a:p>
          <a:p>
            <a:r>
              <a:rPr lang="en-US" dirty="0"/>
              <a:t>2. Flipkart is on 2</a:t>
            </a:r>
            <a:r>
              <a:rPr lang="en-US" baseline="30000" dirty="0"/>
              <a:t>nd</a:t>
            </a:r>
            <a:r>
              <a:rPr lang="en-US" dirty="0"/>
              <a:t> choice</a:t>
            </a:r>
          </a:p>
          <a:p>
            <a:r>
              <a:rPr lang="en-US" dirty="0"/>
              <a:t>3. </a:t>
            </a:r>
            <a:r>
              <a:rPr lang="en-US" dirty="0" err="1"/>
              <a:t>Myntra</a:t>
            </a:r>
            <a:r>
              <a:rPr lang="en-US" dirty="0"/>
              <a:t> is on 3</a:t>
            </a:r>
            <a:r>
              <a:rPr lang="en-US" baseline="30000" dirty="0"/>
              <a:t>rd</a:t>
            </a:r>
            <a:r>
              <a:rPr lang="en-US" dirty="0"/>
              <a:t> Choice</a:t>
            </a:r>
          </a:p>
          <a:p>
            <a:r>
              <a:rPr lang="en-US" dirty="0"/>
              <a:t>4. </a:t>
            </a:r>
            <a:r>
              <a:rPr lang="en-US" dirty="0" err="1"/>
              <a:t>Snapdeal</a:t>
            </a:r>
            <a:r>
              <a:rPr lang="en-US" dirty="0"/>
              <a:t> secured 4</a:t>
            </a:r>
            <a:r>
              <a:rPr lang="en-US" baseline="30000" dirty="0"/>
              <a:t>th</a:t>
            </a:r>
            <a:r>
              <a:rPr lang="en-US" dirty="0"/>
              <a:t> position</a:t>
            </a:r>
          </a:p>
          <a:p>
            <a:r>
              <a:rPr lang="en-US" dirty="0"/>
              <a:t>5. </a:t>
            </a:r>
            <a:r>
              <a:rPr lang="en-US" dirty="0" err="1"/>
              <a:t>Paytm</a:t>
            </a:r>
            <a:r>
              <a:rPr lang="en-US" dirty="0"/>
              <a:t> is on 5</a:t>
            </a:r>
            <a:r>
              <a:rPr lang="en-US" baseline="30000" dirty="0"/>
              <a:t>th</a:t>
            </a:r>
            <a:r>
              <a:rPr lang="en-US" dirty="0"/>
              <a:t> position in Product availability category</a:t>
            </a:r>
          </a:p>
        </p:txBody>
      </p:sp>
    </p:spTree>
    <p:extLst>
      <p:ext uri="{BB962C8B-B14F-4D97-AF65-F5344CB8AC3E}">
        <p14:creationId xmlns:p14="http://schemas.microsoft.com/office/powerpoint/2010/main" val="2093015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12367" y="513184"/>
            <a:ext cx="448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Platform Technical performance  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185017071"/>
              </p:ext>
            </p:extLst>
          </p:nvPr>
        </p:nvGraphicFramePr>
        <p:xfrm>
          <a:off x="212531" y="882516"/>
          <a:ext cx="3678335" cy="2840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712035824"/>
              </p:ext>
            </p:extLst>
          </p:nvPr>
        </p:nvGraphicFramePr>
        <p:xfrm>
          <a:off x="3741576" y="882516"/>
          <a:ext cx="3088432" cy="2840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336789278"/>
              </p:ext>
            </p:extLst>
          </p:nvPr>
        </p:nvGraphicFramePr>
        <p:xfrm>
          <a:off x="6830009" y="882515"/>
          <a:ext cx="3601616" cy="2840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37118" y="4432041"/>
            <a:ext cx="73132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Conclusion:</a:t>
            </a:r>
          </a:p>
          <a:p>
            <a:pPr marL="342900" indent="-342900">
              <a:buAutoNum type="arabicPeriod"/>
            </a:pPr>
            <a:r>
              <a:rPr lang="en-US" dirty="0"/>
              <a:t>Amazon is technically best platform as per customer choices</a:t>
            </a:r>
          </a:p>
          <a:p>
            <a:pPr marL="342900" indent="-342900">
              <a:buAutoNum type="arabicPeriod"/>
            </a:pPr>
            <a:r>
              <a:rPr lang="en-US" dirty="0"/>
              <a:t>Flipkart is on the 2</a:t>
            </a:r>
            <a:r>
              <a:rPr lang="en-US" baseline="30000" dirty="0"/>
              <a:t>nd</a:t>
            </a:r>
            <a:r>
              <a:rPr lang="en-US" dirty="0"/>
              <a:t> position in this category</a:t>
            </a:r>
          </a:p>
          <a:p>
            <a:pPr marL="342900" indent="-342900">
              <a:buAutoNum type="arabicPeriod"/>
            </a:pPr>
            <a:r>
              <a:rPr lang="en-US" dirty="0" err="1"/>
              <a:t>Paytm</a:t>
            </a:r>
            <a:r>
              <a:rPr lang="en-US" dirty="0"/>
              <a:t> secured 3</a:t>
            </a:r>
            <a:r>
              <a:rPr lang="en-US" baseline="30000" dirty="0"/>
              <a:t>rd</a:t>
            </a:r>
            <a:r>
              <a:rPr lang="en-US" dirty="0"/>
              <a:t> position on platform stability</a:t>
            </a:r>
          </a:p>
          <a:p>
            <a:pPr marL="342900" indent="-342900">
              <a:buAutoNum type="arabicPeriod"/>
            </a:pPr>
            <a:r>
              <a:rPr lang="en-US" dirty="0" err="1"/>
              <a:t>Myntra</a:t>
            </a:r>
            <a:r>
              <a:rPr lang="en-US" dirty="0"/>
              <a:t> is on 4</a:t>
            </a:r>
            <a:r>
              <a:rPr lang="en-US" baseline="30000" dirty="0"/>
              <a:t>th</a:t>
            </a:r>
            <a:r>
              <a:rPr lang="en-US" dirty="0"/>
              <a:t> position</a:t>
            </a:r>
          </a:p>
          <a:p>
            <a:pPr marL="342900" indent="-342900">
              <a:buAutoNum type="arabicPeriod"/>
            </a:pPr>
            <a:r>
              <a:rPr lang="en-US" dirty="0" err="1"/>
              <a:t>Snapdeal</a:t>
            </a:r>
            <a:r>
              <a:rPr lang="en-US" dirty="0"/>
              <a:t> is on 5</a:t>
            </a:r>
            <a:r>
              <a:rPr lang="en-US" baseline="30000" dirty="0"/>
              <a:t>th</a:t>
            </a:r>
            <a:r>
              <a:rPr lang="en-US" dirty="0"/>
              <a:t> position</a:t>
            </a:r>
          </a:p>
        </p:txBody>
      </p:sp>
    </p:spTree>
    <p:extLst>
      <p:ext uri="{BB962C8B-B14F-4D97-AF65-F5344CB8AC3E}">
        <p14:creationId xmlns:p14="http://schemas.microsoft.com/office/powerpoint/2010/main" val="2313626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8188" y="634482"/>
            <a:ext cx="582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Privacy of Customer 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805498854"/>
              </p:ext>
            </p:extLst>
          </p:nvPr>
        </p:nvGraphicFramePr>
        <p:xfrm>
          <a:off x="-75682" y="1003814"/>
          <a:ext cx="3798596" cy="2961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3670956788"/>
              </p:ext>
            </p:extLst>
          </p:nvPr>
        </p:nvGraphicFramePr>
        <p:xfrm>
          <a:off x="3293706" y="1003813"/>
          <a:ext cx="3704253" cy="2961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465044434"/>
              </p:ext>
            </p:extLst>
          </p:nvPr>
        </p:nvGraphicFramePr>
        <p:xfrm>
          <a:off x="6498054" y="1003813"/>
          <a:ext cx="3681644" cy="2961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97159" y="4683967"/>
            <a:ext cx="67281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Conclusion:</a:t>
            </a:r>
          </a:p>
          <a:p>
            <a:pPr marL="342900" indent="-342900">
              <a:buAutoNum type="arabicPeriod"/>
            </a:pPr>
            <a:r>
              <a:rPr lang="en-US" dirty="0"/>
              <a:t>Amazon again on Top position in Customer privacy</a:t>
            </a:r>
          </a:p>
          <a:p>
            <a:pPr marL="342900" indent="-342900">
              <a:buAutoNum type="arabicPeriod"/>
            </a:pPr>
            <a:r>
              <a:rPr lang="en-US" dirty="0"/>
              <a:t>Flipkart is on 2</a:t>
            </a:r>
            <a:r>
              <a:rPr lang="en-US" baseline="30000" dirty="0"/>
              <a:t>nd</a:t>
            </a:r>
            <a:r>
              <a:rPr lang="en-US" dirty="0"/>
              <a:t> position</a:t>
            </a:r>
          </a:p>
          <a:p>
            <a:pPr marL="342900" indent="-342900">
              <a:buAutoNum type="arabicPeriod"/>
            </a:pPr>
            <a:r>
              <a:rPr lang="en-US" dirty="0" err="1"/>
              <a:t>Myntra</a:t>
            </a:r>
            <a:r>
              <a:rPr lang="en-US" dirty="0"/>
              <a:t> secured 3</a:t>
            </a:r>
            <a:r>
              <a:rPr lang="en-US" baseline="30000" dirty="0"/>
              <a:t>rd</a:t>
            </a:r>
            <a:r>
              <a:rPr lang="en-US" dirty="0"/>
              <a:t> position on customer privacy matter</a:t>
            </a:r>
          </a:p>
          <a:p>
            <a:pPr marL="342900" indent="-342900">
              <a:buAutoNum type="arabicPeriod"/>
            </a:pPr>
            <a:r>
              <a:rPr lang="en-US" dirty="0" err="1"/>
              <a:t>Snapdeal</a:t>
            </a:r>
            <a:r>
              <a:rPr lang="en-US" dirty="0"/>
              <a:t> is on the 4</a:t>
            </a:r>
            <a:r>
              <a:rPr lang="en-US" baseline="30000" dirty="0"/>
              <a:t>th</a:t>
            </a:r>
            <a:r>
              <a:rPr lang="en-US" dirty="0"/>
              <a:t> position</a:t>
            </a:r>
          </a:p>
          <a:p>
            <a:pPr marL="342900" indent="-342900">
              <a:buAutoNum type="arabicPeriod"/>
            </a:pPr>
            <a:r>
              <a:rPr lang="en-US" dirty="0" err="1"/>
              <a:t>Paytm</a:t>
            </a:r>
            <a:r>
              <a:rPr lang="en-US" dirty="0"/>
              <a:t> somehow not able to gain customers trust</a:t>
            </a:r>
          </a:p>
        </p:txBody>
      </p:sp>
    </p:spTree>
    <p:extLst>
      <p:ext uri="{BB962C8B-B14F-4D97-AF65-F5344CB8AC3E}">
        <p14:creationId xmlns:p14="http://schemas.microsoft.com/office/powerpoint/2010/main" val="1295621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63077" y="429208"/>
            <a:ext cx="6606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Performance during promotion, sales period</a:t>
            </a:r>
          </a:p>
          <a:p>
            <a:endParaRPr lang="en-US" dirty="0"/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982593949"/>
              </p:ext>
            </p:extLst>
          </p:nvPr>
        </p:nvGraphicFramePr>
        <p:xfrm>
          <a:off x="175209" y="752374"/>
          <a:ext cx="3510384" cy="3166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762609803"/>
              </p:ext>
            </p:extLst>
          </p:nvPr>
        </p:nvGraphicFramePr>
        <p:xfrm>
          <a:off x="3396343" y="752372"/>
          <a:ext cx="3610947" cy="3166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4123152622"/>
              </p:ext>
            </p:extLst>
          </p:nvPr>
        </p:nvGraphicFramePr>
        <p:xfrm>
          <a:off x="6673461" y="752372"/>
          <a:ext cx="3748833" cy="3166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7" name="Chart 26"/>
          <p:cNvGraphicFramePr/>
          <p:nvPr>
            <p:extLst>
              <p:ext uri="{D42A27DB-BD31-4B8C-83A1-F6EECF244321}">
                <p14:modId xmlns:p14="http://schemas.microsoft.com/office/powerpoint/2010/main" val="922296407"/>
              </p:ext>
            </p:extLst>
          </p:nvPr>
        </p:nvGraphicFramePr>
        <p:xfrm>
          <a:off x="315167" y="3918858"/>
          <a:ext cx="2847910" cy="2597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245429" y="4590661"/>
            <a:ext cx="72571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Conclusion:</a:t>
            </a:r>
          </a:p>
          <a:p>
            <a:pPr marL="342900" indent="-342900">
              <a:buAutoNum type="arabicPeriod"/>
            </a:pPr>
            <a:r>
              <a:rPr lang="en-US" dirty="0"/>
              <a:t>However, Amazon is most favorite and popular website for</a:t>
            </a:r>
          </a:p>
          <a:p>
            <a:r>
              <a:rPr lang="en-US" dirty="0"/>
              <a:t>     ecommerce but during sales period time performance is not</a:t>
            </a:r>
          </a:p>
          <a:p>
            <a:r>
              <a:rPr lang="en-US" dirty="0"/>
              <a:t>     much good.</a:t>
            </a:r>
          </a:p>
        </p:txBody>
      </p:sp>
    </p:spTree>
    <p:extLst>
      <p:ext uri="{BB962C8B-B14F-4D97-AF65-F5344CB8AC3E}">
        <p14:creationId xmlns:p14="http://schemas.microsoft.com/office/powerpoint/2010/main" val="338033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384297" cy="1282776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Which of the Indian online retailer would you recommend to a friend?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458699978"/>
              </p:ext>
            </p:extLst>
          </p:nvPr>
        </p:nvGraphicFramePr>
        <p:xfrm>
          <a:off x="3804817" y="1008915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3771" y="2939143"/>
            <a:ext cx="38827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Conclusion:</a:t>
            </a:r>
          </a:p>
          <a:p>
            <a:endParaRPr lang="en-US" dirty="0"/>
          </a:p>
          <a:p>
            <a:r>
              <a:rPr lang="en-US" dirty="0"/>
              <a:t>Clearly, Amazon is leading</a:t>
            </a:r>
          </a:p>
          <a:p>
            <a:r>
              <a:rPr lang="en-US" dirty="0"/>
              <a:t>In most of the categories to</a:t>
            </a:r>
          </a:p>
          <a:p>
            <a:r>
              <a:rPr lang="en-US" dirty="0"/>
              <a:t>Customers first recommendation.</a:t>
            </a:r>
          </a:p>
        </p:txBody>
      </p:sp>
    </p:spTree>
    <p:extLst>
      <p:ext uri="{BB962C8B-B14F-4D97-AF65-F5344CB8AC3E}">
        <p14:creationId xmlns:p14="http://schemas.microsoft.com/office/powerpoint/2010/main" val="297700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3870" y="733167"/>
            <a:ext cx="92593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It’s different from </a:t>
            </a:r>
            <a:r>
              <a:rPr lang="en-US" u="sng" dirty="0">
                <a:hlinkClick r:id="rId2"/>
              </a:rPr>
              <a:t>customer acquisition</a:t>
            </a:r>
            <a:r>
              <a:rPr lang="en-US" dirty="0"/>
              <a:t> or </a:t>
            </a:r>
            <a:r>
              <a:rPr lang="en-US" u="sng" dirty="0">
                <a:hlinkClick r:id="rId3"/>
              </a:rPr>
              <a:t>lead generation</a:t>
            </a:r>
            <a:r>
              <a:rPr lang="en-US" dirty="0"/>
              <a:t> because you have already converted the customer at least once.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Your probability of selling to an existing customer is at least </a:t>
            </a:r>
            <a:r>
              <a:rPr lang="en-US" u="sng" dirty="0">
                <a:hlinkClick r:id="rId4"/>
              </a:rPr>
              <a:t>40 percent more likely</a:t>
            </a:r>
            <a:r>
              <a:rPr lang="en-US" dirty="0"/>
              <a:t> than </a:t>
            </a:r>
            <a:r>
              <a:rPr lang="en-US" u="sng" dirty="0">
                <a:hlinkClick r:id="rId5"/>
              </a:rPr>
              <a:t>converting someone</a:t>
            </a:r>
            <a:r>
              <a:rPr lang="en-US" dirty="0"/>
              <a:t> who has never bought from you before.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9153" y="2778854"/>
            <a:ext cx="38957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1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Customer Retention (CR)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400" dirty="0">
                <a:solidFill>
                  <a:srgbClr val="92D050"/>
                </a:solidFill>
              </a:rPr>
              <a:t>Its not a tool its an Art</a:t>
            </a:r>
            <a:br>
              <a:rPr lang="en-US" sz="2400" dirty="0">
                <a:solidFill>
                  <a:srgbClr val="92D050"/>
                </a:solidFill>
              </a:rPr>
            </a:br>
            <a:br>
              <a:rPr lang="en-US" sz="2400" dirty="0">
                <a:solidFill>
                  <a:srgbClr val="92D050"/>
                </a:solidFill>
              </a:rPr>
            </a:b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027" y="2408151"/>
            <a:ext cx="69818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333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benefits of CR?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Retained customer tend to buy other services from the same company</a:t>
            </a:r>
          </a:p>
          <a:p>
            <a:r>
              <a:rPr lang="en-US" dirty="0"/>
              <a:t>Retained customer are known to be less price/cost effective</a:t>
            </a:r>
          </a:p>
          <a:p>
            <a:r>
              <a:rPr lang="en-US" dirty="0"/>
              <a:t>Positive publicity -  Free Marketing 24 x7</a:t>
            </a:r>
          </a:p>
          <a:p>
            <a:r>
              <a:rPr lang="en-US" dirty="0"/>
              <a:t>The probability of selling to an existing customer is 60 – 70% </a:t>
            </a:r>
          </a:p>
          <a:p>
            <a:r>
              <a:rPr lang="en-US" dirty="0"/>
              <a:t>While the probability of selling to a new customer is 5-20%</a:t>
            </a:r>
          </a:p>
          <a:p>
            <a:r>
              <a:rPr lang="en-US" dirty="0"/>
              <a:t>Decline Migration rate</a:t>
            </a:r>
          </a:p>
        </p:txBody>
      </p:sp>
    </p:spTree>
    <p:extLst>
      <p:ext uri="{BB962C8B-B14F-4D97-AF65-F5344CB8AC3E}">
        <p14:creationId xmlns:p14="http://schemas.microsoft.com/office/powerpoint/2010/main" val="2339343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Retention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Poor customer service brings 70% of customer loss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Always ask for feedback from customer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Listen first, understand and then talk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Bring your customers together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Give priority and importance to customers always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Find out what makes customer to stay or leave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Analyze customer feedback to gain valuable insights and ensure that right person hear it.</a:t>
            </a:r>
          </a:p>
        </p:txBody>
      </p:sp>
    </p:spTree>
    <p:extLst>
      <p:ext uri="{BB962C8B-B14F-4D97-AF65-F5344CB8AC3E}">
        <p14:creationId xmlns:p14="http://schemas.microsoft.com/office/powerpoint/2010/main" val="2623100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Analyze customer feedback to gain some useful insights </a:t>
            </a:r>
          </a:p>
        </p:txBody>
      </p:sp>
    </p:spTree>
    <p:extLst>
      <p:ext uri="{BB962C8B-B14F-4D97-AF65-F5344CB8AC3E}">
        <p14:creationId xmlns:p14="http://schemas.microsoft.com/office/powerpoint/2010/main" val="564124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6292" y="601362"/>
            <a:ext cx="65293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Data we have?</a:t>
            </a:r>
          </a:p>
          <a:p>
            <a:endParaRPr lang="en-US" dirty="0"/>
          </a:p>
          <a:p>
            <a:r>
              <a:rPr lang="en-US" dirty="0"/>
              <a:t>We have customers feedback for e-Commerce websites</a:t>
            </a:r>
          </a:p>
          <a:p>
            <a:endParaRPr lang="en-US" dirty="0"/>
          </a:p>
          <a:p>
            <a:r>
              <a:rPr lang="en-US" dirty="0"/>
              <a:t>&gt; Total 269 customers reply over 70 questions each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25146" y="3682314"/>
            <a:ext cx="6428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Lets do Exploratory Data Analysis for some useful insights</a:t>
            </a:r>
          </a:p>
        </p:txBody>
      </p:sp>
    </p:spTree>
    <p:extLst>
      <p:ext uri="{BB962C8B-B14F-4D97-AF65-F5344CB8AC3E}">
        <p14:creationId xmlns:p14="http://schemas.microsoft.com/office/powerpoint/2010/main" val="1476185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66516" cy="1400530"/>
          </a:xfrm>
        </p:spPr>
        <p:txBody>
          <a:bodyPr/>
          <a:lstStyle/>
          <a:p>
            <a:r>
              <a:rPr lang="en-US" dirty="0"/>
              <a:t>Some Key points to Retain Customers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0091" y="2095500"/>
            <a:ext cx="6782293" cy="3695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6111" y="2561968"/>
            <a:ext cx="29225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analyze our data</a:t>
            </a:r>
          </a:p>
          <a:p>
            <a:r>
              <a:rPr lang="en-US" dirty="0"/>
              <a:t>In accounts to these key</a:t>
            </a:r>
          </a:p>
          <a:p>
            <a:r>
              <a:rPr lang="en-US" dirty="0"/>
              <a:t>points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7795" y="4003589"/>
            <a:ext cx="35144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is about to 5 Companies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Amazon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Flipkart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Myntra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Paytm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Snapdeal</a:t>
            </a:r>
          </a:p>
        </p:txBody>
      </p:sp>
    </p:spTree>
    <p:extLst>
      <p:ext uri="{BB962C8B-B14F-4D97-AF65-F5344CB8AC3E}">
        <p14:creationId xmlns:p14="http://schemas.microsoft.com/office/powerpoint/2010/main" val="3683171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505</TotalTime>
  <Words>926</Words>
  <Application>Microsoft Office PowerPoint</Application>
  <PresentationFormat>Widescreen</PresentationFormat>
  <Paragraphs>151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Bookman Old Style</vt:lpstr>
      <vt:lpstr>Courier New</vt:lpstr>
      <vt:lpstr>Rockwell</vt:lpstr>
      <vt:lpstr>Damask</vt:lpstr>
      <vt:lpstr>Customer Retention</vt:lpstr>
      <vt:lpstr>What is Customer Retention?</vt:lpstr>
      <vt:lpstr>PowerPoint Presentation</vt:lpstr>
      <vt:lpstr>Customer Retention (CR)   Its not a tool its an Art  </vt:lpstr>
      <vt:lpstr>What are the benefits of CR?</vt:lpstr>
      <vt:lpstr>Retention Tactics</vt:lpstr>
      <vt:lpstr>Lets Analyze customer feedback to gain some useful insights </vt:lpstr>
      <vt:lpstr>PowerPoint Presentation</vt:lpstr>
      <vt:lpstr>Some Key points to Retain Customers</vt:lpstr>
      <vt:lpstr>Hedonic Values</vt:lpstr>
      <vt:lpstr>Who is our potential customer?</vt:lpstr>
      <vt:lpstr>Top 10 Cities for e-commerce</vt:lpstr>
      <vt:lpstr>PowerPoint Presentation</vt:lpstr>
      <vt:lpstr>How they do shopping?</vt:lpstr>
      <vt:lpstr>How Customer reached to online website?</vt:lpstr>
      <vt:lpstr>Customer habit on ecommerce</vt:lpstr>
      <vt:lpstr>Website content</vt:lpstr>
      <vt:lpstr>PowerPoint Presentation</vt:lpstr>
      <vt:lpstr>Hedonic Values</vt:lpstr>
      <vt:lpstr>Online retailer preferred: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Which of the Indian online retailer would you recommend to a friend?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</dc:title>
  <dc:creator>Microsoft account</dc:creator>
  <cp:lastModifiedBy>Abhishek Jain</cp:lastModifiedBy>
  <cp:revision>42</cp:revision>
  <dcterms:created xsi:type="dcterms:W3CDTF">2022-04-14T04:20:03Z</dcterms:created>
  <dcterms:modified xsi:type="dcterms:W3CDTF">2022-05-11T07:33:39Z</dcterms:modified>
</cp:coreProperties>
</file>