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4"/>
  </p:notesMasterIdLst>
  <p:sldIdLst>
    <p:sldId id="595" r:id="rId2"/>
    <p:sldId id="592" r:id="rId3"/>
    <p:sldId id="599" r:id="rId4"/>
    <p:sldId id="601" r:id="rId5"/>
    <p:sldId id="602" r:id="rId6"/>
    <p:sldId id="628" r:id="rId7"/>
    <p:sldId id="629" r:id="rId8"/>
    <p:sldId id="632" r:id="rId9"/>
    <p:sldId id="633" r:id="rId10"/>
    <p:sldId id="604" r:id="rId11"/>
    <p:sldId id="634" r:id="rId12"/>
    <p:sldId id="635" r:id="rId13"/>
    <p:sldId id="636" r:id="rId14"/>
    <p:sldId id="637" r:id="rId15"/>
    <p:sldId id="638" r:id="rId16"/>
    <p:sldId id="639" r:id="rId17"/>
    <p:sldId id="640" r:id="rId18"/>
    <p:sldId id="641" r:id="rId19"/>
    <p:sldId id="645" r:id="rId20"/>
    <p:sldId id="642" r:id="rId21"/>
    <p:sldId id="643" r:id="rId22"/>
    <p:sldId id="644" r:id="rId23"/>
    <p:sldId id="614" r:id="rId24"/>
    <p:sldId id="646" r:id="rId25"/>
    <p:sldId id="647" r:id="rId26"/>
    <p:sldId id="648" r:id="rId27"/>
    <p:sldId id="649" r:id="rId28"/>
    <p:sldId id="650" r:id="rId29"/>
    <p:sldId id="651" r:id="rId30"/>
    <p:sldId id="619" r:id="rId31"/>
    <p:sldId id="623" r:id="rId32"/>
    <p:sldId id="62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8FE9D-1F1E-42FD-B630-1145F9AF36A8}" type="datetimeFigureOut">
              <a:rPr lang="en-IN" smtClean="0"/>
              <a:t>27-8-22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9F0A0-0F55-486E-B72B-F111FBDAFDFE}" type="slidenum">
              <a:rPr lang="en-IN" smtClean="0"/>
              <a:t>‹#›</a:t>
            </a:fld>
            <a:endParaRPr lang="en-IN"/>
          </a:p>
        </p:txBody>
      </p:sp>
    </p:spTree>
    <p:extLst>
      <p:ext uri="{BB962C8B-B14F-4D97-AF65-F5344CB8AC3E}">
        <p14:creationId xmlns:p14="http://schemas.microsoft.com/office/powerpoint/2010/main" val="73098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dirty="0"/>
          </a:p>
        </p:txBody>
      </p:sp>
    </p:spTree>
    <p:extLst>
      <p:ext uri="{BB962C8B-B14F-4D97-AF65-F5344CB8AC3E}">
        <p14:creationId xmlns:p14="http://schemas.microsoft.com/office/powerpoint/2010/main" val="9721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32</a:t>
            </a:fld>
            <a:endParaRPr lang="zh-CN" altLang="en-US" dirty="0"/>
          </a:p>
        </p:txBody>
      </p:sp>
    </p:spTree>
    <p:extLst>
      <p:ext uri="{BB962C8B-B14F-4D97-AF65-F5344CB8AC3E}">
        <p14:creationId xmlns:p14="http://schemas.microsoft.com/office/powerpoint/2010/main" val="183231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a:t>
            </a:fld>
            <a:endParaRPr lang="zh-CN" altLang="en-US" dirty="0"/>
          </a:p>
        </p:txBody>
      </p:sp>
    </p:spTree>
    <p:extLst>
      <p:ext uri="{BB962C8B-B14F-4D97-AF65-F5344CB8AC3E}">
        <p14:creationId xmlns:p14="http://schemas.microsoft.com/office/powerpoint/2010/main" val="414593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dirty="0"/>
          </a:p>
        </p:txBody>
      </p:sp>
    </p:spTree>
    <p:extLst>
      <p:ext uri="{BB962C8B-B14F-4D97-AF65-F5344CB8AC3E}">
        <p14:creationId xmlns:p14="http://schemas.microsoft.com/office/powerpoint/2010/main" val="2595991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extLst>
      <p:ext uri="{BB962C8B-B14F-4D97-AF65-F5344CB8AC3E}">
        <p14:creationId xmlns:p14="http://schemas.microsoft.com/office/powerpoint/2010/main" val="141468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1637094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10</a:t>
            </a:fld>
            <a:endParaRPr lang="zh-CN" altLang="en-US" dirty="0"/>
          </a:p>
        </p:txBody>
      </p:sp>
    </p:spTree>
    <p:extLst>
      <p:ext uri="{BB962C8B-B14F-4D97-AF65-F5344CB8AC3E}">
        <p14:creationId xmlns:p14="http://schemas.microsoft.com/office/powerpoint/2010/main" val="1332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23</a:t>
            </a:fld>
            <a:endParaRPr lang="zh-CN" altLang="en-US" dirty="0"/>
          </a:p>
        </p:txBody>
      </p:sp>
    </p:spTree>
    <p:extLst>
      <p:ext uri="{BB962C8B-B14F-4D97-AF65-F5344CB8AC3E}">
        <p14:creationId xmlns:p14="http://schemas.microsoft.com/office/powerpoint/2010/main" val="2246885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30</a:t>
            </a:fld>
            <a:endParaRPr lang="zh-CN" altLang="en-US" dirty="0"/>
          </a:p>
        </p:txBody>
      </p:sp>
    </p:spTree>
    <p:extLst>
      <p:ext uri="{BB962C8B-B14F-4D97-AF65-F5344CB8AC3E}">
        <p14:creationId xmlns:p14="http://schemas.microsoft.com/office/powerpoint/2010/main" val="1739867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31</a:t>
            </a:fld>
            <a:endParaRPr lang="zh-CN" altLang="en-US"/>
          </a:p>
        </p:txBody>
      </p:sp>
    </p:spTree>
    <p:extLst>
      <p:ext uri="{BB962C8B-B14F-4D97-AF65-F5344CB8AC3E}">
        <p14:creationId xmlns:p14="http://schemas.microsoft.com/office/powerpoint/2010/main" val="530204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7BED-7AB5-4570-A648-DD03B9F0F558}" type="datetimeFigureOut">
              <a:rPr lang="en-IN" smtClean="0"/>
              <a:t>27-8-22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78152D5-59A6-4F99-8CC9-49E58126DAB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849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7BED-7AB5-4570-A648-DD03B9F0F558}" type="datetimeFigureOut">
              <a:rPr lang="en-IN" smtClean="0"/>
              <a:t>27-8-22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8152D5-59A6-4F99-8CC9-49E58126DAB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570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7BED-7AB5-4570-A648-DD03B9F0F558}" type="datetimeFigureOut">
              <a:rPr lang="en-IN" smtClean="0"/>
              <a:t>27-8-22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8152D5-59A6-4F99-8CC9-49E58126DAB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1058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247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439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7BED-7AB5-4570-A648-DD03B9F0F558}" type="datetimeFigureOut">
              <a:rPr lang="en-IN" smtClean="0"/>
              <a:t>27-8-22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8152D5-59A6-4F99-8CC9-49E58126DAB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88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7BED-7AB5-4570-A648-DD03B9F0F558}" type="datetimeFigureOut">
              <a:rPr lang="en-IN" smtClean="0"/>
              <a:t>27-8-22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8152D5-59A6-4F99-8CC9-49E58126DAB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99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7BED-7AB5-4570-A648-DD03B9F0F558}" type="datetimeFigureOut">
              <a:rPr lang="en-IN" smtClean="0"/>
              <a:t>27-8-22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8152D5-59A6-4F99-8CC9-49E58126DAB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5594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7BED-7AB5-4570-A648-DD03B9F0F558}" type="datetimeFigureOut">
              <a:rPr lang="en-IN" smtClean="0"/>
              <a:t>27-8-22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8152D5-59A6-4F99-8CC9-49E58126DAB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87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7BED-7AB5-4570-A648-DD03B9F0F558}" type="datetimeFigureOut">
              <a:rPr lang="en-IN" smtClean="0"/>
              <a:t>27-8-22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8152D5-59A6-4F99-8CC9-49E58126DAB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63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7BED-7AB5-4570-A648-DD03B9F0F558}" type="datetimeFigureOut">
              <a:rPr lang="en-IN" smtClean="0"/>
              <a:t>27-8-22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8152D5-59A6-4F99-8CC9-49E58126DABA}" type="slidenum">
              <a:rPr lang="en-IN" smtClean="0"/>
              <a:t>‹#›</a:t>
            </a:fld>
            <a:endParaRPr lang="en-IN"/>
          </a:p>
        </p:txBody>
      </p:sp>
    </p:spTree>
    <p:extLst>
      <p:ext uri="{BB962C8B-B14F-4D97-AF65-F5344CB8AC3E}">
        <p14:creationId xmlns:p14="http://schemas.microsoft.com/office/powerpoint/2010/main" val="962696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7BED-7AB5-4570-A648-DD03B9F0F558}" type="datetimeFigureOut">
              <a:rPr lang="en-IN" smtClean="0"/>
              <a:t>27-8-22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8152D5-59A6-4F99-8CC9-49E58126DAB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020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1EA7BED-7AB5-4570-A648-DD03B9F0F558}" type="datetimeFigureOut">
              <a:rPr lang="en-IN" smtClean="0"/>
              <a:t>27-8-22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78152D5-59A6-4F99-8CC9-49E58126DAB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276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EA7BED-7AB5-4570-A648-DD03B9F0F558}" type="datetimeFigureOut">
              <a:rPr lang="en-IN" smtClean="0"/>
              <a:t>27-8-22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78152D5-59A6-4F99-8CC9-49E58126DAB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73345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795" y="5522914"/>
            <a:ext cx="12192000" cy="1335087"/>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2382" y="0"/>
            <a:ext cx="12190413"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cs typeface="Arial" panose="020B0604020202020204" pitchFamily="34" charset="0"/>
              <a:sym typeface="+mn-lt"/>
            </a:endParaRPr>
          </a:p>
        </p:txBody>
      </p:sp>
      <p:sp>
        <p:nvSpPr>
          <p:cNvPr id="2" name="文本框 1"/>
          <p:cNvSpPr txBox="1"/>
          <p:nvPr/>
        </p:nvSpPr>
        <p:spPr>
          <a:xfrm>
            <a:off x="1081136" y="2838246"/>
            <a:ext cx="10033115" cy="913007"/>
          </a:xfrm>
          <a:prstGeom prst="rect">
            <a:avLst/>
          </a:prstGeom>
          <a:noFill/>
        </p:spPr>
        <p:txBody>
          <a:bodyPr wrap="square" rtlCol="0">
            <a:spAutoFit/>
          </a:bodyPr>
          <a:lstStyle/>
          <a:p>
            <a:pPr algn="ctr"/>
            <a:r>
              <a:rPr lang="en-US" altLang="zh-CN" sz="5333" b="1" dirty="0">
                <a:solidFill>
                  <a:schemeClr val="accent1"/>
                </a:solidFill>
                <a:ea typeface="Arial" panose="020B0604020202020204" pitchFamily="34" charset="0"/>
                <a:cs typeface="Arial" panose="020B0604020202020204" pitchFamily="34" charset="0"/>
                <a:sym typeface="+mn-lt"/>
              </a:rPr>
              <a:t>Micro Credit Defaulter Report</a:t>
            </a:r>
          </a:p>
        </p:txBody>
      </p:sp>
      <p:pic>
        <p:nvPicPr>
          <p:cNvPr id="4" name="Picture 3" descr="logo"/>
          <p:cNvPicPr>
            <a:picLocks noChangeAspect="1"/>
          </p:cNvPicPr>
          <p:nvPr/>
        </p:nvPicPr>
        <p:blipFill>
          <a:blip r:embed="rId3"/>
          <a:srcRect t="35026" b="38106"/>
          <a:stretch>
            <a:fillRect/>
          </a:stretch>
        </p:blipFill>
        <p:spPr>
          <a:xfrm>
            <a:off x="3791374" y="1220893"/>
            <a:ext cx="5106247" cy="1366520"/>
          </a:xfrm>
          <a:prstGeom prst="rect">
            <a:avLst/>
          </a:prstGeom>
        </p:spPr>
      </p:pic>
      <p:sp>
        <p:nvSpPr>
          <p:cNvPr id="6" name="TextBox 5">
            <a:extLst>
              <a:ext uri="{FF2B5EF4-FFF2-40B4-BE49-F238E27FC236}">
                <a16:creationId xmlns:a16="http://schemas.microsoft.com/office/drawing/2014/main" id="{DF431717-97BD-B2FA-1C22-B39313E47C05}"/>
              </a:ext>
            </a:extLst>
          </p:cNvPr>
          <p:cNvSpPr txBox="1"/>
          <p:nvPr/>
        </p:nvSpPr>
        <p:spPr>
          <a:xfrm>
            <a:off x="4061008" y="5261304"/>
            <a:ext cx="4282519" cy="523220"/>
          </a:xfrm>
          <a:prstGeom prst="rect">
            <a:avLst/>
          </a:prstGeom>
          <a:noFill/>
        </p:spPr>
        <p:txBody>
          <a:bodyPr wrap="none" rtlCol="0">
            <a:spAutoFit/>
          </a:bodyPr>
          <a:lstStyle/>
          <a:p>
            <a:r>
              <a:rPr lang="en-IN" sz="2800" dirty="0">
                <a:solidFill>
                  <a:srgbClr val="0070C0"/>
                </a:solidFill>
              </a:rPr>
              <a:t>Submitted by: Abhishek Jain</a:t>
            </a:r>
          </a:p>
        </p:txBody>
      </p:sp>
    </p:spTree>
    <p:extLst>
      <p:ext uri="{BB962C8B-B14F-4D97-AF65-F5344CB8AC3E}">
        <p14:creationId xmlns:p14="http://schemas.microsoft.com/office/powerpoint/2010/main" val="219445861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795" y="5522914"/>
            <a:ext cx="12192000" cy="1335087"/>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2382" y="0"/>
            <a:ext cx="12190413"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cs typeface="Arial" panose="020B0604020202020204" pitchFamily="34" charset="0"/>
              <a:sym typeface="+mn-lt"/>
            </a:endParaRPr>
          </a:p>
        </p:txBody>
      </p:sp>
      <p:sp>
        <p:nvSpPr>
          <p:cNvPr id="2" name="文本框 1"/>
          <p:cNvSpPr txBox="1"/>
          <p:nvPr/>
        </p:nvSpPr>
        <p:spPr>
          <a:xfrm>
            <a:off x="1103149" y="3857420"/>
            <a:ext cx="10033115" cy="995209"/>
          </a:xfrm>
          <a:prstGeom prst="rect">
            <a:avLst/>
          </a:prstGeom>
          <a:noFill/>
        </p:spPr>
        <p:txBody>
          <a:bodyPr wrap="square" rtlCol="0">
            <a:spAutoFit/>
          </a:bodyPr>
          <a:lstStyle/>
          <a:p>
            <a:pPr algn="ctr"/>
            <a:r>
              <a:rPr lang="en-US" altLang="zh-CN" sz="5867" b="1" dirty="0">
                <a:solidFill>
                  <a:schemeClr val="accent1"/>
                </a:solidFill>
                <a:ea typeface="Arial" panose="020B0604020202020204" pitchFamily="34" charset="0"/>
                <a:cs typeface="Arial" panose="020B0604020202020204" pitchFamily="34" charset="0"/>
                <a:sym typeface="+mn-lt"/>
              </a:rPr>
              <a:t>Data Visualization</a:t>
            </a:r>
          </a:p>
        </p:txBody>
      </p:sp>
      <p:sp>
        <p:nvSpPr>
          <p:cNvPr id="19" name="文本占位符 3"/>
          <p:cNvSpPr>
            <a:spLocks noChangeArrowheads="1"/>
          </p:cNvSpPr>
          <p:nvPr/>
        </p:nvSpPr>
        <p:spPr bwMode="auto">
          <a:xfrm>
            <a:off x="3407702" y="2359488"/>
            <a:ext cx="5184249" cy="84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6630"/>
            <a:r>
              <a:rPr lang="en-US" altLang="zh-CN" sz="11733"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02</a:t>
            </a:r>
          </a:p>
        </p:txBody>
      </p:sp>
      <p:sp>
        <p:nvSpPr>
          <p:cNvPr id="3" name="矩形 2"/>
          <p:cNvSpPr/>
          <p:nvPr/>
        </p:nvSpPr>
        <p:spPr>
          <a:xfrm>
            <a:off x="4920840" y="4631068"/>
            <a:ext cx="2350322" cy="379656"/>
          </a:xfrm>
          <a:prstGeom prst="rect">
            <a:avLst/>
          </a:prstGeom>
        </p:spPr>
        <p:txBody>
          <a:bodyPr wrap="none">
            <a:spAutoFit/>
          </a:bodyPr>
          <a:lstStyle/>
          <a:p>
            <a:pPr algn="ctr"/>
            <a:r>
              <a:rPr lang="en-US" altLang="zh-CN" sz="1867"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867"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28727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9707" y="825501"/>
            <a:ext cx="10264140" cy="461665"/>
          </a:xfrm>
          <a:prstGeom prst="rect">
            <a:avLst/>
          </a:prstGeom>
          <a:noFill/>
        </p:spPr>
        <p:txBody>
          <a:bodyPr wrap="square" rtlCol="0">
            <a:spAutoFit/>
          </a:bodyPr>
          <a:lstStyle/>
          <a:p>
            <a:pPr marL="380990" indent="-380990">
              <a:buFont typeface="Arial" panose="020B0604020202020204" pitchFamily="34" charset="0"/>
              <a:buChar char="•"/>
            </a:pPr>
            <a:r>
              <a:rPr lang="en-US" sz="2400"/>
              <a:t>The datates of the dataset are as follows:</a:t>
            </a:r>
          </a:p>
        </p:txBody>
      </p:sp>
      <p:pic>
        <p:nvPicPr>
          <p:cNvPr id="3" name="Picture 2" descr="dtype_1"/>
          <p:cNvPicPr>
            <a:picLocks noChangeAspect="1"/>
          </p:cNvPicPr>
          <p:nvPr/>
        </p:nvPicPr>
        <p:blipFill>
          <a:blip r:embed="rId2"/>
          <a:stretch>
            <a:fillRect/>
          </a:stretch>
        </p:blipFill>
        <p:spPr>
          <a:xfrm>
            <a:off x="3028527" y="1508760"/>
            <a:ext cx="6286500" cy="51054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94707873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type_2"/>
          <p:cNvPicPr>
            <a:picLocks noChangeAspect="1"/>
          </p:cNvPicPr>
          <p:nvPr/>
        </p:nvPicPr>
        <p:blipFill>
          <a:blip r:embed="rId2"/>
          <a:stretch>
            <a:fillRect/>
          </a:stretch>
        </p:blipFill>
        <p:spPr>
          <a:xfrm>
            <a:off x="2120900" y="740834"/>
            <a:ext cx="7950200" cy="56515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4787715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9707" y="825501"/>
            <a:ext cx="10264140" cy="461665"/>
          </a:xfrm>
          <a:prstGeom prst="rect">
            <a:avLst/>
          </a:prstGeom>
          <a:noFill/>
        </p:spPr>
        <p:txBody>
          <a:bodyPr wrap="square" rtlCol="0">
            <a:spAutoFit/>
          </a:bodyPr>
          <a:lstStyle/>
          <a:p>
            <a:pPr marL="380990" indent="-380990">
              <a:buFont typeface="Arial" panose="020B0604020202020204" pitchFamily="34" charset="0"/>
              <a:buChar char="•"/>
            </a:pPr>
            <a:r>
              <a:rPr lang="en-US" sz="2400"/>
              <a:t>Let’s check if the target column is balanced or not.</a:t>
            </a:r>
          </a:p>
        </p:txBody>
      </p:sp>
      <p:pic>
        <p:nvPicPr>
          <p:cNvPr id="3" name="Picture 2" descr="data_balance_1"/>
          <p:cNvPicPr>
            <a:picLocks noChangeAspect="1"/>
          </p:cNvPicPr>
          <p:nvPr/>
        </p:nvPicPr>
        <p:blipFill>
          <a:blip r:embed="rId2"/>
          <a:stretch>
            <a:fillRect/>
          </a:stretch>
        </p:blipFill>
        <p:spPr>
          <a:xfrm>
            <a:off x="911861" y="1700953"/>
            <a:ext cx="7023100" cy="2743200"/>
          </a:xfrm>
          <a:prstGeom prst="rect">
            <a:avLst/>
          </a:prstGeom>
        </p:spPr>
      </p:pic>
      <p:pic>
        <p:nvPicPr>
          <p:cNvPr id="5" name="Picture 4" descr="data_balance_3"/>
          <p:cNvPicPr>
            <a:picLocks noChangeAspect="1"/>
          </p:cNvPicPr>
          <p:nvPr/>
        </p:nvPicPr>
        <p:blipFill>
          <a:blip r:embed="rId3"/>
          <a:stretch>
            <a:fillRect/>
          </a:stretch>
        </p:blipFill>
        <p:spPr>
          <a:xfrm>
            <a:off x="7248314" y="1028700"/>
            <a:ext cx="4655820" cy="4472093"/>
          </a:xfrm>
          <a:prstGeom prst="rect">
            <a:avLst/>
          </a:prstGeom>
        </p:spPr>
      </p:pic>
      <p:sp>
        <p:nvSpPr>
          <p:cNvPr id="6" name="Text Box 5"/>
          <p:cNvSpPr txBox="1"/>
          <p:nvPr/>
        </p:nvSpPr>
        <p:spPr>
          <a:xfrm>
            <a:off x="1113367" y="5300134"/>
            <a:ext cx="10264140" cy="1200329"/>
          </a:xfrm>
          <a:prstGeom prst="rect">
            <a:avLst/>
          </a:prstGeom>
          <a:noFill/>
        </p:spPr>
        <p:txBody>
          <a:bodyPr wrap="square" rtlCol="0">
            <a:spAutoFit/>
          </a:bodyPr>
          <a:lstStyle/>
          <a:p>
            <a:pPr marL="380990" indent="-380990">
              <a:buFont typeface="Arial" panose="020B0604020202020204" pitchFamily="34" charset="0"/>
              <a:buChar char="•"/>
            </a:pPr>
            <a:r>
              <a:rPr lang="en-US" sz="2400" dirty="0"/>
              <a:t>As per the observation, approx. 87.5% users paid back the credit amount and 12.5% users failed to pay the credit.</a:t>
            </a:r>
          </a:p>
          <a:p>
            <a:pPr marL="380990" indent="-380990">
              <a:buFont typeface="Arial" panose="020B0604020202020204" pitchFamily="34" charset="0"/>
              <a:buChar char="•"/>
            </a:pPr>
            <a:r>
              <a:rPr lang="en-US" sz="2400" dirty="0"/>
              <a:t>This shows that the target column is imbalanced.</a:t>
            </a:r>
          </a:p>
        </p:txBody>
      </p:sp>
    </p:spTree>
    <p:extLst>
      <p:ext uri="{BB962C8B-B14F-4D97-AF65-F5344CB8AC3E}">
        <p14:creationId xmlns:p14="http://schemas.microsoft.com/office/powerpoint/2010/main" val="222879183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07534" y="644314"/>
            <a:ext cx="10264140" cy="461665"/>
          </a:xfrm>
          <a:prstGeom prst="rect">
            <a:avLst/>
          </a:prstGeom>
          <a:noFill/>
        </p:spPr>
        <p:txBody>
          <a:bodyPr wrap="square" rtlCol="0">
            <a:spAutoFit/>
          </a:bodyPr>
          <a:lstStyle/>
          <a:p>
            <a:pPr marL="380990" indent="-380990">
              <a:buFont typeface="Arial" panose="020B0604020202020204" pitchFamily="34" charset="0"/>
              <a:buChar char="•"/>
            </a:pPr>
            <a:r>
              <a:rPr lang="en-US" sz="2400"/>
              <a:t>Let’s check the realtionship of age on cellular network with target column.</a:t>
            </a:r>
          </a:p>
        </p:txBody>
      </p:sp>
      <p:pic>
        <p:nvPicPr>
          <p:cNvPr id="3" name="Picture 2" descr="age"/>
          <p:cNvPicPr>
            <a:picLocks noChangeAspect="1"/>
          </p:cNvPicPr>
          <p:nvPr/>
        </p:nvPicPr>
        <p:blipFill>
          <a:blip r:embed="rId2"/>
          <a:stretch>
            <a:fillRect/>
          </a:stretch>
        </p:blipFill>
        <p:spPr>
          <a:xfrm>
            <a:off x="1103207" y="1505374"/>
            <a:ext cx="5242560" cy="4492413"/>
          </a:xfrm>
          <a:prstGeom prst="rect">
            <a:avLst/>
          </a:prstGeom>
        </p:spPr>
      </p:pic>
      <p:sp>
        <p:nvSpPr>
          <p:cNvPr id="4" name="Text Box 3"/>
          <p:cNvSpPr txBox="1"/>
          <p:nvPr/>
        </p:nvSpPr>
        <p:spPr>
          <a:xfrm>
            <a:off x="6428740" y="2069253"/>
            <a:ext cx="4875107" cy="1938992"/>
          </a:xfrm>
          <a:prstGeom prst="rect">
            <a:avLst/>
          </a:prstGeom>
          <a:noFill/>
        </p:spPr>
        <p:txBody>
          <a:bodyPr wrap="square" rtlCol="0">
            <a:spAutoFit/>
          </a:bodyPr>
          <a:lstStyle/>
          <a:p>
            <a:pPr marL="380990" indent="-380990">
              <a:buFont typeface="Arial" panose="020B0604020202020204" pitchFamily="34" charset="0"/>
              <a:buChar char="•"/>
            </a:pPr>
            <a:r>
              <a:rPr lang="en-US" sz="2400"/>
              <a:t>we can say that as the number of days of users increases the chances of defaulters also increases. This is for the users who have taken the loan in last 30 days.</a:t>
            </a:r>
          </a:p>
        </p:txBody>
      </p:sp>
    </p:spTree>
    <p:extLst>
      <p:ext uri="{BB962C8B-B14F-4D97-AF65-F5344CB8AC3E}">
        <p14:creationId xmlns:p14="http://schemas.microsoft.com/office/powerpoint/2010/main" val="174808577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07534" y="644314"/>
            <a:ext cx="10264140" cy="830997"/>
          </a:xfrm>
          <a:prstGeom prst="rect">
            <a:avLst/>
          </a:prstGeom>
          <a:noFill/>
        </p:spPr>
        <p:txBody>
          <a:bodyPr wrap="square" rtlCol="0">
            <a:spAutoFit/>
          </a:bodyPr>
          <a:lstStyle/>
          <a:p>
            <a:pPr marL="380990" indent="-380990">
              <a:buFont typeface="Arial" panose="020B0604020202020204" pitchFamily="34" charset="0"/>
              <a:buChar char="•"/>
            </a:pPr>
            <a:r>
              <a:rPr lang="en-US" sz="2400"/>
              <a:t>Let’s look for the relation between average main account balance of users in last 30 days and daily amount spend in last 30 days.</a:t>
            </a:r>
          </a:p>
        </p:txBody>
      </p:sp>
      <p:pic>
        <p:nvPicPr>
          <p:cNvPr id="3" name="Picture 2" descr="rental30"/>
          <p:cNvPicPr>
            <a:picLocks noChangeAspect="1"/>
          </p:cNvPicPr>
          <p:nvPr/>
        </p:nvPicPr>
        <p:blipFill>
          <a:blip r:embed="rId2"/>
          <a:stretch>
            <a:fillRect/>
          </a:stretch>
        </p:blipFill>
        <p:spPr>
          <a:xfrm>
            <a:off x="1199727" y="1700954"/>
            <a:ext cx="5293360" cy="4761653"/>
          </a:xfrm>
          <a:prstGeom prst="rect">
            <a:avLst/>
          </a:prstGeom>
        </p:spPr>
      </p:pic>
      <p:sp>
        <p:nvSpPr>
          <p:cNvPr id="4" name="Text Box 3"/>
          <p:cNvSpPr txBox="1"/>
          <p:nvPr/>
        </p:nvSpPr>
        <p:spPr>
          <a:xfrm>
            <a:off x="6780953" y="2181014"/>
            <a:ext cx="4490720" cy="3785652"/>
          </a:xfrm>
          <a:prstGeom prst="rect">
            <a:avLst/>
          </a:prstGeom>
          <a:noFill/>
        </p:spPr>
        <p:txBody>
          <a:bodyPr wrap="square" rtlCol="0">
            <a:spAutoFit/>
          </a:bodyPr>
          <a:lstStyle/>
          <a:p>
            <a:pPr marL="380990" indent="-380990">
              <a:buFont typeface="Arial" panose="020B0604020202020204" pitchFamily="34" charset="0"/>
              <a:buChar char="•"/>
            </a:pPr>
            <a:r>
              <a:rPr lang="en-US" sz="2400"/>
              <a:t>The graph shows that as the average main account balance of the users are increasing their spending are also increasing.</a:t>
            </a:r>
          </a:p>
          <a:p>
            <a:pPr marL="380990" indent="-380990">
              <a:buFont typeface="Arial" panose="020B0604020202020204" pitchFamily="34" charset="0"/>
              <a:buChar char="•"/>
            </a:pPr>
            <a:r>
              <a:rPr lang="en-US" sz="2400"/>
              <a:t>If we talk about the credit defaulters, it is more for the users who is spending less and the average main balance in the last 30 days is below 50,000.</a:t>
            </a:r>
          </a:p>
        </p:txBody>
      </p:sp>
    </p:spTree>
    <p:extLst>
      <p:ext uri="{BB962C8B-B14F-4D97-AF65-F5344CB8AC3E}">
        <p14:creationId xmlns:p14="http://schemas.microsoft.com/office/powerpoint/2010/main" val="171215928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07534" y="548641"/>
            <a:ext cx="10264140" cy="830997"/>
          </a:xfrm>
          <a:prstGeom prst="rect">
            <a:avLst/>
          </a:prstGeom>
          <a:noFill/>
        </p:spPr>
        <p:txBody>
          <a:bodyPr wrap="square" rtlCol="0">
            <a:spAutoFit/>
          </a:bodyPr>
          <a:lstStyle/>
          <a:p>
            <a:pPr marL="380990" indent="-380990">
              <a:buFont typeface="Arial" panose="020B0604020202020204" pitchFamily="34" charset="0"/>
              <a:buChar char="•"/>
            </a:pPr>
            <a:r>
              <a:rPr lang="en-US" sz="2400"/>
              <a:t>Let’s compare the total amount of loan taken and the number of loan taken by the users in last 30 days.</a:t>
            </a:r>
          </a:p>
        </p:txBody>
      </p:sp>
      <p:pic>
        <p:nvPicPr>
          <p:cNvPr id="3" name="Picture 2" descr="amnt30"/>
          <p:cNvPicPr>
            <a:picLocks noChangeAspect="1"/>
          </p:cNvPicPr>
          <p:nvPr/>
        </p:nvPicPr>
        <p:blipFill>
          <a:blip r:embed="rId2"/>
          <a:stretch>
            <a:fillRect/>
          </a:stretch>
        </p:blipFill>
        <p:spPr>
          <a:xfrm>
            <a:off x="911860" y="1796627"/>
            <a:ext cx="5132493" cy="4572000"/>
          </a:xfrm>
          <a:prstGeom prst="rect">
            <a:avLst/>
          </a:prstGeom>
        </p:spPr>
      </p:pic>
      <p:sp>
        <p:nvSpPr>
          <p:cNvPr id="4" name="Text Box 3"/>
          <p:cNvSpPr txBox="1"/>
          <p:nvPr/>
        </p:nvSpPr>
        <p:spPr>
          <a:xfrm>
            <a:off x="6044354" y="2069253"/>
            <a:ext cx="5259493" cy="2677656"/>
          </a:xfrm>
          <a:prstGeom prst="rect">
            <a:avLst/>
          </a:prstGeom>
          <a:noFill/>
        </p:spPr>
        <p:txBody>
          <a:bodyPr wrap="square" rtlCol="0">
            <a:spAutoFit/>
          </a:bodyPr>
          <a:lstStyle/>
          <a:p>
            <a:pPr marL="380990" indent="-380990">
              <a:buFont typeface="Arial" panose="020B0604020202020204" pitchFamily="34" charset="0"/>
              <a:buChar char="•"/>
            </a:pPr>
            <a:r>
              <a:rPr lang="en-US" sz="2400"/>
              <a:t>We can see that as the amount is increasing the number of loan is also increasing.</a:t>
            </a:r>
          </a:p>
          <a:p>
            <a:pPr marL="380990" indent="-380990">
              <a:buFont typeface="Arial" panose="020B0604020202020204" pitchFamily="34" charset="0"/>
              <a:buChar char="•"/>
            </a:pPr>
            <a:r>
              <a:rPr lang="en-US" sz="2400"/>
              <a:t>Users who have taken less number of loans (below 20) and for less amount (below or equal to 100) some of them have failed to pay back the amount.</a:t>
            </a:r>
          </a:p>
        </p:txBody>
      </p:sp>
    </p:spTree>
    <p:extLst>
      <p:ext uri="{BB962C8B-B14F-4D97-AF65-F5344CB8AC3E}">
        <p14:creationId xmlns:p14="http://schemas.microsoft.com/office/powerpoint/2010/main" val="104664849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mount_90"/>
          <p:cNvPicPr>
            <a:picLocks noChangeAspect="1"/>
          </p:cNvPicPr>
          <p:nvPr/>
        </p:nvPicPr>
        <p:blipFill>
          <a:blip r:embed="rId2"/>
          <a:stretch>
            <a:fillRect/>
          </a:stretch>
        </p:blipFill>
        <p:spPr>
          <a:xfrm>
            <a:off x="1295401" y="1616287"/>
            <a:ext cx="5246793" cy="4696460"/>
          </a:xfrm>
          <a:prstGeom prst="rect">
            <a:avLst/>
          </a:prstGeom>
        </p:spPr>
      </p:pic>
      <p:sp>
        <p:nvSpPr>
          <p:cNvPr id="2" name="Text Box 1"/>
          <p:cNvSpPr txBox="1"/>
          <p:nvPr/>
        </p:nvSpPr>
        <p:spPr>
          <a:xfrm>
            <a:off x="1039707" y="825501"/>
            <a:ext cx="10264140" cy="830997"/>
          </a:xfrm>
          <a:prstGeom prst="rect">
            <a:avLst/>
          </a:prstGeom>
          <a:noFill/>
        </p:spPr>
        <p:txBody>
          <a:bodyPr wrap="square" rtlCol="0">
            <a:spAutoFit/>
          </a:bodyPr>
          <a:lstStyle/>
          <a:p>
            <a:pPr marL="380990" indent="-380990">
              <a:buFont typeface="Arial" panose="020B0604020202020204" pitchFamily="34" charset="0"/>
              <a:buChar char="•"/>
            </a:pPr>
            <a:r>
              <a:rPr lang="en-US" sz="2400"/>
              <a:t>Let’s check for the relation between total amount of loan taken by the users in 90 days and number of loan taken.</a:t>
            </a:r>
          </a:p>
        </p:txBody>
      </p:sp>
      <p:sp>
        <p:nvSpPr>
          <p:cNvPr id="4" name="Text Box 3"/>
          <p:cNvSpPr txBox="1"/>
          <p:nvPr/>
        </p:nvSpPr>
        <p:spPr>
          <a:xfrm>
            <a:off x="6768254" y="2181013"/>
            <a:ext cx="4703233" cy="1569660"/>
          </a:xfrm>
          <a:prstGeom prst="rect">
            <a:avLst/>
          </a:prstGeom>
          <a:noFill/>
        </p:spPr>
        <p:txBody>
          <a:bodyPr wrap="square" rtlCol="0">
            <a:spAutoFit/>
          </a:bodyPr>
          <a:lstStyle/>
          <a:p>
            <a:pPr marL="380990" indent="-380990">
              <a:buFont typeface="Arial" panose="020B0604020202020204" pitchFamily="34" charset="0"/>
              <a:buChar char="•"/>
            </a:pPr>
            <a:r>
              <a:rPr lang="en-US" sz="2400"/>
              <a:t>We found that the number of defaulters are more for 90 days but the loan amount is below 100.</a:t>
            </a:r>
          </a:p>
        </p:txBody>
      </p:sp>
    </p:spTree>
    <p:extLst>
      <p:ext uri="{BB962C8B-B14F-4D97-AF65-F5344CB8AC3E}">
        <p14:creationId xmlns:p14="http://schemas.microsoft.com/office/powerpoint/2010/main" val="120836375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90787" y="452121"/>
            <a:ext cx="10610427" cy="830997"/>
          </a:xfrm>
          <a:prstGeom prst="rect">
            <a:avLst/>
          </a:prstGeom>
          <a:noFill/>
        </p:spPr>
        <p:txBody>
          <a:bodyPr wrap="square" rtlCol="0" anchor="t">
            <a:spAutoFit/>
          </a:bodyPr>
          <a:lstStyle/>
          <a:p>
            <a:r>
              <a:rPr lang="en-US" sz="2400"/>
              <a:t>- We found that the number of defaulters are more for 90 days but the loan amount is below 100. </a:t>
            </a:r>
          </a:p>
        </p:txBody>
      </p:sp>
      <p:pic>
        <p:nvPicPr>
          <p:cNvPr id="3" name="Picture 2" descr="payback_de"/>
          <p:cNvPicPr>
            <a:picLocks noChangeAspect="1"/>
          </p:cNvPicPr>
          <p:nvPr/>
        </p:nvPicPr>
        <p:blipFill>
          <a:blip r:embed="rId2"/>
          <a:stretch>
            <a:fillRect/>
          </a:stretch>
        </p:blipFill>
        <p:spPr>
          <a:xfrm>
            <a:off x="1199727" y="1700954"/>
            <a:ext cx="5290820" cy="4735407"/>
          </a:xfrm>
          <a:prstGeom prst="rect">
            <a:avLst/>
          </a:prstGeom>
        </p:spPr>
      </p:pic>
      <p:sp>
        <p:nvSpPr>
          <p:cNvPr id="4" name="Text Box 3"/>
          <p:cNvSpPr txBox="1"/>
          <p:nvPr/>
        </p:nvSpPr>
        <p:spPr>
          <a:xfrm>
            <a:off x="6768253" y="2372360"/>
            <a:ext cx="4240107" cy="1938992"/>
          </a:xfrm>
          <a:prstGeom prst="rect">
            <a:avLst/>
          </a:prstGeom>
          <a:noFill/>
        </p:spPr>
        <p:txBody>
          <a:bodyPr wrap="square" rtlCol="0" anchor="t">
            <a:spAutoFit/>
          </a:bodyPr>
          <a:lstStyle/>
          <a:p>
            <a:pPr marL="380990" indent="-380990">
              <a:buFont typeface="Arial" panose="020B0604020202020204" pitchFamily="34" charset="0"/>
              <a:buChar char="•"/>
            </a:pPr>
            <a:r>
              <a:rPr lang="en-US" sz="2400"/>
              <a:t>From the graph we can say that as the number of days of pay back is increasing the nuumber of defaulters are also increasing. </a:t>
            </a:r>
          </a:p>
        </p:txBody>
      </p:sp>
    </p:spTree>
    <p:extLst>
      <p:ext uri="{BB962C8B-B14F-4D97-AF65-F5344CB8AC3E}">
        <p14:creationId xmlns:p14="http://schemas.microsoft.com/office/powerpoint/2010/main" val="251536655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07820" y="2084494"/>
            <a:ext cx="8976360" cy="2308324"/>
          </a:xfrm>
          <a:prstGeom prst="rect">
            <a:avLst/>
          </a:prstGeom>
          <a:noFill/>
          <a:effectLst>
            <a:innerShdw blurRad="63500" dist="50800" dir="13500000">
              <a:prstClr val="black">
                <a:alpha val="50000"/>
              </a:prstClr>
            </a:innerShdw>
          </a:effectLst>
        </p:spPr>
        <p:txBody>
          <a:bodyPr wrap="square" rtlCol="0">
            <a:spAutoFit/>
          </a:bodyPr>
          <a:lstStyle/>
          <a:p>
            <a:pPr algn="ctr"/>
            <a:r>
              <a:rPr lang="en-US" sz="4800" dirty="0">
                <a:ln/>
                <a:solidFill>
                  <a:schemeClr val="accent1">
                    <a:lumMod val="75000"/>
                  </a:schemeClr>
                </a:solidFill>
                <a:effectLst>
                  <a:reflection blurRad="6350" stA="53000" endA="300" endPos="35500" dir="5400000" sy="-90000" algn="bl" rotWithShape="0"/>
                </a:effectLst>
              </a:rPr>
              <a:t>Statistical Summary </a:t>
            </a:r>
          </a:p>
          <a:p>
            <a:pPr algn="ctr"/>
            <a:r>
              <a:rPr lang="en-US" sz="4800" dirty="0">
                <a:ln/>
                <a:solidFill>
                  <a:schemeClr val="accent1">
                    <a:lumMod val="75000"/>
                  </a:schemeClr>
                </a:solidFill>
                <a:effectLst>
                  <a:reflection blurRad="6350" stA="53000" endA="300" endPos="35500" dir="5400000" sy="-90000" algn="bl" rotWithShape="0"/>
                </a:effectLst>
              </a:rPr>
              <a:t>&amp; </a:t>
            </a:r>
          </a:p>
          <a:p>
            <a:pPr algn="ctr"/>
            <a:r>
              <a:rPr lang="en-US" sz="4800" dirty="0">
                <a:ln/>
                <a:solidFill>
                  <a:schemeClr val="accent1">
                    <a:lumMod val="75000"/>
                  </a:schemeClr>
                </a:solidFill>
                <a:effectLst>
                  <a:reflection blurRad="6350" stA="53000" endA="300" endPos="35500" dir="5400000" sy="-90000" algn="bl" rotWithShape="0"/>
                </a:effectLst>
              </a:rPr>
              <a:t>Correlation Table</a:t>
            </a:r>
          </a:p>
        </p:txBody>
      </p:sp>
      <p:sp>
        <p:nvSpPr>
          <p:cNvPr id="3" name="Rectangles 2"/>
          <p:cNvSpPr/>
          <p:nvPr/>
        </p:nvSpPr>
        <p:spPr>
          <a:xfrm>
            <a:off x="0" y="1"/>
            <a:ext cx="12192000" cy="644313"/>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121920" tIns="60960" rIns="121920" bIns="60960" numCol="1" anchor="t" anchorCtr="0" compatLnSpc="1"/>
          <a:lstStyle/>
          <a:p>
            <a:endParaRPr lang="en-US" sz="2400"/>
          </a:p>
        </p:txBody>
      </p:sp>
    </p:spTree>
    <p:extLst>
      <p:ext uri="{BB962C8B-B14F-4D97-AF65-F5344CB8AC3E}">
        <p14:creationId xmlns:p14="http://schemas.microsoft.com/office/powerpoint/2010/main" val="77209334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7"/>
          <p:cNvSpPr>
            <a:spLocks noChangeArrowheads="1"/>
          </p:cNvSpPr>
          <p:nvPr/>
        </p:nvSpPr>
        <p:spPr bwMode="auto">
          <a:xfrm>
            <a:off x="6561715" y="1427825"/>
            <a:ext cx="1308100" cy="51593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panose="020B0604020202020204" pitchFamily="34" charset="0"/>
                <a:ea typeface="Arial" panose="020B0604020202020204" pitchFamily="34" charset="0"/>
                <a:cs typeface="Arial" panose="020B0604020202020204" pitchFamily="34" charset="0"/>
              </a:rPr>
              <a:t>Part 01</a:t>
            </a:r>
            <a:endParaRPr lang="zh-CN" altLang="en-US" sz="2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2" name="文本框 31"/>
          <p:cNvSpPr txBox="1"/>
          <p:nvPr/>
        </p:nvSpPr>
        <p:spPr>
          <a:xfrm>
            <a:off x="8158414" y="1429312"/>
            <a:ext cx="1794081"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ea typeface="Arial" panose="020B0604020202020204" pitchFamily="34" charset="0"/>
                <a:cs typeface="Arial" panose="020B0604020202020204" pitchFamily="34" charset="0"/>
              </a:rPr>
              <a:t>Introduction</a:t>
            </a:r>
          </a:p>
        </p:txBody>
      </p:sp>
      <p:sp>
        <p:nvSpPr>
          <p:cNvPr id="33" name="Rectangle 7"/>
          <p:cNvSpPr>
            <a:spLocks noChangeArrowheads="1"/>
          </p:cNvSpPr>
          <p:nvPr/>
        </p:nvSpPr>
        <p:spPr bwMode="auto">
          <a:xfrm>
            <a:off x="6561715" y="2589965"/>
            <a:ext cx="1308100" cy="515937"/>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panose="020B0604020202020204" pitchFamily="34" charset="0"/>
                <a:ea typeface="Arial" panose="020B0604020202020204" pitchFamily="34" charset="0"/>
                <a:cs typeface="Arial" panose="020B0604020202020204" pitchFamily="34" charset="0"/>
              </a:rPr>
              <a:t>Part 02</a:t>
            </a:r>
            <a:endParaRPr lang="zh-CN" altLang="en-US" sz="2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4" name="文本框 33"/>
          <p:cNvSpPr txBox="1"/>
          <p:nvPr/>
        </p:nvSpPr>
        <p:spPr>
          <a:xfrm>
            <a:off x="8158414" y="2591452"/>
            <a:ext cx="2646109" cy="461665"/>
          </a:xfrm>
          <a:prstGeom prst="rect">
            <a:avLst/>
          </a:prstGeom>
          <a:noFill/>
        </p:spPr>
        <p:txBody>
          <a:bodyPr wrap="none" rtlCol="0">
            <a:spAutoFit/>
          </a:bodyPr>
          <a:lstStyle/>
          <a:p>
            <a:r>
              <a:rPr lang="en-US" altLang="zh-CN" sz="2400" dirty="0">
                <a:solidFill>
                  <a:schemeClr val="accent2"/>
                </a:solidFill>
                <a:latin typeface="Arial" panose="020B0604020202020204" pitchFamily="34" charset="0"/>
                <a:ea typeface="Arial" panose="020B0604020202020204" pitchFamily="34" charset="0"/>
                <a:cs typeface="Arial" panose="020B0604020202020204" pitchFamily="34" charset="0"/>
              </a:rPr>
              <a:t>Data Vizualization</a:t>
            </a:r>
          </a:p>
        </p:txBody>
      </p:sp>
      <p:sp>
        <p:nvSpPr>
          <p:cNvPr id="35" name="Rectangle 7"/>
          <p:cNvSpPr>
            <a:spLocks noChangeArrowheads="1"/>
          </p:cNvSpPr>
          <p:nvPr/>
        </p:nvSpPr>
        <p:spPr bwMode="auto">
          <a:xfrm>
            <a:off x="6561715" y="3752105"/>
            <a:ext cx="1308100" cy="51593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panose="020B0604020202020204" pitchFamily="34" charset="0"/>
                <a:ea typeface="Arial" panose="020B0604020202020204" pitchFamily="34" charset="0"/>
                <a:cs typeface="Arial" panose="020B0604020202020204" pitchFamily="34" charset="0"/>
              </a:rPr>
              <a:t>Part 03</a:t>
            </a:r>
            <a:endParaRPr lang="zh-CN" altLang="en-US" sz="2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6" name="文本框 35"/>
          <p:cNvSpPr txBox="1"/>
          <p:nvPr/>
        </p:nvSpPr>
        <p:spPr>
          <a:xfrm>
            <a:off x="8158414" y="3753591"/>
            <a:ext cx="3845925" cy="851452"/>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ea typeface="Arial" panose="020B0604020202020204" pitchFamily="34" charset="0"/>
                <a:cs typeface="Arial" panose="020B0604020202020204" pitchFamily="34" charset="0"/>
              </a:rPr>
              <a:t>Interpretation of the results</a:t>
            </a:r>
          </a:p>
          <a:p>
            <a:endParaRPr lang="zh-CN" altLang="en-US" sz="2533"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37" name="Rectangle 7"/>
          <p:cNvSpPr>
            <a:spLocks noChangeArrowheads="1"/>
          </p:cNvSpPr>
          <p:nvPr/>
        </p:nvSpPr>
        <p:spPr bwMode="auto">
          <a:xfrm>
            <a:off x="6561715" y="4914242"/>
            <a:ext cx="1308100" cy="515937"/>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panose="020B0604020202020204" pitchFamily="34" charset="0"/>
                <a:ea typeface="Arial" panose="020B0604020202020204" pitchFamily="34" charset="0"/>
                <a:cs typeface="Arial" panose="020B0604020202020204" pitchFamily="34" charset="0"/>
              </a:rPr>
              <a:t>Part 04</a:t>
            </a:r>
            <a:endParaRPr lang="zh-CN" altLang="en-US" sz="2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37"/>
          <p:cNvSpPr txBox="1"/>
          <p:nvPr/>
        </p:nvSpPr>
        <p:spPr>
          <a:xfrm>
            <a:off x="8158413" y="4915728"/>
            <a:ext cx="1792478" cy="482120"/>
          </a:xfrm>
          <a:prstGeom prst="rect">
            <a:avLst/>
          </a:prstGeom>
          <a:noFill/>
        </p:spPr>
        <p:txBody>
          <a:bodyPr wrap="none" rtlCol="0">
            <a:spAutoFit/>
          </a:bodyPr>
          <a:lstStyle/>
          <a:p>
            <a:r>
              <a:rPr lang="en-US" altLang="zh-CN" sz="2533" dirty="0">
                <a:solidFill>
                  <a:schemeClr val="accent2"/>
                </a:solidFill>
                <a:latin typeface="Arial" panose="020B0604020202020204" pitchFamily="34" charset="0"/>
                <a:ea typeface="Arial" panose="020B0604020202020204" pitchFamily="34" charset="0"/>
                <a:cs typeface="Arial" panose="020B0604020202020204" pitchFamily="34" charset="0"/>
              </a:rPr>
              <a:t>Conclusion</a:t>
            </a:r>
            <a:endParaRPr lang="zh-CN" altLang="en-US" sz="2533" dirty="0">
              <a:solidFill>
                <a:schemeClr val="accent2"/>
              </a:solidFill>
              <a:latin typeface="Arial" panose="020B0604020202020204" pitchFamily="34" charset="0"/>
              <a:ea typeface="Arial" panose="020B0604020202020204" pitchFamily="34" charset="0"/>
              <a:cs typeface="Arial" panose="020B0604020202020204" pitchFamily="34" charset="0"/>
            </a:endParaRPr>
          </a:p>
        </p:txBody>
      </p:sp>
      <p:sp>
        <p:nvSpPr>
          <p:cNvPr id="41" name="矩形 40"/>
          <p:cNvSpPr/>
          <p:nvPr/>
        </p:nvSpPr>
        <p:spPr>
          <a:xfrm>
            <a:off x="719404" y="3395662"/>
            <a:ext cx="3647876" cy="362087"/>
          </a:xfrm>
          <a:prstGeom prst="rect">
            <a:avLst/>
          </a:prstGeom>
        </p:spPr>
        <p:txBody>
          <a:bodyPr wrap="square">
            <a:spAutoFit/>
          </a:bodyPr>
          <a:lstStyle/>
          <a:p>
            <a:pPr algn="just">
              <a:lnSpc>
                <a:spcPct val="150000"/>
              </a:lnSpc>
              <a:buClr>
                <a:srgbClr val="E7E6E6">
                  <a:lumMod val="10000"/>
                </a:srgbClr>
              </a:buClr>
            </a:pPr>
            <a:endParaRPr lang="zh-CN" altLang="en-US" sz="1333"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2" name="TextBox 1">
            <a:extLst>
              <a:ext uri="{FF2B5EF4-FFF2-40B4-BE49-F238E27FC236}">
                <a16:creationId xmlns:a16="http://schemas.microsoft.com/office/drawing/2014/main" id="{E487AD97-7F62-CBD3-F040-6BCFFE35C132}"/>
              </a:ext>
            </a:extLst>
          </p:cNvPr>
          <p:cNvSpPr txBox="1"/>
          <p:nvPr/>
        </p:nvSpPr>
        <p:spPr>
          <a:xfrm flipH="1">
            <a:off x="1083731" y="2827866"/>
            <a:ext cx="2734735" cy="584775"/>
          </a:xfrm>
          <a:prstGeom prst="rect">
            <a:avLst/>
          </a:prstGeom>
          <a:noFill/>
          <a:ln w="19050">
            <a:solidFill>
              <a:srgbClr val="0070C0"/>
            </a:solidFill>
          </a:ln>
          <a:effectLst>
            <a:glow rad="63500">
              <a:schemeClr val="accent1">
                <a:satMod val="175000"/>
                <a:alpha val="40000"/>
              </a:schemeClr>
            </a:glow>
          </a:effectLst>
        </p:spPr>
        <p:txBody>
          <a:bodyPr wrap="square" rtlCol="0">
            <a:spAutoFit/>
          </a:bodyPr>
          <a:lstStyle/>
          <a:p>
            <a:pPr algn="ctr"/>
            <a:r>
              <a:rPr lang="en-US" altLang="zh-CN" sz="3200"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CONTENTS</a:t>
            </a:r>
          </a:p>
        </p:txBody>
      </p:sp>
    </p:spTree>
    <p:extLst>
      <p:ext uri="{BB962C8B-B14F-4D97-AF65-F5344CB8AC3E}">
        <p14:creationId xmlns:p14="http://schemas.microsoft.com/office/powerpoint/2010/main" val="422111651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scription"/>
          <p:cNvPicPr>
            <a:picLocks noChangeAspect="1"/>
          </p:cNvPicPr>
          <p:nvPr/>
        </p:nvPicPr>
        <p:blipFill>
          <a:blip r:embed="rId2"/>
          <a:stretch>
            <a:fillRect/>
          </a:stretch>
        </p:blipFill>
        <p:spPr>
          <a:xfrm>
            <a:off x="458894" y="0"/>
            <a:ext cx="11273367" cy="6858000"/>
          </a:xfrm>
          <a:prstGeom prst="rect">
            <a:avLst/>
          </a:prstGeom>
        </p:spPr>
      </p:pic>
    </p:spTree>
    <p:extLst>
      <p:ext uri="{BB962C8B-B14F-4D97-AF65-F5344CB8AC3E}">
        <p14:creationId xmlns:p14="http://schemas.microsoft.com/office/powerpoint/2010/main" val="148607603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r"/>
          <p:cNvPicPr>
            <a:picLocks noChangeAspect="1"/>
          </p:cNvPicPr>
          <p:nvPr/>
        </p:nvPicPr>
        <p:blipFill>
          <a:blip r:embed="rId2"/>
          <a:stretch>
            <a:fillRect/>
          </a:stretch>
        </p:blipFill>
        <p:spPr>
          <a:xfrm>
            <a:off x="0" y="1281007"/>
            <a:ext cx="12192000" cy="5061373"/>
          </a:xfrm>
          <a:prstGeom prst="rect">
            <a:avLst/>
          </a:prstGeom>
        </p:spPr>
      </p:pic>
      <p:sp>
        <p:nvSpPr>
          <p:cNvPr id="3" name="Text Box 2"/>
          <p:cNvSpPr txBox="1"/>
          <p:nvPr/>
        </p:nvSpPr>
        <p:spPr>
          <a:xfrm>
            <a:off x="2476500" y="260774"/>
            <a:ext cx="7239000"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2400" b="1">
                <a:ln/>
                <a:solidFill>
                  <a:schemeClr val="accent4"/>
                </a:solidFill>
              </a:rPr>
              <a:t>Correlation Table</a:t>
            </a:r>
          </a:p>
        </p:txBody>
      </p:sp>
    </p:spTree>
    <p:extLst>
      <p:ext uri="{BB962C8B-B14F-4D97-AF65-F5344CB8AC3E}">
        <p14:creationId xmlns:p14="http://schemas.microsoft.com/office/powerpoint/2010/main" val="217679404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0" y="1"/>
            <a:ext cx="12192000" cy="644313"/>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121920" tIns="60960" rIns="121920" bIns="60960" numCol="1" anchor="t" anchorCtr="0" compatLnSpc="1"/>
          <a:lstStyle/>
          <a:p>
            <a:endParaRPr lang="en-US" sz="2400"/>
          </a:p>
        </p:txBody>
      </p:sp>
      <p:sp>
        <p:nvSpPr>
          <p:cNvPr id="2" name="Text Box 1"/>
          <p:cNvSpPr txBox="1"/>
          <p:nvPr/>
        </p:nvSpPr>
        <p:spPr>
          <a:xfrm>
            <a:off x="873760" y="1131994"/>
            <a:ext cx="10214187" cy="461665"/>
          </a:xfrm>
          <a:prstGeom prst="rect">
            <a:avLst/>
          </a:prstGeom>
          <a:noFill/>
        </p:spPr>
        <p:txBody>
          <a:bodyPr wrap="square" rtlCol="0">
            <a:spAutoFit/>
          </a:bodyPr>
          <a:lstStyle/>
          <a:p>
            <a:r>
              <a:rPr lang="en-US" sz="2400" b="1">
                <a:ln/>
                <a:effectLst>
                  <a:outerShdw blurRad="38100" dist="19050" dir="2700000" algn="tl" rotWithShape="0">
                    <a:schemeClr val="dk1">
                      <a:alpha val="40000"/>
                    </a:schemeClr>
                  </a:outerShdw>
                </a:effectLst>
              </a:rPr>
              <a:t>Outcomes of Correlation Table:</a:t>
            </a:r>
          </a:p>
        </p:txBody>
      </p:sp>
      <p:sp>
        <p:nvSpPr>
          <p:cNvPr id="4" name="Text Box 3"/>
          <p:cNvSpPr txBox="1"/>
          <p:nvPr/>
        </p:nvSpPr>
        <p:spPr>
          <a:xfrm>
            <a:off x="1009228" y="1893148"/>
            <a:ext cx="10174393" cy="4154984"/>
          </a:xfrm>
          <a:prstGeom prst="rect">
            <a:avLst/>
          </a:prstGeom>
          <a:noFill/>
        </p:spPr>
        <p:txBody>
          <a:bodyPr wrap="square" rtlCol="0">
            <a:spAutoFit/>
          </a:bodyPr>
          <a:lstStyle/>
          <a:p>
            <a:pPr marL="380990" indent="-380990">
              <a:buFont typeface="Wingdings" panose="05000000000000000000" charset="0"/>
              <a:buChar char="ü"/>
            </a:pPr>
            <a:r>
              <a:rPr lang="en-US" sz="2400"/>
              <a:t>Number of times account got recharged in 30 days &amp; 90 days have the maximum correlation with the target column. It have 24% correlation which can be considered as strong bond.</a:t>
            </a:r>
          </a:p>
          <a:p>
            <a:pPr marL="380990" indent="-380990">
              <a:buFont typeface="Wingdings" panose="05000000000000000000" charset="0"/>
              <a:buChar char="ü"/>
            </a:pPr>
            <a:endParaRPr lang="en-US" sz="2400"/>
          </a:p>
          <a:p>
            <a:pPr marL="380990" indent="-380990">
              <a:buFont typeface="Wingdings" panose="05000000000000000000" charset="0"/>
              <a:buChar char="ü"/>
            </a:pPr>
            <a:r>
              <a:rPr lang="en-US" sz="2400"/>
              <a:t>Total amount of recharge in main account over last 90 days have 21% correlation with the target column which can be considered as strong bond.</a:t>
            </a:r>
          </a:p>
          <a:p>
            <a:pPr marL="380990" indent="-380990">
              <a:buFont typeface="Wingdings" panose="05000000000000000000" charset="0"/>
              <a:buChar char="ü"/>
            </a:pPr>
            <a:endParaRPr lang="en-US" sz="2400"/>
          </a:p>
          <a:p>
            <a:pPr marL="380990" indent="-380990">
              <a:buFont typeface="Wingdings" panose="05000000000000000000" charset="0"/>
              <a:buChar char="ü"/>
            </a:pPr>
            <a:r>
              <a:rPr lang="en-US" sz="2400"/>
              <a:t>Total amount of recharge in main account over last 30 days, Number of loans taken by user in last 30 days, total amount of loans taken in 30 days, and 90 days columns are showing 20% correlation with the target column which can be considered as good bond.</a:t>
            </a:r>
          </a:p>
        </p:txBody>
      </p:sp>
    </p:spTree>
    <p:extLst>
      <p:ext uri="{BB962C8B-B14F-4D97-AF65-F5344CB8AC3E}">
        <p14:creationId xmlns:p14="http://schemas.microsoft.com/office/powerpoint/2010/main" val="232718586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795" y="5522914"/>
            <a:ext cx="12192000" cy="1335087"/>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2382" y="0"/>
            <a:ext cx="12190413"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cs typeface="Arial" panose="020B0604020202020204" pitchFamily="34" charset="0"/>
              <a:sym typeface="+mn-lt"/>
            </a:endParaRPr>
          </a:p>
        </p:txBody>
      </p:sp>
      <p:sp>
        <p:nvSpPr>
          <p:cNvPr id="2" name="文本框 1"/>
          <p:cNvSpPr txBox="1"/>
          <p:nvPr/>
        </p:nvSpPr>
        <p:spPr>
          <a:xfrm>
            <a:off x="1079443" y="2933072"/>
            <a:ext cx="10033115" cy="2800960"/>
          </a:xfrm>
          <a:prstGeom prst="rect">
            <a:avLst/>
          </a:prstGeom>
          <a:noFill/>
        </p:spPr>
        <p:txBody>
          <a:bodyPr wrap="square" rtlCol="0">
            <a:spAutoFit/>
          </a:bodyPr>
          <a:lstStyle/>
          <a:p>
            <a:pPr algn="ctr"/>
            <a:r>
              <a:rPr lang="en-US" altLang="zh-CN" sz="5867" b="1" dirty="0">
                <a:solidFill>
                  <a:schemeClr val="accent1"/>
                </a:solidFill>
                <a:ea typeface="Arial" panose="020B0604020202020204" pitchFamily="34" charset="0"/>
                <a:cs typeface="Arial" panose="020B0604020202020204" pitchFamily="34" charset="0"/>
                <a:sym typeface="+mn-lt"/>
              </a:rPr>
              <a:t>Interpretation of </a:t>
            </a:r>
          </a:p>
          <a:p>
            <a:pPr algn="ctr"/>
            <a:r>
              <a:rPr lang="en-US" altLang="zh-CN" sz="5867" b="1" dirty="0">
                <a:solidFill>
                  <a:schemeClr val="accent1"/>
                </a:solidFill>
                <a:ea typeface="Arial" panose="020B0604020202020204" pitchFamily="34" charset="0"/>
                <a:cs typeface="Arial" panose="020B0604020202020204" pitchFamily="34" charset="0"/>
                <a:sym typeface="+mn-lt"/>
              </a:rPr>
              <a:t>the results </a:t>
            </a:r>
          </a:p>
          <a:p>
            <a:pPr algn="ctr"/>
            <a:endParaRPr lang="zh-CN" altLang="en-US" sz="5867"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3407702" y="1816563"/>
            <a:ext cx="5184249" cy="84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6630"/>
            <a:r>
              <a:rPr lang="en-US" altLang="zh-CN" sz="11733"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03</a:t>
            </a:r>
          </a:p>
        </p:txBody>
      </p:sp>
      <p:sp>
        <p:nvSpPr>
          <p:cNvPr id="3" name="矩形 2"/>
          <p:cNvSpPr/>
          <p:nvPr/>
        </p:nvSpPr>
        <p:spPr>
          <a:xfrm>
            <a:off x="4920840" y="4631068"/>
            <a:ext cx="2350322" cy="379656"/>
          </a:xfrm>
          <a:prstGeom prst="rect">
            <a:avLst/>
          </a:prstGeom>
        </p:spPr>
        <p:txBody>
          <a:bodyPr wrap="none">
            <a:spAutoFit/>
          </a:bodyPr>
          <a:lstStyle/>
          <a:p>
            <a:pPr algn="ctr"/>
            <a:r>
              <a:rPr lang="en-US" altLang="zh-CN" sz="1867"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867"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407872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51088" y="548641"/>
            <a:ext cx="10890673" cy="707886"/>
          </a:xfrm>
          <a:prstGeom prst="rect">
            <a:avLst/>
          </a:prstGeom>
          <a:noFill/>
        </p:spPr>
        <p:txBody>
          <a:bodyPr wrap="square" rtlCol="0">
            <a:spAutoFit/>
          </a:bodyPr>
          <a:lstStyle/>
          <a:p>
            <a:pPr algn="ctr"/>
            <a:r>
              <a:rPr lang="en-US" sz="4000" dirty="0">
                <a:solidFill>
                  <a:schemeClr val="accent1"/>
                </a:solidFill>
                <a:effectLst>
                  <a:outerShdw blurRad="38100" dist="25400" dir="5400000" algn="ctr" rotWithShape="0">
                    <a:srgbClr val="6E747A">
                      <a:alpha val="43000"/>
                    </a:srgbClr>
                  </a:outerShdw>
                </a:effectLst>
              </a:rPr>
              <a:t>Model Building</a:t>
            </a:r>
          </a:p>
        </p:txBody>
      </p:sp>
      <p:sp>
        <p:nvSpPr>
          <p:cNvPr id="3" name="Text Box 2"/>
          <p:cNvSpPr txBox="1"/>
          <p:nvPr/>
        </p:nvSpPr>
        <p:spPr>
          <a:xfrm>
            <a:off x="911860" y="1604433"/>
            <a:ext cx="10537613" cy="2308324"/>
          </a:xfrm>
          <a:prstGeom prst="rect">
            <a:avLst/>
          </a:prstGeom>
          <a:noFill/>
        </p:spPr>
        <p:txBody>
          <a:bodyPr wrap="square" rtlCol="0">
            <a:spAutoFit/>
          </a:bodyPr>
          <a:lstStyle/>
          <a:p>
            <a:r>
              <a:rPr lang="en-US" sz="2400" dirty="0"/>
              <a:t>Below are the algorithms which we used for the training and testing:</a:t>
            </a:r>
          </a:p>
          <a:p>
            <a:pPr marL="457189" indent="-457189">
              <a:buAutoNum type="arabicPeriod"/>
            </a:pPr>
            <a:r>
              <a:rPr lang="en-US" sz="2400" dirty="0"/>
              <a:t>Logistic Regression.</a:t>
            </a:r>
          </a:p>
          <a:p>
            <a:pPr marL="457189" indent="-457189">
              <a:buAutoNum type="arabicPeriod"/>
            </a:pPr>
            <a:r>
              <a:rPr lang="en-US" sz="2400" dirty="0"/>
              <a:t>Ridge Classifier.</a:t>
            </a:r>
          </a:p>
          <a:p>
            <a:pPr marL="457189" indent="-457189">
              <a:buAutoNum type="arabicPeriod"/>
            </a:pPr>
            <a:r>
              <a:rPr lang="en-US" sz="2400" dirty="0"/>
              <a:t>Random Forest Classifier.</a:t>
            </a:r>
          </a:p>
          <a:p>
            <a:pPr marL="457189" indent="-457189">
              <a:buAutoNum type="arabicPeriod"/>
            </a:pPr>
            <a:r>
              <a:rPr lang="en-US" sz="2400" dirty="0"/>
              <a:t>Decision Tree Classifier.</a:t>
            </a:r>
          </a:p>
          <a:p>
            <a:pPr marL="457189" indent="-457189">
              <a:buAutoNum type="arabicPeriod"/>
            </a:pPr>
            <a:r>
              <a:rPr lang="en-US" sz="2400" dirty="0"/>
              <a:t>Gaussian NB.</a:t>
            </a:r>
          </a:p>
        </p:txBody>
      </p:sp>
    </p:spTree>
    <p:extLst>
      <p:ext uri="{BB962C8B-B14F-4D97-AF65-F5344CB8AC3E}">
        <p14:creationId xmlns:p14="http://schemas.microsoft.com/office/powerpoint/2010/main" val="276767361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24467" y="644314"/>
            <a:ext cx="7087447" cy="461665"/>
          </a:xfrm>
          <a:prstGeom prst="rect">
            <a:avLst/>
          </a:prstGeom>
          <a:noFill/>
        </p:spPr>
        <p:txBody>
          <a:bodyPr wrap="square" rtlCol="0">
            <a:spAutoFit/>
          </a:bodyPr>
          <a:lstStyle/>
          <a:p>
            <a:r>
              <a:rPr lang="en-US" sz="2400" dirty="0">
                <a:ln/>
                <a:solidFill>
                  <a:schemeClr val="accent1"/>
                </a:solidFill>
                <a:effectLst>
                  <a:outerShdw blurRad="38100" dist="25400" dir="5400000" algn="ctr" rotWithShape="0">
                    <a:srgbClr val="6E747A">
                      <a:alpha val="43000"/>
                    </a:srgbClr>
                  </a:outerShdw>
                </a:effectLst>
              </a:rPr>
              <a:t>1. Logistic Regression:</a:t>
            </a:r>
          </a:p>
        </p:txBody>
      </p:sp>
      <p:pic>
        <p:nvPicPr>
          <p:cNvPr id="5" name="Picture 4">
            <a:extLst>
              <a:ext uri="{FF2B5EF4-FFF2-40B4-BE49-F238E27FC236}">
                <a16:creationId xmlns:a16="http://schemas.microsoft.com/office/drawing/2014/main" id="{DFB75869-C6BA-F4A5-E58B-C9AC8586D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882" y="1191125"/>
            <a:ext cx="8580166" cy="4963128"/>
          </a:xfrm>
          <a:prstGeom prst="rect">
            <a:avLst/>
          </a:prstGeom>
        </p:spPr>
      </p:pic>
    </p:spTree>
    <p:extLst>
      <p:ext uri="{BB962C8B-B14F-4D97-AF65-F5344CB8AC3E}">
        <p14:creationId xmlns:p14="http://schemas.microsoft.com/office/powerpoint/2010/main" val="240820428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15341" y="356448"/>
            <a:ext cx="6211993" cy="461665"/>
          </a:xfrm>
          <a:prstGeom prst="rect">
            <a:avLst/>
          </a:prstGeom>
          <a:noFill/>
        </p:spPr>
        <p:txBody>
          <a:bodyPr wrap="square" rtlCol="0">
            <a:spAutoFit/>
          </a:bodyPr>
          <a:lstStyle/>
          <a:p>
            <a:r>
              <a:rPr lang="en-US" sz="2400">
                <a:ln/>
                <a:solidFill>
                  <a:schemeClr val="accent1"/>
                </a:solidFill>
                <a:effectLst>
                  <a:outerShdw blurRad="38100" dist="25400" dir="5400000" algn="ctr" rotWithShape="0">
                    <a:srgbClr val="6E747A">
                      <a:alpha val="43000"/>
                    </a:srgbClr>
                  </a:outerShdw>
                </a:effectLst>
              </a:rPr>
              <a:t>2. Ridge Classifier:</a:t>
            </a:r>
          </a:p>
        </p:txBody>
      </p:sp>
      <p:pic>
        <p:nvPicPr>
          <p:cNvPr id="5" name="Picture 4">
            <a:extLst>
              <a:ext uri="{FF2B5EF4-FFF2-40B4-BE49-F238E27FC236}">
                <a16:creationId xmlns:a16="http://schemas.microsoft.com/office/drawing/2014/main" id="{1FACF9C3-23D3-3188-A212-DCE98DE7E844}"/>
              </a:ext>
            </a:extLst>
          </p:cNvPr>
          <p:cNvPicPr>
            <a:picLocks noChangeAspect="1"/>
          </p:cNvPicPr>
          <p:nvPr/>
        </p:nvPicPr>
        <p:blipFill>
          <a:blip r:embed="rId2"/>
          <a:stretch>
            <a:fillRect/>
          </a:stretch>
        </p:blipFill>
        <p:spPr>
          <a:xfrm>
            <a:off x="2061882" y="818113"/>
            <a:ext cx="6666723" cy="5436387"/>
          </a:xfrm>
          <a:prstGeom prst="rect">
            <a:avLst/>
          </a:prstGeom>
        </p:spPr>
      </p:pic>
    </p:spTree>
    <p:extLst>
      <p:ext uri="{BB962C8B-B14F-4D97-AF65-F5344CB8AC3E}">
        <p14:creationId xmlns:p14="http://schemas.microsoft.com/office/powerpoint/2010/main" val="273358365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3270" y="329554"/>
            <a:ext cx="6211993" cy="461665"/>
          </a:xfrm>
          <a:prstGeom prst="rect">
            <a:avLst/>
          </a:prstGeom>
          <a:noFill/>
        </p:spPr>
        <p:txBody>
          <a:bodyPr wrap="square" rtlCol="0">
            <a:spAutoFit/>
          </a:bodyPr>
          <a:lstStyle/>
          <a:p>
            <a:r>
              <a:rPr lang="en-US" sz="2400" dirty="0">
                <a:solidFill>
                  <a:schemeClr val="accent1"/>
                </a:solidFill>
                <a:effectLst>
                  <a:outerShdw blurRad="38100" dist="25400" dir="5400000" algn="ctr" rotWithShape="0">
                    <a:srgbClr val="6E747A">
                      <a:alpha val="43000"/>
                    </a:srgbClr>
                  </a:outerShdw>
                </a:effectLst>
              </a:rPr>
              <a:t>3. Random Forest Classifier :</a:t>
            </a:r>
          </a:p>
        </p:txBody>
      </p:sp>
      <p:pic>
        <p:nvPicPr>
          <p:cNvPr id="5" name="Picture 4">
            <a:extLst>
              <a:ext uri="{FF2B5EF4-FFF2-40B4-BE49-F238E27FC236}">
                <a16:creationId xmlns:a16="http://schemas.microsoft.com/office/drawing/2014/main" id="{B2221180-5CDD-2586-6D09-D15675388B30}"/>
              </a:ext>
            </a:extLst>
          </p:cNvPr>
          <p:cNvPicPr>
            <a:picLocks noChangeAspect="1"/>
          </p:cNvPicPr>
          <p:nvPr/>
        </p:nvPicPr>
        <p:blipFill>
          <a:blip r:embed="rId2"/>
          <a:stretch>
            <a:fillRect/>
          </a:stretch>
        </p:blipFill>
        <p:spPr>
          <a:xfrm>
            <a:off x="2384613" y="1069368"/>
            <a:ext cx="7299116" cy="5134208"/>
          </a:xfrm>
          <a:prstGeom prst="rect">
            <a:avLst/>
          </a:prstGeom>
        </p:spPr>
      </p:pic>
    </p:spTree>
    <p:extLst>
      <p:ext uri="{BB962C8B-B14F-4D97-AF65-F5344CB8AC3E}">
        <p14:creationId xmlns:p14="http://schemas.microsoft.com/office/powerpoint/2010/main" val="19415575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15341" y="356448"/>
            <a:ext cx="6211993" cy="830997"/>
          </a:xfrm>
          <a:prstGeom prst="rect">
            <a:avLst/>
          </a:prstGeom>
          <a:noFill/>
        </p:spPr>
        <p:txBody>
          <a:bodyPr wrap="square" rtlCol="0">
            <a:spAutoFit/>
          </a:bodyPr>
          <a:lstStyle/>
          <a:p>
            <a:r>
              <a:rPr lang="en-US" sz="2400" dirty="0">
                <a:solidFill>
                  <a:schemeClr val="accent1"/>
                </a:solidFill>
                <a:effectLst>
                  <a:outerShdw blurRad="38100" dist="25400" dir="5400000" algn="ctr" rotWithShape="0">
                    <a:srgbClr val="6E747A">
                      <a:alpha val="43000"/>
                    </a:srgbClr>
                  </a:outerShdw>
                </a:effectLst>
              </a:rPr>
              <a:t>4.  Decision Tree Classifier:</a:t>
            </a:r>
          </a:p>
          <a:p>
            <a:endParaRPr lang="en-US" sz="2400" dirty="0">
              <a:solidFill>
                <a:schemeClr val="accent1"/>
              </a:solidFill>
              <a:effectLst>
                <a:outerShdw blurRad="38100" dist="25400" dir="5400000" algn="ctr" rotWithShape="0">
                  <a:srgbClr val="6E747A">
                    <a:alpha val="43000"/>
                  </a:srgbClr>
                </a:outerShdw>
              </a:effectLst>
            </a:endParaRPr>
          </a:p>
        </p:txBody>
      </p:sp>
      <p:pic>
        <p:nvPicPr>
          <p:cNvPr id="5" name="Picture 4">
            <a:extLst>
              <a:ext uri="{FF2B5EF4-FFF2-40B4-BE49-F238E27FC236}">
                <a16:creationId xmlns:a16="http://schemas.microsoft.com/office/drawing/2014/main" id="{F5F03157-4130-0D38-E77C-3EF5AC02D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881" y="979184"/>
            <a:ext cx="7028331" cy="5394722"/>
          </a:xfrm>
          <a:prstGeom prst="rect">
            <a:avLst/>
          </a:prstGeom>
        </p:spPr>
      </p:pic>
    </p:spTree>
    <p:extLst>
      <p:ext uri="{BB962C8B-B14F-4D97-AF65-F5344CB8AC3E}">
        <p14:creationId xmlns:p14="http://schemas.microsoft.com/office/powerpoint/2010/main" val="24361653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15341" y="356448"/>
            <a:ext cx="6211993" cy="461665"/>
          </a:xfrm>
          <a:prstGeom prst="rect">
            <a:avLst/>
          </a:prstGeom>
          <a:noFill/>
        </p:spPr>
        <p:txBody>
          <a:bodyPr wrap="square" rtlCol="0">
            <a:spAutoFit/>
          </a:bodyPr>
          <a:lstStyle/>
          <a:p>
            <a:r>
              <a:rPr lang="en-US" sz="2400">
                <a:solidFill>
                  <a:schemeClr val="accent1"/>
                </a:solidFill>
                <a:effectLst>
                  <a:outerShdw blurRad="38100" dist="25400" dir="5400000" algn="ctr" rotWithShape="0">
                    <a:srgbClr val="6E747A">
                      <a:alpha val="43000"/>
                    </a:srgbClr>
                  </a:outerShdw>
                </a:effectLst>
              </a:rPr>
              <a:t>5. Gussian NB:</a:t>
            </a:r>
          </a:p>
        </p:txBody>
      </p:sp>
      <p:pic>
        <p:nvPicPr>
          <p:cNvPr id="5" name="Picture 4">
            <a:extLst>
              <a:ext uri="{FF2B5EF4-FFF2-40B4-BE49-F238E27FC236}">
                <a16:creationId xmlns:a16="http://schemas.microsoft.com/office/drawing/2014/main" id="{F545956F-9BDD-CEE8-8D0F-69E1BEC69B68}"/>
              </a:ext>
            </a:extLst>
          </p:cNvPr>
          <p:cNvPicPr>
            <a:picLocks noChangeAspect="1"/>
          </p:cNvPicPr>
          <p:nvPr/>
        </p:nvPicPr>
        <p:blipFill>
          <a:blip r:embed="rId2"/>
          <a:stretch>
            <a:fillRect/>
          </a:stretch>
        </p:blipFill>
        <p:spPr>
          <a:xfrm>
            <a:off x="2097741" y="818113"/>
            <a:ext cx="6804213" cy="5525226"/>
          </a:xfrm>
          <a:prstGeom prst="rect">
            <a:avLst/>
          </a:prstGeom>
        </p:spPr>
      </p:pic>
    </p:spTree>
    <p:extLst>
      <p:ext uri="{BB962C8B-B14F-4D97-AF65-F5344CB8AC3E}">
        <p14:creationId xmlns:p14="http://schemas.microsoft.com/office/powerpoint/2010/main" val="142848124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795" y="5522914"/>
            <a:ext cx="12192000" cy="1335087"/>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2382" y="0"/>
            <a:ext cx="12190413"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cs typeface="Arial" panose="020B0604020202020204" pitchFamily="34" charset="0"/>
              <a:sym typeface="+mn-lt"/>
            </a:endParaRPr>
          </a:p>
        </p:txBody>
      </p:sp>
      <p:sp>
        <p:nvSpPr>
          <p:cNvPr id="2" name="文本框 1"/>
          <p:cNvSpPr txBox="1"/>
          <p:nvPr/>
        </p:nvSpPr>
        <p:spPr>
          <a:xfrm>
            <a:off x="1198823" y="2564773"/>
            <a:ext cx="10033115" cy="913007"/>
          </a:xfrm>
          <a:prstGeom prst="rect">
            <a:avLst/>
          </a:prstGeom>
          <a:noFill/>
        </p:spPr>
        <p:txBody>
          <a:bodyPr wrap="square" rtlCol="0">
            <a:spAutoFit/>
          </a:bodyPr>
          <a:lstStyle/>
          <a:p>
            <a:pPr algn="ctr"/>
            <a:r>
              <a:rPr lang="en-US" altLang="zh-CN" sz="5333" b="1" dirty="0">
                <a:solidFill>
                  <a:schemeClr val="accent1"/>
                </a:solidFill>
                <a:ea typeface="Arial" panose="020B0604020202020204" pitchFamily="34" charset="0"/>
                <a:cs typeface="Arial" panose="020B0604020202020204" pitchFamily="34" charset="0"/>
                <a:sym typeface="+mn-lt"/>
              </a:rPr>
              <a:t>Introduction</a:t>
            </a:r>
          </a:p>
        </p:txBody>
      </p:sp>
      <p:sp>
        <p:nvSpPr>
          <p:cNvPr id="19" name="文本占位符 3"/>
          <p:cNvSpPr>
            <a:spLocks noChangeArrowheads="1"/>
          </p:cNvSpPr>
          <p:nvPr/>
        </p:nvSpPr>
        <p:spPr bwMode="auto">
          <a:xfrm>
            <a:off x="3406856" y="1460963"/>
            <a:ext cx="5184249" cy="84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6630"/>
            <a:r>
              <a:rPr lang="en-US" altLang="zh-CN" sz="80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01</a:t>
            </a:r>
          </a:p>
        </p:txBody>
      </p:sp>
      <p:sp>
        <p:nvSpPr>
          <p:cNvPr id="3" name="矩形 2"/>
          <p:cNvSpPr/>
          <p:nvPr/>
        </p:nvSpPr>
        <p:spPr>
          <a:xfrm>
            <a:off x="4920840" y="4631068"/>
            <a:ext cx="2350322" cy="379656"/>
          </a:xfrm>
          <a:prstGeom prst="rect">
            <a:avLst/>
          </a:prstGeom>
        </p:spPr>
        <p:txBody>
          <a:bodyPr wrap="none">
            <a:spAutoFit/>
          </a:bodyPr>
          <a:lstStyle/>
          <a:p>
            <a:pPr algn="ctr"/>
            <a:r>
              <a:rPr lang="en-US" altLang="zh-CN" sz="1867"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867"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23" name="文本框 21"/>
          <p:cNvSpPr txBox="1"/>
          <p:nvPr/>
        </p:nvSpPr>
        <p:spPr>
          <a:xfrm>
            <a:off x="1079443" y="3862480"/>
            <a:ext cx="10033115" cy="9080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7E6E6">
                  <a:lumMod val="10000"/>
                </a:srgbClr>
              </a:buClr>
            </a:pPr>
            <a:r>
              <a:rPr lang="en-US" sz="1867">
                <a:sym typeface="+mn-ea"/>
              </a:rPr>
              <a:t>A case study to predict in terms of a probability for each loan transaction, whether the customer will be paying back the loaned amount within 5 days of insurance of loan.</a:t>
            </a:r>
            <a:endParaRPr lang="en-US" altLang="zh-CN" sz="1867" dirty="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sym typeface="+mn-ea"/>
            </a:endParaRPr>
          </a:p>
        </p:txBody>
      </p:sp>
    </p:spTree>
    <p:extLst>
      <p:ext uri="{BB962C8B-B14F-4D97-AF65-F5344CB8AC3E}">
        <p14:creationId xmlns:p14="http://schemas.microsoft.com/office/powerpoint/2010/main" val="59697831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795" y="5522914"/>
            <a:ext cx="12192000" cy="1335087"/>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2382" y="0"/>
            <a:ext cx="12190413"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cs typeface="Arial" panose="020B0604020202020204" pitchFamily="34" charset="0"/>
              <a:sym typeface="+mn-lt"/>
            </a:endParaRPr>
          </a:p>
        </p:txBody>
      </p:sp>
      <p:sp>
        <p:nvSpPr>
          <p:cNvPr id="2" name="文本框 1"/>
          <p:cNvSpPr txBox="1"/>
          <p:nvPr/>
        </p:nvSpPr>
        <p:spPr>
          <a:xfrm>
            <a:off x="1079443" y="2661293"/>
            <a:ext cx="10033115" cy="995209"/>
          </a:xfrm>
          <a:prstGeom prst="rect">
            <a:avLst/>
          </a:prstGeom>
          <a:noFill/>
        </p:spPr>
        <p:txBody>
          <a:bodyPr wrap="square" rtlCol="0">
            <a:spAutoFit/>
          </a:bodyPr>
          <a:lstStyle/>
          <a:p>
            <a:pPr algn="ctr"/>
            <a:r>
              <a:rPr lang="en-US" altLang="zh-CN" sz="5867" b="1" dirty="0">
                <a:solidFill>
                  <a:schemeClr val="accent1"/>
                </a:solidFill>
                <a:ea typeface="Arial" panose="020B0604020202020204" pitchFamily="34" charset="0"/>
                <a:cs typeface="Arial" panose="020B0604020202020204" pitchFamily="34" charset="0"/>
                <a:sym typeface="+mn-lt"/>
              </a:rPr>
              <a:t>Conclusion</a:t>
            </a:r>
            <a:endParaRPr lang="zh-CN" altLang="en-US" sz="5867"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3407702" y="1220510"/>
            <a:ext cx="5184249" cy="84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6630"/>
            <a:r>
              <a:rPr lang="en-US" altLang="zh-CN" sz="11733"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04</a:t>
            </a:r>
          </a:p>
        </p:txBody>
      </p:sp>
      <p:sp>
        <p:nvSpPr>
          <p:cNvPr id="3" name="矩形 2"/>
          <p:cNvSpPr/>
          <p:nvPr/>
        </p:nvSpPr>
        <p:spPr>
          <a:xfrm>
            <a:off x="4920840" y="4631068"/>
            <a:ext cx="2350322" cy="379656"/>
          </a:xfrm>
          <a:prstGeom prst="rect">
            <a:avLst/>
          </a:prstGeom>
        </p:spPr>
        <p:txBody>
          <a:bodyPr wrap="none">
            <a:spAutoFit/>
          </a:bodyPr>
          <a:lstStyle/>
          <a:p>
            <a:pPr algn="ctr"/>
            <a:r>
              <a:rPr lang="en-US" altLang="zh-CN" sz="1867"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867"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4" name="Text Box 3"/>
          <p:cNvSpPr txBox="1"/>
          <p:nvPr/>
        </p:nvSpPr>
        <p:spPr>
          <a:xfrm>
            <a:off x="1010074" y="3933614"/>
            <a:ext cx="10462260" cy="1939185"/>
          </a:xfrm>
          <a:prstGeom prst="rect">
            <a:avLst/>
          </a:prstGeom>
          <a:noFill/>
          <a:effectLst>
            <a:innerShdw blurRad="63500" dist="50800" dir="13500000">
              <a:prstClr val="black">
                <a:alpha val="50000"/>
              </a:prstClr>
            </a:innerShdw>
          </a:effectLst>
        </p:spPr>
        <p:txBody>
          <a:bodyPr wrap="square" rtlCol="0">
            <a:spAutoFit/>
          </a:bodyPr>
          <a:lstStyle/>
          <a:p>
            <a:r>
              <a:rPr lang="en-US" sz="2133" b="1" u="sng" dirty="0">
                <a:ln/>
                <a:solidFill>
                  <a:schemeClr val="accent1">
                    <a:lumMod val="75000"/>
                  </a:schemeClr>
                </a:solidFill>
                <a:effectLst>
                  <a:reflection blurRad="6350" stA="53000" endA="300" endPos="35500" dir="5400000" sy="-90000" algn="bl" rotWithShape="0"/>
                </a:effectLst>
              </a:rPr>
              <a:t>Key Findings:</a:t>
            </a:r>
          </a:p>
          <a:p>
            <a:endParaRPr lang="en-US" sz="2400" dirty="0"/>
          </a:p>
          <a:p>
            <a:pPr marL="380990" indent="-380990">
              <a:buFont typeface="Wingdings" panose="05000000000000000000" charset="0"/>
              <a:buChar char="ü"/>
            </a:pPr>
            <a:r>
              <a:rPr lang="en-US" sz="1867" dirty="0"/>
              <a:t>If the number of days of payback is increasing the chance of defaulters is also increasing. So, we should look for the payback duration.</a:t>
            </a:r>
          </a:p>
          <a:p>
            <a:pPr marL="380990" indent="-380990">
              <a:buFont typeface="Wingdings" panose="05000000000000000000" charset="0"/>
              <a:buChar char="ü"/>
            </a:pPr>
            <a:r>
              <a:rPr lang="en-US" sz="1867" dirty="0"/>
              <a:t>If the loan amount is below 100 and the number of loans taken by users is 90 days, the number of defaulters is increasing. </a:t>
            </a:r>
          </a:p>
        </p:txBody>
      </p:sp>
    </p:spTree>
    <p:extLst>
      <p:ext uri="{BB962C8B-B14F-4D97-AF65-F5344CB8AC3E}">
        <p14:creationId xmlns:p14="http://schemas.microsoft.com/office/powerpoint/2010/main" val="410488834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1038861" y="505984"/>
            <a:ext cx="10529993" cy="410433"/>
          </a:xfrm>
          <a:prstGeom prst="rect">
            <a:avLst/>
          </a:prstGeom>
          <a:noFill/>
        </p:spPr>
        <p:txBody>
          <a:bodyPr vert="horz" wrap="square" lIns="0" tIns="0" rIns="0" bIns="0" rtlCol="0" anchor="ctr" anchorCtr="0">
            <a:spAutoFit/>
          </a:bodyPr>
          <a:lstStyle/>
          <a:p>
            <a:pPr algn="ctr"/>
            <a:r>
              <a:rPr lang="en-US" altLang="zh-CN" sz="2667"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The following types of users are generally defaulters  </a:t>
            </a:r>
          </a:p>
        </p:txBody>
      </p:sp>
      <p:sp>
        <p:nvSpPr>
          <p:cNvPr id="30" name="文本框 29"/>
          <p:cNvSpPr txBox="1"/>
          <p:nvPr/>
        </p:nvSpPr>
        <p:spPr>
          <a:xfrm>
            <a:off x="1038014" y="1413087"/>
            <a:ext cx="10270913" cy="4277709"/>
          </a:xfrm>
          <a:prstGeom prst="rect">
            <a:avLst/>
          </a:prstGeom>
          <a:noFill/>
          <a:effectLst/>
        </p:spPr>
        <p:txBody>
          <a:bodyPr wrap="square" rtlCol="0">
            <a:spAutoFit/>
          </a:bodyPr>
          <a:lstStyle/>
          <a:p>
            <a:pPr marL="228594" indent="-228594">
              <a:lnSpc>
                <a:spcPct val="127000"/>
              </a:lnSpc>
              <a:buFont typeface="Arial" panose="020B0604020202020204" pitchFamily="34" charset="0"/>
              <a:buChar char="•"/>
            </a:pPr>
            <a:r>
              <a:rPr lang="en-US" altLang="zh-CN" sz="2400" dirty="0">
                <a:ea typeface="Arial" panose="020B0604020202020204" pitchFamily="34" charset="0"/>
                <a:cs typeface="+mn-lt"/>
              </a:rPr>
              <a:t>Users who uses the services for shoort time.</a:t>
            </a:r>
          </a:p>
          <a:p>
            <a:pPr marL="228594" indent="-228594">
              <a:lnSpc>
                <a:spcPct val="127000"/>
              </a:lnSpc>
              <a:buFont typeface="Arial" panose="020B0604020202020204" pitchFamily="34" charset="0"/>
              <a:buChar char="•"/>
            </a:pPr>
            <a:r>
              <a:rPr lang="en-US" altLang="zh-CN" sz="2400" dirty="0">
                <a:ea typeface="Arial" panose="020B0604020202020204" pitchFamily="34" charset="0"/>
                <a:cs typeface="+mn-lt"/>
              </a:rPr>
              <a:t>Users whose avaerage daily spend amount is less.</a:t>
            </a:r>
          </a:p>
          <a:p>
            <a:pPr marL="228594" indent="-228594">
              <a:lnSpc>
                <a:spcPct val="127000"/>
              </a:lnSpc>
              <a:buFont typeface="Arial" panose="020B0604020202020204" pitchFamily="34" charset="0"/>
              <a:buChar char="•"/>
            </a:pPr>
            <a:r>
              <a:rPr lang="en-US" altLang="zh-CN" sz="2400" dirty="0">
                <a:ea typeface="Arial" panose="020B0604020202020204" pitchFamily="34" charset="0"/>
                <a:cs typeface="+mn-lt"/>
              </a:rPr>
              <a:t>Users whose main account balance is low.</a:t>
            </a:r>
          </a:p>
          <a:p>
            <a:pPr marL="228594" indent="-228594">
              <a:lnSpc>
                <a:spcPct val="127000"/>
              </a:lnSpc>
              <a:buFont typeface="Arial" panose="020B0604020202020204" pitchFamily="34" charset="0"/>
              <a:buChar char="•"/>
            </a:pPr>
            <a:r>
              <a:rPr lang="en-US" altLang="zh-CN" sz="2400" dirty="0">
                <a:ea typeface="Arial" panose="020B0604020202020204" pitchFamily="34" charset="0"/>
                <a:cs typeface="+mn-lt"/>
              </a:rPr>
              <a:t>Users who do not recharge frequently or they recharge for very few times in the last 30 or 90 days.</a:t>
            </a:r>
          </a:p>
          <a:p>
            <a:pPr marL="228594" indent="-228594">
              <a:lnSpc>
                <a:spcPct val="127000"/>
              </a:lnSpc>
              <a:buFont typeface="Arial" panose="020B0604020202020204" pitchFamily="34" charset="0"/>
              <a:buChar char="•"/>
            </a:pPr>
            <a:r>
              <a:rPr lang="en-US" altLang="zh-CN" sz="2400" dirty="0">
                <a:ea typeface="Arial" panose="020B0604020202020204" pitchFamily="34" charset="0"/>
                <a:cs typeface="+mn-lt"/>
              </a:rPr>
              <a:t>Users whose reacharge amount is less.</a:t>
            </a:r>
          </a:p>
          <a:p>
            <a:pPr marL="228594" indent="-228594">
              <a:lnSpc>
                <a:spcPct val="127000"/>
              </a:lnSpc>
              <a:buFont typeface="Arial" panose="020B0604020202020204" pitchFamily="34" charset="0"/>
              <a:buChar char="•"/>
            </a:pPr>
            <a:r>
              <a:rPr lang="en-US" altLang="zh-CN" sz="2400" dirty="0">
                <a:ea typeface="Arial" panose="020B0604020202020204" pitchFamily="34" charset="0"/>
                <a:cs typeface="+mn-lt"/>
              </a:rPr>
              <a:t>Users who opt for less amount of loan are more defaulter as compared to the users who opt for loan more amount.</a:t>
            </a:r>
          </a:p>
          <a:p>
            <a:pPr marL="228594" indent="-228594">
              <a:lnSpc>
                <a:spcPct val="127000"/>
              </a:lnSpc>
              <a:buFont typeface="Arial" panose="020B0604020202020204" pitchFamily="34" charset="0"/>
              <a:buChar char="•"/>
            </a:pPr>
            <a:endParaRPr lang="en-US" altLang="zh-CN" sz="2400" dirty="0">
              <a:solidFill>
                <a:schemeClr val="tx1">
                  <a:lumMod val="65000"/>
                  <a:lumOff val="35000"/>
                </a:schemeClr>
              </a:solidFill>
              <a:ea typeface="Arial" panose="020B0604020202020204" pitchFamily="34" charset="0"/>
              <a:cs typeface="+mn-lt"/>
            </a:endParaRPr>
          </a:p>
        </p:txBody>
      </p:sp>
    </p:spTree>
    <p:extLst>
      <p:ext uri="{BB962C8B-B14F-4D97-AF65-F5344CB8AC3E}">
        <p14:creationId xmlns:p14="http://schemas.microsoft.com/office/powerpoint/2010/main" val="5972970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795" y="5522914"/>
            <a:ext cx="12192000" cy="1335087"/>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2382" y="0"/>
            <a:ext cx="12190413"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cs typeface="Arial" panose="020B0604020202020204" pitchFamily="34" charset="0"/>
              <a:sym typeface="+mn-lt"/>
            </a:endParaRPr>
          </a:p>
        </p:txBody>
      </p:sp>
      <p:sp>
        <p:nvSpPr>
          <p:cNvPr id="2" name="文本框 1"/>
          <p:cNvSpPr txBox="1"/>
          <p:nvPr/>
        </p:nvSpPr>
        <p:spPr>
          <a:xfrm>
            <a:off x="335188" y="3237872"/>
            <a:ext cx="11664619" cy="1077218"/>
          </a:xfrm>
          <a:prstGeom prst="rect">
            <a:avLst/>
          </a:prstGeom>
          <a:noFill/>
        </p:spPr>
        <p:txBody>
          <a:bodyPr wrap="square" rtlCol="0">
            <a:spAutoFit/>
          </a:bodyPr>
          <a:lstStyle/>
          <a:p>
            <a:pPr algn="ctr"/>
            <a:r>
              <a:rPr lang="en-US" altLang="zh-CN" sz="6400" b="1" dirty="0">
                <a:solidFill>
                  <a:schemeClr val="accent1"/>
                </a:solidFill>
                <a:ea typeface="Arial" panose="020B0604020202020204" pitchFamily="34" charset="0"/>
                <a:cs typeface="Arial" panose="020B0604020202020204" pitchFamily="34" charset="0"/>
                <a:sym typeface="+mn-lt"/>
              </a:rPr>
              <a:t>THANK YOU </a:t>
            </a:r>
          </a:p>
        </p:txBody>
      </p:sp>
      <p:sp>
        <p:nvSpPr>
          <p:cNvPr id="19" name="文本占位符 3"/>
          <p:cNvSpPr>
            <a:spLocks noChangeArrowheads="1"/>
          </p:cNvSpPr>
          <p:nvPr/>
        </p:nvSpPr>
        <p:spPr bwMode="auto">
          <a:xfrm>
            <a:off x="3407702" y="1816563"/>
            <a:ext cx="5184249" cy="84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6630"/>
            <a:endParaRPr lang="en-US" altLang="zh-CN" sz="11733"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4920840" y="4631068"/>
            <a:ext cx="2350322" cy="379656"/>
          </a:xfrm>
          <a:prstGeom prst="rect">
            <a:avLst/>
          </a:prstGeom>
        </p:spPr>
        <p:txBody>
          <a:bodyPr wrap="none">
            <a:spAutoFit/>
          </a:bodyPr>
          <a:lstStyle/>
          <a:p>
            <a:pPr algn="ctr"/>
            <a:r>
              <a:rPr lang="en-US" altLang="zh-CN" sz="1867"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867"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905805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831252" y="1029764"/>
            <a:ext cx="6339840" cy="574453"/>
          </a:xfrm>
          <a:prstGeom prst="rect">
            <a:avLst/>
          </a:prstGeom>
          <a:noFill/>
        </p:spPr>
        <p:txBody>
          <a:bodyPr vert="horz" wrap="square" lIns="0" tIns="0" rIns="0" bIns="0" rtlCol="0" anchor="ctr" anchorCtr="0">
            <a:spAutoFit/>
          </a:bodyPr>
          <a:lstStyle/>
          <a:p>
            <a:pPr algn="ctr"/>
            <a:r>
              <a:rPr lang="en-US" altLang="zh-CN" sz="3733"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Business Problem Framing</a:t>
            </a:r>
          </a:p>
        </p:txBody>
      </p:sp>
      <p:sp>
        <p:nvSpPr>
          <p:cNvPr id="3" name="TextBox 7"/>
          <p:cNvSpPr txBox="1"/>
          <p:nvPr/>
        </p:nvSpPr>
        <p:spPr>
          <a:xfrm>
            <a:off x="1476587" y="2181013"/>
            <a:ext cx="9237980" cy="2147511"/>
          </a:xfrm>
          <a:prstGeom prst="rect">
            <a:avLst/>
          </a:prstGeom>
          <a:noFill/>
        </p:spPr>
        <p:txBody>
          <a:bodyPr wrap="square" lIns="0" tIns="0" rIns="0" bIns="0" rtlCol="0" anchor="t">
            <a:spAutoFit/>
          </a:bodyPr>
          <a:lstStyle/>
          <a:p>
            <a:pPr algn="l">
              <a:lnSpc>
                <a:spcPct val="150000"/>
              </a:lnSpc>
            </a:pPr>
            <a:r>
              <a:rPr sz="2400" dirty="0">
                <a:latin typeface="Arial" panose="020B0604020202020204" pitchFamily="34" charset="0"/>
                <a:ea typeface="Arial" panose="020B0604020202020204" pitchFamily="34" charset="0"/>
                <a:cs typeface="Arial" panose="020B0604020202020204" pitchFamily="34" charset="0"/>
                <a:sym typeface="+mn-lt"/>
              </a:rPr>
              <a:t>The main objective of this project is to build a model which can be</a:t>
            </a:r>
            <a:r>
              <a:rPr lang="en-US" sz="2400" dirty="0">
                <a:latin typeface="Arial" panose="020B0604020202020204" pitchFamily="34" charset="0"/>
                <a:ea typeface="Arial" panose="020B0604020202020204" pitchFamily="34" charset="0"/>
                <a:cs typeface="Arial" panose="020B0604020202020204" pitchFamily="34" charset="0"/>
                <a:sym typeface="+mn-lt"/>
              </a:rPr>
              <a:t> </a:t>
            </a:r>
            <a:r>
              <a:rPr sz="2400" dirty="0">
                <a:latin typeface="Arial" panose="020B0604020202020204" pitchFamily="34" charset="0"/>
                <a:ea typeface="Arial" panose="020B0604020202020204" pitchFamily="34" charset="0"/>
                <a:cs typeface="Arial" panose="020B0604020202020204" pitchFamily="34" charset="0"/>
                <a:sym typeface="+mn-lt"/>
              </a:rPr>
              <a:t>used to predict in terms of a probability for each loan transaction, whether the customer will be paying</a:t>
            </a:r>
            <a:r>
              <a:rPr lang="en-IN" sz="2400" dirty="0">
                <a:latin typeface="Arial" panose="020B0604020202020204" pitchFamily="34" charset="0"/>
                <a:ea typeface="Arial" panose="020B0604020202020204" pitchFamily="34" charset="0"/>
                <a:cs typeface="Arial" panose="020B0604020202020204" pitchFamily="34" charset="0"/>
                <a:sym typeface="+mn-lt"/>
              </a:rPr>
              <a:t> </a:t>
            </a:r>
            <a:r>
              <a:rPr sz="2400" dirty="0">
                <a:latin typeface="Arial" panose="020B0604020202020204" pitchFamily="34" charset="0"/>
                <a:ea typeface="Arial" panose="020B0604020202020204" pitchFamily="34" charset="0"/>
                <a:cs typeface="Arial" panose="020B0604020202020204" pitchFamily="34" charset="0"/>
                <a:sym typeface="+mn-lt"/>
              </a:rPr>
              <a:t>back the loaned amount</a:t>
            </a:r>
            <a:r>
              <a:rPr lang="en-US" sz="2400" dirty="0">
                <a:latin typeface="Arial" panose="020B0604020202020204" pitchFamily="34" charset="0"/>
                <a:ea typeface="Arial" panose="020B0604020202020204" pitchFamily="34" charset="0"/>
                <a:cs typeface="Arial" panose="020B0604020202020204" pitchFamily="34" charset="0"/>
                <a:sym typeface="+mn-lt"/>
              </a:rPr>
              <a:t> </a:t>
            </a:r>
            <a:r>
              <a:rPr sz="2400" dirty="0">
                <a:latin typeface="Arial" panose="020B0604020202020204" pitchFamily="34" charset="0"/>
                <a:ea typeface="Arial" panose="020B0604020202020204" pitchFamily="34" charset="0"/>
                <a:cs typeface="Arial" panose="020B0604020202020204" pitchFamily="34" charset="0"/>
                <a:sym typeface="+mn-lt"/>
              </a:rPr>
              <a:t>within </a:t>
            </a:r>
          </a:p>
          <a:p>
            <a:pPr algn="l">
              <a:lnSpc>
                <a:spcPct val="150000"/>
              </a:lnSpc>
            </a:pPr>
            <a:r>
              <a:rPr sz="2400" dirty="0">
                <a:latin typeface="Arial" panose="020B0604020202020204" pitchFamily="34" charset="0"/>
                <a:ea typeface="Arial" panose="020B0604020202020204" pitchFamily="34" charset="0"/>
                <a:cs typeface="Arial" panose="020B0604020202020204" pitchFamily="34" charset="0"/>
                <a:sym typeface="+mn-lt"/>
              </a:rPr>
              <a:t>5 days of insurance of loan.</a:t>
            </a:r>
          </a:p>
        </p:txBody>
      </p:sp>
      <p:pic>
        <p:nvPicPr>
          <p:cNvPr id="2" name="Picture 1" descr="microcredit"/>
          <p:cNvPicPr>
            <a:picLocks noChangeAspect="1"/>
          </p:cNvPicPr>
          <p:nvPr/>
        </p:nvPicPr>
        <p:blipFill>
          <a:blip r:embed="rId4"/>
          <a:stretch>
            <a:fillRect/>
          </a:stretch>
        </p:blipFill>
        <p:spPr>
          <a:xfrm>
            <a:off x="7728181" y="3939153"/>
            <a:ext cx="3572279" cy="2474347"/>
          </a:xfrm>
          <a:prstGeom prst="rect">
            <a:avLst/>
          </a:prstGeom>
        </p:spPr>
      </p:pic>
    </p:spTree>
    <p:extLst>
      <p:ext uri="{BB962C8B-B14F-4D97-AF65-F5344CB8AC3E}">
        <p14:creationId xmlns:p14="http://schemas.microsoft.com/office/powerpoint/2010/main" val="15193365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3167380" y="741692"/>
            <a:ext cx="5940213" cy="1148904"/>
          </a:xfrm>
          <a:prstGeom prst="rect">
            <a:avLst/>
          </a:prstGeom>
          <a:noFill/>
        </p:spPr>
        <p:txBody>
          <a:bodyPr vert="horz" wrap="square" lIns="0" tIns="0" rIns="0" bIns="0" rtlCol="0" anchor="ctr" anchorCtr="0">
            <a:spAutoFit/>
          </a:bodyPr>
          <a:lstStyle/>
          <a:p>
            <a:pPr algn="ctr"/>
            <a:r>
              <a:rPr lang="en-US" altLang="zh-CN" sz="3733"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Conceptual Backgroud of the Domain Problem </a:t>
            </a:r>
            <a:endParaRPr lang="zh-CN" altLang="en-US" sz="3733"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476587" y="2181014"/>
            <a:ext cx="9237980" cy="3504806"/>
          </a:xfrm>
          <a:prstGeom prst="rect">
            <a:avLst/>
          </a:prstGeom>
          <a:noFill/>
        </p:spPr>
        <p:txBody>
          <a:bodyPr wrap="square" lIns="0" tIns="0" rIns="0" bIns="0" rtlCol="0" anchor="t">
            <a:spAutoFit/>
          </a:bodyPr>
          <a:lstStyle/>
          <a:p>
            <a:pPr algn="l">
              <a:lnSpc>
                <a:spcPct val="120000"/>
              </a:lnSpc>
            </a:pPr>
            <a:r>
              <a:rPr lang="en-US" sz="2400" dirty="0">
                <a:latin typeface="Arial" panose="020B0604020202020204" pitchFamily="34" charset="0"/>
                <a:ea typeface="Arial" panose="020B0604020202020204" pitchFamily="34" charset="0"/>
                <a:cs typeface="Arial" panose="020B0604020202020204" pitchFamily="34" charset="0"/>
                <a:sym typeface="+mn-lt"/>
              </a:rPr>
              <a:t>M</a:t>
            </a:r>
            <a:r>
              <a:rPr sz="2400" dirty="0">
                <a:latin typeface="Arial" panose="020B0604020202020204" pitchFamily="34" charset="0"/>
                <a:ea typeface="Arial" panose="020B0604020202020204" pitchFamily="34" charset="0"/>
                <a:cs typeface="Arial" panose="020B0604020202020204" pitchFamily="34" charset="0"/>
                <a:sym typeface="+mn-lt"/>
              </a:rPr>
              <a:t>any microfinance institutions (MFI), experts and donors are</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supporting the idea of using mobile financial services (MFS) which</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they feel are more convenient and efficient, and cost saving, than</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the traditional high-touch model used since long for the purpose of</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delivering microfinance services. Though, the MFI industry is</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primarily focusing on low income families and are very useful in</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such areas, the implementation of MFS has been uneven with both</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significant challenges and successes.</a:t>
            </a:r>
          </a:p>
        </p:txBody>
      </p:sp>
    </p:spTree>
    <p:extLst>
      <p:ext uri="{BB962C8B-B14F-4D97-AF65-F5344CB8AC3E}">
        <p14:creationId xmlns:p14="http://schemas.microsoft.com/office/powerpoint/2010/main" val="262377681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3167380" y="1028919"/>
            <a:ext cx="5940213" cy="574453"/>
          </a:xfrm>
          <a:prstGeom prst="rect">
            <a:avLst/>
          </a:prstGeom>
          <a:noFill/>
        </p:spPr>
        <p:txBody>
          <a:bodyPr vert="horz" wrap="square" lIns="0" tIns="0" rIns="0" bIns="0" rtlCol="0" anchor="ctr" anchorCtr="0">
            <a:spAutoFit/>
          </a:bodyPr>
          <a:lstStyle/>
          <a:p>
            <a:pPr algn="ctr"/>
            <a:r>
              <a:rPr lang="en-US" altLang="zh-CN" sz="3733"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Data Description</a:t>
            </a:r>
            <a:endParaRPr lang="zh-CN" altLang="en-US" sz="3733"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476588" y="2181014"/>
            <a:ext cx="9315873" cy="2618409"/>
          </a:xfrm>
          <a:prstGeom prst="rect">
            <a:avLst/>
          </a:prstGeom>
          <a:noFill/>
        </p:spPr>
        <p:txBody>
          <a:bodyPr wrap="square" lIns="0" tIns="0" rIns="0" bIns="0" rtlCol="0" anchor="t">
            <a:spAutoFit/>
          </a:bodyPr>
          <a:lstStyle/>
          <a:p>
            <a:pPr marL="380990" indent="-380990">
              <a:lnSpc>
                <a:spcPct val="120000"/>
              </a:lnSpc>
              <a:buFont typeface="Arial" panose="020B0604020202020204" pitchFamily="34" charset="0"/>
              <a:buChar char="•"/>
            </a:pPr>
            <a:r>
              <a:rPr lang="en-US" sz="2400" dirty="0">
                <a:latin typeface="Arial" panose="020B0604020202020204" pitchFamily="34" charset="0"/>
                <a:ea typeface="Arial" panose="020B0604020202020204" pitchFamily="34" charset="0"/>
                <a:cs typeface="Arial" panose="020B0604020202020204" pitchFamily="34" charset="0"/>
                <a:sym typeface="+mn-lt"/>
              </a:rPr>
              <a:t>Our dataset contains the default status of the users along with the features.</a:t>
            </a:r>
          </a:p>
          <a:p>
            <a:pPr marL="380990" indent="-380990">
              <a:lnSpc>
                <a:spcPct val="120000"/>
              </a:lnSpc>
              <a:buFont typeface="Arial" panose="020B0604020202020204" pitchFamily="34" charset="0"/>
              <a:buChar char="•"/>
            </a:pPr>
            <a:r>
              <a:rPr lang="en-US" sz="2400" dirty="0">
                <a:latin typeface="Arial" panose="020B0604020202020204" pitchFamily="34" charset="0"/>
                <a:ea typeface="Arial" panose="020B0604020202020204" pitchFamily="34" charset="0"/>
                <a:cs typeface="Arial" panose="020B0604020202020204" pitchFamily="34" charset="0"/>
                <a:sym typeface="+mn-lt"/>
              </a:rPr>
              <a:t>The dataset contains 209593 rows and 36 columns including the target column.</a:t>
            </a:r>
          </a:p>
          <a:p>
            <a:pPr marL="380990" indent="-380990">
              <a:lnSpc>
                <a:spcPct val="120000"/>
              </a:lnSpc>
              <a:buFont typeface="Arial" panose="020B0604020202020204" pitchFamily="34" charset="0"/>
              <a:buChar char="•"/>
            </a:pPr>
            <a:r>
              <a:rPr lang="en-US" sz="2400" dirty="0">
                <a:latin typeface="Arial" panose="020B0604020202020204" pitchFamily="34" charset="0"/>
                <a:ea typeface="Arial" panose="020B0604020202020204" pitchFamily="34" charset="0"/>
                <a:cs typeface="Arial" panose="020B0604020202020204" pitchFamily="34" charset="0"/>
                <a:sym typeface="+mn-lt"/>
              </a:rPr>
              <a:t>'label' is the target column.</a:t>
            </a:r>
          </a:p>
          <a:p>
            <a:pPr marL="380990" indent="-380990">
              <a:lnSpc>
                <a:spcPct val="120000"/>
              </a:lnSpc>
              <a:buFont typeface="Arial" panose="020B0604020202020204" pitchFamily="34" charset="0"/>
              <a:buChar char="•"/>
            </a:pPr>
            <a:r>
              <a:rPr lang="en-US" sz="2400" dirty="0">
                <a:latin typeface="Arial" panose="020B0604020202020204" pitchFamily="34" charset="0"/>
                <a:ea typeface="Arial" panose="020B0604020202020204" pitchFamily="34" charset="0"/>
                <a:cs typeface="Arial" panose="020B0604020202020204" pitchFamily="34" charset="0"/>
                <a:sym typeface="+mn-lt"/>
              </a:rPr>
              <a:t>Let’s have a look at the feature columns and its description.</a:t>
            </a:r>
          </a:p>
        </p:txBody>
      </p:sp>
    </p:spTree>
    <p:extLst>
      <p:ext uri="{BB962C8B-B14F-4D97-AF65-F5344CB8AC3E}">
        <p14:creationId xmlns:p14="http://schemas.microsoft.com/office/powerpoint/2010/main" val="330304035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909321" y="590127"/>
          <a:ext cx="10411460" cy="5654040"/>
        </p:xfrm>
        <a:graphic>
          <a:graphicData uri="http://schemas.openxmlformats.org/drawingml/2006/table">
            <a:tbl>
              <a:tblPr firstRow="1" bandRow="1">
                <a:tableStyleId>{5C22544A-7EE6-4342-B048-85BDC9FD1C3A}</a:tableStyleId>
              </a:tblPr>
              <a:tblGrid>
                <a:gridCol w="778933">
                  <a:extLst>
                    <a:ext uri="{9D8B030D-6E8A-4147-A177-3AD203B41FA5}">
                      <a16:colId xmlns:a16="http://schemas.microsoft.com/office/drawing/2014/main" val="20000"/>
                    </a:ext>
                  </a:extLst>
                </a:gridCol>
                <a:gridCol w="1880447">
                  <a:extLst>
                    <a:ext uri="{9D8B030D-6E8A-4147-A177-3AD203B41FA5}">
                      <a16:colId xmlns:a16="http://schemas.microsoft.com/office/drawing/2014/main" val="20001"/>
                    </a:ext>
                  </a:extLst>
                </a:gridCol>
                <a:gridCol w="4808220">
                  <a:extLst>
                    <a:ext uri="{9D8B030D-6E8A-4147-A177-3AD203B41FA5}">
                      <a16:colId xmlns:a16="http://schemas.microsoft.com/office/drawing/2014/main" val="20002"/>
                    </a:ext>
                  </a:extLst>
                </a:gridCol>
                <a:gridCol w="2943860">
                  <a:extLst>
                    <a:ext uri="{9D8B030D-6E8A-4147-A177-3AD203B41FA5}">
                      <a16:colId xmlns:a16="http://schemas.microsoft.com/office/drawing/2014/main" val="20003"/>
                    </a:ext>
                  </a:extLst>
                </a:gridCol>
              </a:tblGrid>
              <a:tr h="465667">
                <a:tc>
                  <a:txBody>
                    <a:bodyPr/>
                    <a:lstStyle/>
                    <a:p>
                      <a:pPr indent="0" algn="ctr">
                        <a:buNone/>
                      </a:pPr>
                      <a:r>
                        <a:rPr lang="en-US" sz="1300" b="1">
                          <a:solidFill>
                            <a:srgbClr val="FFFFFF"/>
                          </a:solidFill>
                          <a:latin typeface="Calibri" panose="020F0502020204030204" charset="-122"/>
                        </a:rPr>
                        <a:t>S. No.</a:t>
                      </a:r>
                    </a:p>
                  </a:txBody>
                  <a:tcPr marL="16933" marR="16933" marT="16933" marB="6096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Variable</a:t>
                      </a:r>
                    </a:p>
                  </a:txBody>
                  <a:tcPr marL="16933" marR="16933" marT="16933" marB="6096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Definition</a:t>
                      </a:r>
                    </a:p>
                  </a:txBody>
                  <a:tcPr marL="16933" marR="16933" marT="16933" marB="6096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Comment</a:t>
                      </a:r>
                    </a:p>
                  </a:txBody>
                  <a:tcPr marL="16933" marR="16933" marT="16933" marB="6096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603673">
                <a:tc>
                  <a:txBody>
                    <a:bodyPr/>
                    <a:lstStyle/>
                    <a:p>
                      <a:pPr indent="0" algn="ctr">
                        <a:buNone/>
                      </a:pPr>
                      <a:r>
                        <a:rPr lang="en-US" sz="1300" b="1">
                          <a:solidFill>
                            <a:srgbClr val="FFFFFF"/>
                          </a:solidFill>
                          <a:latin typeface="Calibri" panose="020F0502020204030204" charset="-122"/>
                        </a:rPr>
                        <a:t>1</a:t>
                      </a:r>
                    </a:p>
                  </a:txBody>
                  <a:tcPr marL="16933" marR="16933" marT="16933" marB="6096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label</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Flag indicating whether the user paid back the credit amount within 5 days of issuing the loan{1:success, 0:failure}</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348827">
                <a:tc>
                  <a:txBody>
                    <a:bodyPr/>
                    <a:lstStyle/>
                    <a:p>
                      <a:pPr indent="0" algn="ctr">
                        <a:buNone/>
                      </a:pPr>
                      <a:r>
                        <a:rPr lang="en-US" sz="1300" b="1">
                          <a:solidFill>
                            <a:srgbClr val="FFFFFF"/>
                          </a:solidFill>
                          <a:latin typeface="Calibri" panose="020F0502020204030204" charset="-122"/>
                        </a:rPr>
                        <a:t>2</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msisdn</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mobile number of user</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349673">
                <a:tc>
                  <a:txBody>
                    <a:bodyPr/>
                    <a:lstStyle/>
                    <a:p>
                      <a:pPr indent="0" algn="ctr">
                        <a:buNone/>
                      </a:pPr>
                      <a:r>
                        <a:rPr lang="en-US" sz="1300" b="1">
                          <a:solidFill>
                            <a:srgbClr val="FFFFFF"/>
                          </a:solidFill>
                          <a:latin typeface="Calibri" panose="020F0502020204030204" charset="-122"/>
                        </a:rPr>
                        <a:t>3</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aon</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age on cellular network in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602827">
                <a:tc>
                  <a:txBody>
                    <a:bodyPr/>
                    <a:lstStyle/>
                    <a:p>
                      <a:pPr indent="0" algn="ctr">
                        <a:buNone/>
                      </a:pPr>
                      <a:r>
                        <a:rPr lang="en-US" sz="1300" b="1">
                          <a:solidFill>
                            <a:srgbClr val="FFFFFF"/>
                          </a:solidFill>
                          <a:latin typeface="Calibri" panose="020F0502020204030204" charset="-122"/>
                        </a:rPr>
                        <a:t>4</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daily_decr30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Daily amount spent from main account, averaged over last 30 days (in Indonesian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603673">
                <a:tc>
                  <a:txBody>
                    <a:bodyPr/>
                    <a:lstStyle/>
                    <a:p>
                      <a:pPr indent="0" algn="ctr">
                        <a:buNone/>
                      </a:pPr>
                      <a:r>
                        <a:rPr lang="en-US" sz="1300" b="1">
                          <a:solidFill>
                            <a:srgbClr val="FFFFFF"/>
                          </a:solidFill>
                          <a:latin typeface="Calibri" panose="020F0502020204030204" charset="-122"/>
                        </a:rPr>
                        <a:t>5</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daily_decr90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Daily amount spent from main account, averaged over last 90 days (in Indonesian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348827">
                <a:tc>
                  <a:txBody>
                    <a:bodyPr/>
                    <a:lstStyle/>
                    <a:p>
                      <a:pPr indent="0" algn="ctr">
                        <a:buNone/>
                      </a:pPr>
                      <a:r>
                        <a:rPr lang="en-US" sz="1300" b="1">
                          <a:solidFill>
                            <a:srgbClr val="FFFFFF"/>
                          </a:solidFill>
                          <a:latin typeface="Calibri" panose="020F0502020204030204" charset="-122"/>
                        </a:rPr>
                        <a:t>6</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rental30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Average main account balance over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Unsure of given definition</a:t>
                      </a: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349673">
                <a:tc>
                  <a:txBody>
                    <a:bodyPr/>
                    <a:lstStyle/>
                    <a:p>
                      <a:pPr indent="0" algn="ctr">
                        <a:buNone/>
                      </a:pPr>
                      <a:r>
                        <a:rPr lang="en-US" sz="1300" b="1">
                          <a:solidFill>
                            <a:srgbClr val="FFFFFF"/>
                          </a:solidFill>
                          <a:latin typeface="Calibri" panose="020F0502020204030204" charset="-122"/>
                        </a:rPr>
                        <a:t>7</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rental90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Average main account balance over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Unsure of given definition</a:t>
                      </a: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349673">
                <a:tc>
                  <a:txBody>
                    <a:bodyPr/>
                    <a:lstStyle/>
                    <a:p>
                      <a:pPr indent="0" algn="ctr">
                        <a:buNone/>
                      </a:pPr>
                      <a:r>
                        <a:rPr lang="en-US" sz="1300" b="1">
                          <a:solidFill>
                            <a:srgbClr val="FFFFFF"/>
                          </a:solidFill>
                          <a:latin typeface="Calibri" panose="020F0502020204030204" charset="-122"/>
                        </a:rPr>
                        <a:t>8</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last_rech_date_ma</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Number of days till last recharge of main account</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348827">
                <a:tc>
                  <a:txBody>
                    <a:bodyPr/>
                    <a:lstStyle/>
                    <a:p>
                      <a:pPr indent="0" algn="ctr">
                        <a:buNone/>
                      </a:pPr>
                      <a:r>
                        <a:rPr lang="en-US" sz="1300" b="1">
                          <a:solidFill>
                            <a:srgbClr val="FFFFFF"/>
                          </a:solidFill>
                          <a:latin typeface="Calibri" panose="020F0502020204030204" charset="-122"/>
                        </a:rPr>
                        <a:t>9</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last_rech_date_da</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Number of days till last recharge of data account</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584200">
                <a:tc>
                  <a:txBody>
                    <a:bodyPr/>
                    <a:lstStyle/>
                    <a:p>
                      <a:pPr indent="0" algn="ctr">
                        <a:buNone/>
                      </a:pPr>
                      <a:r>
                        <a:rPr lang="en-US" sz="1300" b="1">
                          <a:solidFill>
                            <a:srgbClr val="FFFFFF"/>
                          </a:solidFill>
                          <a:latin typeface="Calibri" panose="020F0502020204030204" charset="-122"/>
                        </a:rPr>
                        <a:t>10</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last_rech_amt_ma</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Amount of last recharge of main account (in Indonesian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348827">
                <a:tc>
                  <a:txBody>
                    <a:bodyPr/>
                    <a:lstStyle/>
                    <a:p>
                      <a:pPr indent="0" algn="ctr">
                        <a:buNone/>
                      </a:pPr>
                      <a:r>
                        <a:rPr lang="en-US" sz="1300" b="1">
                          <a:solidFill>
                            <a:srgbClr val="FFFFFF"/>
                          </a:solidFill>
                          <a:latin typeface="Calibri" panose="020F0502020204030204" charset="-122"/>
                        </a:rPr>
                        <a:t>11</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cnt_ma_rech30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Number of times main account got recharged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349673">
                <a:tc>
                  <a:txBody>
                    <a:bodyPr/>
                    <a:lstStyle/>
                    <a:p>
                      <a:pPr indent="0" algn="ctr">
                        <a:buNone/>
                      </a:pPr>
                      <a:r>
                        <a:rPr lang="en-US" sz="1300" b="1">
                          <a:solidFill>
                            <a:srgbClr val="FFFFFF"/>
                          </a:solidFill>
                          <a:latin typeface="Calibri" panose="020F0502020204030204" charset="-122"/>
                        </a:rPr>
                        <a:t>12</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fr_ma_rech30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Frequency of main account recharged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Unsure of given definition</a:t>
                      </a: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17308590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911860" y="452121"/>
          <a:ext cx="10165080" cy="6188285"/>
        </p:xfrm>
        <a:graphic>
          <a:graphicData uri="http://schemas.openxmlformats.org/drawingml/2006/table">
            <a:tbl>
              <a:tblPr firstRow="1" bandRow="1">
                <a:tableStyleId>{5C22544A-7EE6-4342-B048-85BDC9FD1C3A}</a:tableStyleId>
              </a:tblPr>
              <a:tblGrid>
                <a:gridCol w="761153">
                  <a:extLst>
                    <a:ext uri="{9D8B030D-6E8A-4147-A177-3AD203B41FA5}">
                      <a16:colId xmlns:a16="http://schemas.microsoft.com/office/drawing/2014/main" val="20000"/>
                    </a:ext>
                  </a:extLst>
                </a:gridCol>
                <a:gridCol w="1835573">
                  <a:extLst>
                    <a:ext uri="{9D8B030D-6E8A-4147-A177-3AD203B41FA5}">
                      <a16:colId xmlns:a16="http://schemas.microsoft.com/office/drawing/2014/main" val="20001"/>
                    </a:ext>
                  </a:extLst>
                </a:gridCol>
                <a:gridCol w="4694767">
                  <a:extLst>
                    <a:ext uri="{9D8B030D-6E8A-4147-A177-3AD203B41FA5}">
                      <a16:colId xmlns:a16="http://schemas.microsoft.com/office/drawing/2014/main" val="20002"/>
                    </a:ext>
                  </a:extLst>
                </a:gridCol>
                <a:gridCol w="2873587">
                  <a:extLst>
                    <a:ext uri="{9D8B030D-6E8A-4147-A177-3AD203B41FA5}">
                      <a16:colId xmlns:a16="http://schemas.microsoft.com/office/drawing/2014/main" val="20003"/>
                    </a:ext>
                  </a:extLst>
                </a:gridCol>
              </a:tblGrid>
              <a:tr h="418253">
                <a:tc>
                  <a:txBody>
                    <a:bodyPr/>
                    <a:lstStyle/>
                    <a:p>
                      <a:pPr indent="0" algn="ctr">
                        <a:buNone/>
                      </a:pPr>
                      <a:r>
                        <a:rPr lang="en-US" sz="1300" b="1">
                          <a:solidFill>
                            <a:srgbClr val="FFFFFF"/>
                          </a:solidFill>
                          <a:latin typeface="Calibri" panose="020F0502020204030204" charset="-122"/>
                        </a:rPr>
                        <a:t>S. No.</a:t>
                      </a:r>
                    </a:p>
                  </a:txBody>
                  <a:tcPr marL="16933" marR="16933" marT="16933" marB="6096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Variable</a:t>
                      </a:r>
                    </a:p>
                  </a:txBody>
                  <a:tcPr marL="16933" marR="16933" marT="16933" marB="6096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Definition</a:t>
                      </a:r>
                    </a:p>
                  </a:txBody>
                  <a:tcPr marL="16933" marR="16933" marT="16933" marB="6096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Comment</a:t>
                      </a:r>
                    </a:p>
                  </a:txBody>
                  <a:tcPr marL="16933" marR="16933" marT="16933" marB="6096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543560">
                <a:tc>
                  <a:txBody>
                    <a:bodyPr/>
                    <a:lstStyle/>
                    <a:p>
                      <a:pPr indent="0" algn="ctr">
                        <a:buNone/>
                      </a:pPr>
                      <a:r>
                        <a:rPr lang="en-US" sz="1500" b="1">
                          <a:solidFill>
                            <a:srgbClr val="FFFFFF"/>
                          </a:solidFill>
                          <a:latin typeface="Calibri" panose="020F0502020204030204" charset="-122"/>
                        </a:rPr>
                        <a:t>13</a:t>
                      </a:r>
                    </a:p>
                  </a:txBody>
                  <a:tcPr marL="16933" marR="16933" marT="16933" marB="6096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sumamnt_ma_rech30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Total amount of recharge in main account over last 30 days (in Indonesian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524933">
                <a:tc>
                  <a:txBody>
                    <a:bodyPr/>
                    <a:lstStyle/>
                    <a:p>
                      <a:pPr indent="0" algn="ctr">
                        <a:buNone/>
                      </a:pPr>
                      <a:r>
                        <a:rPr lang="en-US" sz="1500" b="1">
                          <a:solidFill>
                            <a:srgbClr val="FFFFFF"/>
                          </a:solidFill>
                          <a:latin typeface="Calibri" panose="020F0502020204030204" charset="-122"/>
                        </a:rPr>
                        <a:t>14</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medianamnt_ma_rech30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Median of amount of recharges done in main account over last 30 days at user level (in Indonesian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524933">
                <a:tc>
                  <a:txBody>
                    <a:bodyPr/>
                    <a:lstStyle/>
                    <a:p>
                      <a:pPr indent="0" algn="ctr">
                        <a:buNone/>
                      </a:pPr>
                      <a:r>
                        <a:rPr lang="en-US" sz="1500" b="1">
                          <a:solidFill>
                            <a:srgbClr val="FFFFFF"/>
                          </a:solidFill>
                          <a:latin typeface="Calibri" panose="020F0502020204030204" charset="-122"/>
                        </a:rPr>
                        <a:t>15</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medianmarechprebal30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Median of main account balance just before recharge in last 30 days at user level (in Indonesian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542713">
                <a:tc>
                  <a:txBody>
                    <a:bodyPr/>
                    <a:lstStyle/>
                    <a:p>
                      <a:pPr indent="0" algn="ctr">
                        <a:buNone/>
                      </a:pPr>
                      <a:r>
                        <a:rPr lang="en-US" sz="1500" b="1">
                          <a:solidFill>
                            <a:srgbClr val="FFFFFF"/>
                          </a:solidFill>
                          <a:latin typeface="Calibri" panose="020F0502020204030204" charset="-122"/>
                        </a:rPr>
                        <a:t>16</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cnt_ma_rech90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Number of times main account got recharged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541867">
                <a:tc>
                  <a:txBody>
                    <a:bodyPr/>
                    <a:lstStyle/>
                    <a:p>
                      <a:pPr indent="0" algn="ctr">
                        <a:buNone/>
                      </a:pPr>
                      <a:r>
                        <a:rPr lang="en-US" sz="1500" b="1">
                          <a:solidFill>
                            <a:srgbClr val="FFFFFF"/>
                          </a:solidFill>
                          <a:latin typeface="Calibri" panose="020F0502020204030204" charset="-122"/>
                        </a:rPr>
                        <a:t>17</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fr_ma_rech90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Frequency of main account recharged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Unsure of given definition</a:t>
                      </a: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524933">
                <a:tc>
                  <a:txBody>
                    <a:bodyPr/>
                    <a:lstStyle/>
                    <a:p>
                      <a:pPr indent="0" algn="ctr">
                        <a:buNone/>
                      </a:pPr>
                      <a:r>
                        <a:rPr lang="en-US" sz="1500" b="1">
                          <a:solidFill>
                            <a:srgbClr val="FFFFFF"/>
                          </a:solidFill>
                          <a:latin typeface="Calibri" panose="020F0502020204030204" charset="-122"/>
                        </a:rPr>
                        <a:t>18</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sumamnt_ma_rech90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Total amount of recharge in main account over last 90 days (in Indonasian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524933">
                <a:tc>
                  <a:txBody>
                    <a:bodyPr/>
                    <a:lstStyle/>
                    <a:p>
                      <a:pPr indent="0" algn="ctr">
                        <a:buNone/>
                      </a:pPr>
                      <a:r>
                        <a:rPr lang="en-US" sz="1500" b="1">
                          <a:solidFill>
                            <a:srgbClr val="FFFFFF"/>
                          </a:solidFill>
                          <a:latin typeface="Calibri" panose="020F0502020204030204" charset="-122"/>
                        </a:rPr>
                        <a:t>19</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medianamnt_ma_rech90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Median of amount of recharges done in main account over last 90 days at user level (in Indonasian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524933">
                <a:tc>
                  <a:txBody>
                    <a:bodyPr/>
                    <a:lstStyle/>
                    <a:p>
                      <a:pPr indent="0" algn="ctr">
                        <a:buNone/>
                      </a:pPr>
                      <a:r>
                        <a:rPr lang="en-US" sz="1500" b="1">
                          <a:solidFill>
                            <a:srgbClr val="FFFFFF"/>
                          </a:solidFill>
                          <a:latin typeface="Calibri" panose="020F0502020204030204" charset="-122"/>
                        </a:rPr>
                        <a:t>20</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medianmarechprebal90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Median of main account balance just before recharge in last 90 days at user level (in Indonasian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313267">
                <a:tc>
                  <a:txBody>
                    <a:bodyPr/>
                    <a:lstStyle/>
                    <a:p>
                      <a:pPr indent="0" algn="ctr">
                        <a:buNone/>
                      </a:pPr>
                      <a:r>
                        <a:rPr lang="en-US" sz="1500" b="1">
                          <a:solidFill>
                            <a:srgbClr val="FFFFFF"/>
                          </a:solidFill>
                          <a:latin typeface="Calibri" panose="020F0502020204030204" charset="-122"/>
                        </a:rPr>
                        <a:t>21</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cnt_da_rech30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Number of times data account got recharged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525780">
                <a:tc>
                  <a:txBody>
                    <a:bodyPr/>
                    <a:lstStyle/>
                    <a:p>
                      <a:pPr indent="0" algn="ctr">
                        <a:buNone/>
                      </a:pPr>
                      <a:r>
                        <a:rPr lang="en-US" sz="1500" b="1">
                          <a:solidFill>
                            <a:srgbClr val="FFFFFF"/>
                          </a:solidFill>
                          <a:latin typeface="Calibri" panose="020F0502020204030204" charset="-122"/>
                        </a:rPr>
                        <a:t>22</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fr_da_rech30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Frequency of data account recharged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312420">
                <a:tc>
                  <a:txBody>
                    <a:bodyPr/>
                    <a:lstStyle/>
                    <a:p>
                      <a:pPr indent="0" algn="ctr">
                        <a:buNone/>
                      </a:pPr>
                      <a:r>
                        <a:rPr lang="en-US" sz="1500" b="1">
                          <a:solidFill>
                            <a:srgbClr val="FFFFFF"/>
                          </a:solidFill>
                          <a:latin typeface="Calibri" panose="020F0502020204030204" charset="-122"/>
                        </a:rPr>
                        <a:t>23</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cnt_da_rech90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Number of times data account got recharged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314960">
                <a:tc>
                  <a:txBody>
                    <a:bodyPr/>
                    <a:lstStyle/>
                    <a:p>
                      <a:pPr indent="0" algn="ctr">
                        <a:buNone/>
                      </a:pPr>
                      <a:r>
                        <a:rPr lang="en-US" sz="1500" b="1">
                          <a:solidFill>
                            <a:srgbClr val="FFFFFF"/>
                          </a:solidFill>
                          <a:latin typeface="Calibri" panose="020F0502020204030204" charset="-122"/>
                        </a:rPr>
                        <a:t>24</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fr_da_rech90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Frequency of data account recharged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9957077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911861" y="452120"/>
          <a:ext cx="9849274" cy="6121399"/>
        </p:xfrm>
        <a:graphic>
          <a:graphicData uri="http://schemas.openxmlformats.org/drawingml/2006/table">
            <a:tbl>
              <a:tblPr firstRow="1" bandRow="1">
                <a:tableStyleId>{5C22544A-7EE6-4342-B048-85BDC9FD1C3A}</a:tableStyleId>
              </a:tblPr>
              <a:tblGrid>
                <a:gridCol w="737447">
                  <a:extLst>
                    <a:ext uri="{9D8B030D-6E8A-4147-A177-3AD203B41FA5}">
                      <a16:colId xmlns:a16="http://schemas.microsoft.com/office/drawing/2014/main" val="20000"/>
                    </a:ext>
                  </a:extLst>
                </a:gridCol>
                <a:gridCol w="1778847">
                  <a:extLst>
                    <a:ext uri="{9D8B030D-6E8A-4147-A177-3AD203B41FA5}">
                      <a16:colId xmlns:a16="http://schemas.microsoft.com/office/drawing/2014/main" val="20001"/>
                    </a:ext>
                  </a:extLst>
                </a:gridCol>
                <a:gridCol w="4548293">
                  <a:extLst>
                    <a:ext uri="{9D8B030D-6E8A-4147-A177-3AD203B41FA5}">
                      <a16:colId xmlns:a16="http://schemas.microsoft.com/office/drawing/2014/main" val="20002"/>
                    </a:ext>
                  </a:extLst>
                </a:gridCol>
                <a:gridCol w="2784687">
                  <a:extLst>
                    <a:ext uri="{9D8B030D-6E8A-4147-A177-3AD203B41FA5}">
                      <a16:colId xmlns:a16="http://schemas.microsoft.com/office/drawing/2014/main" val="20003"/>
                    </a:ext>
                  </a:extLst>
                </a:gridCol>
              </a:tblGrid>
              <a:tr h="391160">
                <a:tc>
                  <a:txBody>
                    <a:bodyPr/>
                    <a:lstStyle/>
                    <a:p>
                      <a:pPr indent="0" algn="ctr">
                        <a:buNone/>
                      </a:pPr>
                      <a:r>
                        <a:rPr lang="en-US" sz="1300" b="1">
                          <a:solidFill>
                            <a:srgbClr val="FFFFFF"/>
                          </a:solidFill>
                          <a:latin typeface="Calibri" panose="020F0502020204030204" charset="-122"/>
                        </a:rPr>
                        <a:t>S. No.</a:t>
                      </a:r>
                    </a:p>
                  </a:txBody>
                  <a:tcPr marL="16933" marR="16933" marT="16933" marB="6096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Variable</a:t>
                      </a:r>
                    </a:p>
                  </a:txBody>
                  <a:tcPr marL="16933" marR="16933" marT="16933" marB="6096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Definition</a:t>
                      </a:r>
                    </a:p>
                  </a:txBody>
                  <a:tcPr marL="16933" marR="16933" marT="16933" marB="6096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Comment</a:t>
                      </a:r>
                    </a:p>
                  </a:txBody>
                  <a:tcPr marL="16933" marR="16933" marT="16933" marB="6096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507153">
                <a:tc>
                  <a:txBody>
                    <a:bodyPr/>
                    <a:lstStyle/>
                    <a:p>
                      <a:pPr indent="0" algn="ctr">
                        <a:buNone/>
                      </a:pPr>
                      <a:r>
                        <a:rPr lang="en-US" sz="1500" b="1">
                          <a:solidFill>
                            <a:srgbClr val="FFFFFF"/>
                          </a:solidFill>
                          <a:latin typeface="Calibri" panose="020F0502020204030204" charset="-122"/>
                        </a:rPr>
                        <a:t>25</a:t>
                      </a:r>
                    </a:p>
                  </a:txBody>
                  <a:tcPr marL="16933" marR="16933" marT="16933" marB="6096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cnt_loans30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Number of loans taken by user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491067">
                <a:tc>
                  <a:txBody>
                    <a:bodyPr/>
                    <a:lstStyle/>
                    <a:p>
                      <a:pPr indent="0" algn="ctr">
                        <a:buNone/>
                      </a:pPr>
                      <a:r>
                        <a:rPr lang="en-US" sz="1500" b="1">
                          <a:solidFill>
                            <a:srgbClr val="FFFFFF"/>
                          </a:solidFill>
                          <a:latin typeface="Calibri" panose="020F0502020204030204" charset="-122"/>
                        </a:rPr>
                        <a:t>26</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amnt_loans30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Total amount of loans taken by user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748453">
                <a:tc>
                  <a:txBody>
                    <a:bodyPr/>
                    <a:lstStyle/>
                    <a:p>
                      <a:pPr indent="0" algn="ctr">
                        <a:buNone/>
                      </a:pPr>
                      <a:r>
                        <a:rPr lang="en-US" sz="1500" b="1">
                          <a:solidFill>
                            <a:srgbClr val="FFFFFF"/>
                          </a:solidFill>
                          <a:latin typeface="Calibri" panose="020F0502020204030204" charset="-122"/>
                        </a:rPr>
                        <a:t>27</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maxamnt_loans30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maximum amount of loan taken by the user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There are only two options: 5 &amp; 10 Rs., for which the user needs to pay back 6 &amp; 12 Rs. respectively</a:t>
                      </a: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524933">
                <a:tc>
                  <a:txBody>
                    <a:bodyPr/>
                    <a:lstStyle/>
                    <a:p>
                      <a:pPr indent="0" algn="ctr">
                        <a:buNone/>
                      </a:pPr>
                      <a:r>
                        <a:rPr lang="en-US" sz="1500" b="1">
                          <a:solidFill>
                            <a:srgbClr val="FFFFFF"/>
                          </a:solidFill>
                          <a:latin typeface="Calibri" panose="020F0502020204030204" charset="-122"/>
                        </a:rPr>
                        <a:t>28</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medianamnt_loans30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Median of amounts of loan taken by the user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506307">
                <a:tc>
                  <a:txBody>
                    <a:bodyPr/>
                    <a:lstStyle/>
                    <a:p>
                      <a:pPr indent="0" algn="ctr">
                        <a:buNone/>
                      </a:pPr>
                      <a:r>
                        <a:rPr lang="en-US" sz="1500" b="1">
                          <a:solidFill>
                            <a:srgbClr val="FFFFFF"/>
                          </a:solidFill>
                          <a:latin typeface="Calibri" panose="020F0502020204030204" charset="-122"/>
                        </a:rPr>
                        <a:t>29</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cnt_loans90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Number of loans taken by user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490220">
                <a:tc>
                  <a:txBody>
                    <a:bodyPr/>
                    <a:lstStyle/>
                    <a:p>
                      <a:pPr indent="0" algn="ctr">
                        <a:buNone/>
                      </a:pPr>
                      <a:r>
                        <a:rPr lang="en-US" sz="1500" b="1">
                          <a:solidFill>
                            <a:srgbClr val="FFFFFF"/>
                          </a:solidFill>
                          <a:latin typeface="Calibri" panose="020F0502020204030204" charset="-122"/>
                        </a:rPr>
                        <a:t>30</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amnt_loans90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Total amount of loans taken by user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491067">
                <a:tc>
                  <a:txBody>
                    <a:bodyPr/>
                    <a:lstStyle/>
                    <a:p>
                      <a:pPr indent="0" algn="ctr">
                        <a:buNone/>
                      </a:pPr>
                      <a:r>
                        <a:rPr lang="en-US" sz="1500" b="1">
                          <a:solidFill>
                            <a:srgbClr val="FFFFFF"/>
                          </a:solidFill>
                          <a:latin typeface="Calibri" panose="020F0502020204030204" charset="-122"/>
                        </a:rPr>
                        <a:t>31</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maxamnt_loans90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maximum amount of loan taken by the user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524933">
                <a:tc>
                  <a:txBody>
                    <a:bodyPr/>
                    <a:lstStyle/>
                    <a:p>
                      <a:pPr indent="0" algn="ctr">
                        <a:buNone/>
                      </a:pPr>
                      <a:r>
                        <a:rPr lang="en-US" sz="1500" b="1">
                          <a:solidFill>
                            <a:srgbClr val="FFFFFF"/>
                          </a:solidFill>
                          <a:latin typeface="Calibri" panose="020F0502020204030204" charset="-122"/>
                        </a:rPr>
                        <a:t>32</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medianamnt_loans90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Median of amounts of loan taken by the user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301413">
                <a:tc>
                  <a:txBody>
                    <a:bodyPr/>
                    <a:lstStyle/>
                    <a:p>
                      <a:pPr indent="0" algn="ctr">
                        <a:buNone/>
                      </a:pPr>
                      <a:r>
                        <a:rPr lang="en-US" sz="1500" b="1">
                          <a:solidFill>
                            <a:srgbClr val="FFFFFF"/>
                          </a:solidFill>
                          <a:latin typeface="Calibri" panose="020F0502020204030204" charset="-122"/>
                        </a:rPr>
                        <a:t>33</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payback30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Average payback time in days over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491067">
                <a:tc>
                  <a:txBody>
                    <a:bodyPr/>
                    <a:lstStyle/>
                    <a:p>
                      <a:pPr indent="0" algn="ctr">
                        <a:buNone/>
                      </a:pPr>
                      <a:r>
                        <a:rPr lang="en-US" sz="1500" b="1">
                          <a:solidFill>
                            <a:srgbClr val="FFFFFF"/>
                          </a:solidFill>
                          <a:latin typeface="Calibri" panose="020F0502020204030204" charset="-122"/>
                        </a:rPr>
                        <a:t>34</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payback90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Average payback time in days over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301413">
                <a:tc>
                  <a:txBody>
                    <a:bodyPr/>
                    <a:lstStyle/>
                    <a:p>
                      <a:pPr indent="0" algn="ctr">
                        <a:buNone/>
                      </a:pPr>
                      <a:r>
                        <a:rPr lang="en-US" sz="1500" b="1">
                          <a:solidFill>
                            <a:srgbClr val="FFFFFF"/>
                          </a:solidFill>
                          <a:latin typeface="Calibri" panose="020F0502020204030204" charset="-122"/>
                        </a:rPr>
                        <a:t>35</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pcircle</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telecom circle</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301413">
                <a:tc>
                  <a:txBody>
                    <a:bodyPr/>
                    <a:lstStyle/>
                    <a:p>
                      <a:pPr indent="0" algn="ctr">
                        <a:buNone/>
                      </a:pPr>
                      <a:r>
                        <a:rPr lang="en-US" sz="1500" b="1">
                          <a:solidFill>
                            <a:srgbClr val="FFFFFF"/>
                          </a:solidFill>
                          <a:latin typeface="Calibri" panose="020F0502020204030204" charset="-122"/>
                        </a:rPr>
                        <a:t>36</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pdate</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date</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7639903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55</TotalTime>
  <Words>1600</Words>
  <Application>Microsoft Office PowerPoint</Application>
  <PresentationFormat>Widescreen</PresentationFormat>
  <Paragraphs>228</Paragraphs>
  <Slides>32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Akas.mandal5@gmail.com</dc:creator>
  <cp:lastModifiedBy>Abhishek Jain</cp:lastModifiedBy>
  <cp:revision>11</cp:revision>
  <dcterms:created xsi:type="dcterms:W3CDTF">2022-05-21T05:42:14Z</dcterms:created>
  <dcterms:modified xsi:type="dcterms:W3CDTF">2022-08-27T14:51:52Z</dcterms:modified>
</cp:coreProperties>
</file>