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7" r:id="rId4"/>
    <p:sldId id="276" r:id="rId5"/>
    <p:sldId id="261" r:id="rId6"/>
    <p:sldId id="274" r:id="rId7"/>
    <p:sldId id="275" r:id="rId8"/>
    <p:sldId id="272" r:id="rId9"/>
    <p:sldId id="273" r:id="rId10"/>
    <p:sldId id="279" r:id="rId11"/>
    <p:sldId id="263" r:id="rId12"/>
    <p:sldId id="271" r:id="rId13"/>
    <p:sldId id="265" r:id="rId14"/>
    <p:sldId id="270" r:id="rId15"/>
    <p:sldId id="267" r:id="rId16"/>
    <p:sldId id="25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8924-62B6-CA15-5B27-7448D50C2537}"/>
              </a:ext>
            </a:extLst>
          </p:cNvPr>
          <p:cNvSpPr>
            <a:spLocks noGrp="1"/>
          </p:cNvSpPr>
          <p:nvPr>
            <p:ph type="ctrTitle"/>
          </p:nvPr>
        </p:nvSpPr>
        <p:spPr/>
        <p:txBody>
          <a:bodyPr/>
          <a:lstStyle/>
          <a:p>
            <a:pPr>
              <a:lnSpc>
                <a:spcPct val="150000"/>
              </a:lnSpc>
            </a:pPr>
            <a:r>
              <a:rPr lang="en-US" b="1" dirty="0"/>
              <a:t>Deep Fake Detection</a:t>
            </a:r>
            <a:br>
              <a:rPr lang="en-US" dirty="0"/>
            </a:br>
            <a:r>
              <a:rPr lang="en-US" sz="1800" b="1" dirty="0">
                <a:solidFill>
                  <a:schemeClr val="tx1">
                    <a:lumMod val="65000"/>
                    <a:lumOff val="35000"/>
                  </a:schemeClr>
                </a:solidFill>
              </a:rPr>
              <a:t>Rajasthan Police Hackathon 1.0</a:t>
            </a:r>
            <a:endParaRPr lang="en-IN" sz="1800" b="1" dirty="0">
              <a:solidFill>
                <a:schemeClr val="tx1">
                  <a:lumMod val="65000"/>
                  <a:lumOff val="35000"/>
                </a:schemeClr>
              </a:solidFill>
            </a:endParaRPr>
          </a:p>
        </p:txBody>
      </p:sp>
      <p:sp>
        <p:nvSpPr>
          <p:cNvPr id="3" name="Subtitle 2">
            <a:extLst>
              <a:ext uri="{FF2B5EF4-FFF2-40B4-BE49-F238E27FC236}">
                <a16:creationId xmlns:a16="http://schemas.microsoft.com/office/drawing/2014/main" id="{E4965628-6868-CE25-486D-4C5A7DAA5D7D}"/>
              </a:ext>
            </a:extLst>
          </p:cNvPr>
          <p:cNvSpPr>
            <a:spLocks noGrp="1"/>
          </p:cNvSpPr>
          <p:nvPr>
            <p:ph type="subTitle" idx="1"/>
          </p:nvPr>
        </p:nvSpPr>
        <p:spPr>
          <a:xfrm>
            <a:off x="2692398" y="3657597"/>
            <a:ext cx="7020769" cy="1595538"/>
          </a:xfrm>
        </p:spPr>
        <p:txBody>
          <a:bodyPr>
            <a:normAutofit fontScale="47500" lnSpcReduction="20000"/>
          </a:bodyPr>
          <a:lstStyle/>
          <a:p>
            <a:pPr>
              <a:lnSpc>
                <a:spcPct val="120000"/>
              </a:lnSpc>
            </a:pPr>
            <a:r>
              <a:rPr lang="en-US" sz="2900" b="1" dirty="0">
                <a:solidFill>
                  <a:schemeClr val="tx1">
                    <a:lumMod val="65000"/>
                    <a:lumOff val="35000"/>
                  </a:schemeClr>
                </a:solidFill>
              </a:rPr>
              <a:t>Team Name: BitwiseOperators</a:t>
            </a:r>
            <a:br>
              <a:rPr lang="en-US" sz="2900" b="1" dirty="0">
                <a:solidFill>
                  <a:schemeClr val="tx1">
                    <a:lumMod val="65000"/>
                    <a:lumOff val="35000"/>
                  </a:schemeClr>
                </a:solidFill>
              </a:rPr>
            </a:br>
            <a:r>
              <a:rPr lang="en-US" sz="2900" b="1" dirty="0">
                <a:solidFill>
                  <a:schemeClr val="tx1">
                    <a:lumMod val="65000"/>
                    <a:lumOff val="35000"/>
                  </a:schemeClr>
                </a:solidFill>
              </a:rPr>
              <a:t>Team ID: 1400</a:t>
            </a:r>
            <a:endParaRPr lang="en-US" sz="2900" b="1" dirty="0"/>
          </a:p>
          <a:p>
            <a:pPr algn="r"/>
            <a:r>
              <a:rPr lang="en-US" sz="2500" b="1" dirty="0"/>
              <a:t>- Abhishek R</a:t>
            </a:r>
          </a:p>
          <a:p>
            <a:pPr algn="r"/>
            <a:r>
              <a:rPr lang="en-US" sz="2500" b="1" dirty="0"/>
              <a:t>- Smit Patel</a:t>
            </a:r>
          </a:p>
          <a:p>
            <a:pPr algn="r"/>
            <a:r>
              <a:rPr lang="en-US" sz="2500" b="1" dirty="0"/>
              <a:t>- Anbu Akash Ganesh</a:t>
            </a:r>
          </a:p>
          <a:p>
            <a:pPr algn="r"/>
            <a:r>
              <a:rPr lang="en-US" sz="2500" b="1" dirty="0"/>
              <a:t>-Yogesh M</a:t>
            </a:r>
            <a:endParaRPr lang="en-IN" sz="2500" b="1" dirty="0"/>
          </a:p>
        </p:txBody>
      </p:sp>
    </p:spTree>
    <p:extLst>
      <p:ext uri="{BB962C8B-B14F-4D97-AF65-F5344CB8AC3E}">
        <p14:creationId xmlns:p14="http://schemas.microsoft.com/office/powerpoint/2010/main" val="413895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E400-4E8E-EFF4-0602-5D17067759D1}"/>
              </a:ext>
            </a:extLst>
          </p:cNvPr>
          <p:cNvSpPr>
            <a:spLocks noGrp="1"/>
          </p:cNvSpPr>
          <p:nvPr>
            <p:ph type="title"/>
          </p:nvPr>
        </p:nvSpPr>
        <p:spPr/>
        <p:txBody>
          <a:bodyPr/>
          <a:lstStyle/>
          <a:p>
            <a:r>
              <a:rPr lang="en-US" dirty="0"/>
              <a:t>Resnet Model</a:t>
            </a:r>
            <a:endParaRPr lang="en-IN" dirty="0"/>
          </a:p>
        </p:txBody>
      </p:sp>
      <p:sp>
        <p:nvSpPr>
          <p:cNvPr id="3" name="Content Placeholder 2">
            <a:extLst>
              <a:ext uri="{FF2B5EF4-FFF2-40B4-BE49-F238E27FC236}">
                <a16:creationId xmlns:a16="http://schemas.microsoft.com/office/drawing/2014/main" id="{5129A1DC-34DD-D6C4-8160-6ED45FB2D3DF}"/>
              </a:ext>
            </a:extLst>
          </p:cNvPr>
          <p:cNvSpPr>
            <a:spLocks noGrp="1"/>
          </p:cNvSpPr>
          <p:nvPr>
            <p:ph idx="1"/>
          </p:nvPr>
        </p:nvSpPr>
        <p:spPr/>
        <p:txBody>
          <a:bodyPr>
            <a:normAutofit/>
          </a:bodyPr>
          <a:lstStyle/>
          <a:p>
            <a:r>
              <a:rPr lang="en-US" sz="2200" dirty="0"/>
              <a:t>Resnet model was built with similar hyperparameters and compared with </a:t>
            </a:r>
            <a:r>
              <a:rPr lang="en-US" sz="2200" dirty="0" err="1"/>
              <a:t>MesoNet</a:t>
            </a:r>
            <a:r>
              <a:rPr lang="en-US" sz="2200" dirty="0"/>
              <a:t> model.</a:t>
            </a:r>
          </a:p>
          <a:p>
            <a:r>
              <a:rPr lang="en-US" sz="2200" dirty="0"/>
              <a:t>The </a:t>
            </a:r>
            <a:r>
              <a:rPr lang="en-US" sz="2200" dirty="0" err="1"/>
              <a:t>MesoNet</a:t>
            </a:r>
            <a:r>
              <a:rPr lang="en-US" sz="2200" dirty="0"/>
              <a:t> model appeared to exhibit similar performance with slightly better accuracy of 81%.</a:t>
            </a:r>
          </a:p>
          <a:p>
            <a:r>
              <a:rPr lang="en-US" sz="2200" dirty="0"/>
              <a:t>The dataset used to train the model was “Deepfake and real images” which offered 39,000 images to train with 80-20 train-valid split.</a:t>
            </a:r>
            <a:endParaRPr lang="en-IN" sz="2200" dirty="0"/>
          </a:p>
        </p:txBody>
      </p:sp>
    </p:spTree>
    <p:extLst>
      <p:ext uri="{BB962C8B-B14F-4D97-AF65-F5344CB8AC3E}">
        <p14:creationId xmlns:p14="http://schemas.microsoft.com/office/powerpoint/2010/main" val="391434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DDAF-A17A-B78D-64FD-1F636D14AEB0}"/>
              </a:ext>
            </a:extLst>
          </p:cNvPr>
          <p:cNvSpPr>
            <a:spLocks noGrp="1"/>
          </p:cNvSpPr>
          <p:nvPr>
            <p:ph type="title"/>
          </p:nvPr>
        </p:nvSpPr>
        <p:spPr/>
        <p:txBody>
          <a:bodyPr/>
          <a:lstStyle/>
          <a:p>
            <a:r>
              <a:rPr lang="en-US" dirty="0"/>
              <a:t>Audio Analysis</a:t>
            </a:r>
            <a:endParaRPr lang="en-IN" dirty="0"/>
          </a:p>
        </p:txBody>
      </p:sp>
      <p:sp>
        <p:nvSpPr>
          <p:cNvPr id="8" name="Content Placeholder 7">
            <a:extLst>
              <a:ext uri="{FF2B5EF4-FFF2-40B4-BE49-F238E27FC236}">
                <a16:creationId xmlns:a16="http://schemas.microsoft.com/office/drawing/2014/main" id="{B9FDDEB5-8568-2A50-1B02-649B20354277}"/>
              </a:ext>
            </a:extLst>
          </p:cNvPr>
          <p:cNvSpPr>
            <a:spLocks noGrp="1"/>
          </p:cNvSpPr>
          <p:nvPr>
            <p:ph idx="1"/>
          </p:nvPr>
        </p:nvSpPr>
        <p:spPr/>
        <p:txBody>
          <a:bodyPr>
            <a:normAutofit fontScale="55000" lnSpcReduction="20000"/>
          </a:bodyPr>
          <a:lstStyle/>
          <a:p>
            <a:pPr algn="l">
              <a:buFont typeface="Arial" panose="020B0604020202020204" pitchFamily="34" charset="0"/>
              <a:buChar char="•"/>
            </a:pPr>
            <a:r>
              <a:rPr lang="en-US" sz="3000" dirty="0"/>
              <a:t>CNN model is used for audio analysis. </a:t>
            </a:r>
            <a:r>
              <a:rPr lang="en-US" sz="3000" dirty="0" err="1"/>
              <a:t>Librosa</a:t>
            </a:r>
            <a:r>
              <a:rPr lang="en-US" sz="3000" dirty="0"/>
              <a:t> library is used for loading audio files.</a:t>
            </a:r>
            <a:endParaRPr lang="en-IN" sz="3000" dirty="0">
              <a:solidFill>
                <a:srgbClr val="D1D5DB"/>
              </a:solidFill>
              <a:latin typeface="Söhne"/>
            </a:endParaRPr>
          </a:p>
          <a:p>
            <a:pPr algn="l">
              <a:buFont typeface="Arial" panose="020B0604020202020204" pitchFamily="34" charset="0"/>
              <a:buChar char="•"/>
            </a:pPr>
            <a:r>
              <a:rPr lang="en-IN" sz="3000" b="0" i="0" dirty="0">
                <a:solidFill>
                  <a:schemeClr val="tx1"/>
                </a:solidFill>
                <a:effectLst/>
              </a:rPr>
              <a:t>Mel spectrograms for each audio clip is computed. Spectrograms are padded or truncated to a consistent shape.</a:t>
            </a:r>
          </a:p>
          <a:p>
            <a:pPr algn="l">
              <a:buFont typeface="Arial" panose="020B0604020202020204" pitchFamily="34" charset="0"/>
              <a:buChar char="•"/>
            </a:pPr>
            <a:r>
              <a:rPr lang="en-IN" sz="3000" b="1" i="0" dirty="0">
                <a:solidFill>
                  <a:schemeClr val="tx1"/>
                </a:solidFill>
                <a:effectLst/>
              </a:rPr>
              <a:t>Data Structure</a:t>
            </a:r>
            <a:r>
              <a:rPr lang="en-IN" sz="3000" b="0" i="0" dirty="0">
                <a:solidFill>
                  <a:schemeClr val="tx1"/>
                </a:solidFill>
                <a:effectLst/>
              </a:rPr>
              <a:t>:</a:t>
            </a:r>
          </a:p>
          <a:p>
            <a:pPr marL="742950" lvl="1" indent="-285750" algn="l">
              <a:buFont typeface="Arial" panose="020B0604020202020204" pitchFamily="34" charset="0"/>
              <a:buChar char="•"/>
            </a:pPr>
            <a:r>
              <a:rPr lang="en-IN" sz="3000" b="0" i="0" dirty="0">
                <a:solidFill>
                  <a:schemeClr val="tx1"/>
                </a:solidFill>
                <a:effectLst/>
              </a:rPr>
              <a:t>X: Mel spectrograms</a:t>
            </a:r>
          </a:p>
          <a:p>
            <a:pPr marL="742950" lvl="1" indent="-285750" algn="l">
              <a:buFont typeface="Arial" panose="020B0604020202020204" pitchFamily="34" charset="0"/>
              <a:buChar char="•"/>
            </a:pPr>
            <a:r>
              <a:rPr lang="en-IN" sz="3000" b="0" i="0" dirty="0">
                <a:solidFill>
                  <a:schemeClr val="tx1"/>
                </a:solidFill>
                <a:effectLst/>
              </a:rPr>
              <a:t>y: Corresponding class labels (encoded)</a:t>
            </a:r>
          </a:p>
          <a:p>
            <a:pPr algn="l">
              <a:buFont typeface="Arial" panose="020B0604020202020204" pitchFamily="34" charset="0"/>
              <a:buChar char="•"/>
            </a:pPr>
            <a:r>
              <a:rPr lang="en-IN" sz="3000" b="1" i="0" dirty="0">
                <a:solidFill>
                  <a:schemeClr val="tx1"/>
                </a:solidFill>
                <a:effectLst/>
              </a:rPr>
              <a:t>Training Data Split</a:t>
            </a:r>
            <a:r>
              <a:rPr lang="en-IN" sz="3000" b="0" i="0" dirty="0">
                <a:solidFill>
                  <a:schemeClr val="tx1"/>
                </a:solidFill>
                <a:effectLst/>
              </a:rPr>
              <a:t>: 80% training, 20% validation</a:t>
            </a:r>
          </a:p>
          <a:p>
            <a:pPr algn="l">
              <a:buFont typeface="Arial" panose="020B0604020202020204" pitchFamily="34" charset="0"/>
              <a:buChar char="•"/>
            </a:pPr>
            <a:r>
              <a:rPr lang="en-IN" sz="3000" b="1" i="0" dirty="0">
                <a:solidFill>
                  <a:schemeClr val="tx1"/>
                </a:solidFill>
                <a:effectLst/>
              </a:rPr>
              <a:t>Loss Function</a:t>
            </a:r>
            <a:r>
              <a:rPr lang="en-IN" sz="3000" b="0" i="0" dirty="0">
                <a:solidFill>
                  <a:schemeClr val="tx1"/>
                </a:solidFill>
                <a:effectLst/>
              </a:rPr>
              <a:t>: Categorical Cross-entropy</a:t>
            </a:r>
          </a:p>
          <a:p>
            <a:pPr algn="l">
              <a:buFont typeface="Arial" panose="020B0604020202020204" pitchFamily="34" charset="0"/>
              <a:buChar char="•"/>
            </a:pPr>
            <a:r>
              <a:rPr lang="en-IN" sz="3000" b="1" i="0" dirty="0">
                <a:solidFill>
                  <a:schemeClr val="tx1"/>
                </a:solidFill>
                <a:effectLst/>
              </a:rPr>
              <a:t>Optimizer</a:t>
            </a:r>
            <a:r>
              <a:rPr lang="en-IN" sz="3000" b="0" i="0" dirty="0">
                <a:solidFill>
                  <a:schemeClr val="tx1"/>
                </a:solidFill>
                <a:effectLst/>
              </a:rPr>
              <a:t>: Adam</a:t>
            </a:r>
          </a:p>
          <a:p>
            <a:pPr algn="l">
              <a:buFont typeface="Arial" panose="020B0604020202020204" pitchFamily="34" charset="0"/>
              <a:buChar char="•"/>
            </a:pPr>
            <a:r>
              <a:rPr lang="en-IN" sz="3000" i="0" dirty="0">
                <a:solidFill>
                  <a:schemeClr val="tx1"/>
                </a:solidFill>
                <a:effectLst/>
              </a:rPr>
              <a:t>Model is compiled and trained with batch size of 32 and number of epochs set to 10.</a:t>
            </a:r>
          </a:p>
          <a:p>
            <a:endParaRPr lang="en-IN" dirty="0"/>
          </a:p>
        </p:txBody>
      </p:sp>
    </p:spTree>
    <p:extLst>
      <p:ext uri="{BB962C8B-B14F-4D97-AF65-F5344CB8AC3E}">
        <p14:creationId xmlns:p14="http://schemas.microsoft.com/office/powerpoint/2010/main" val="138828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077" y="917997"/>
            <a:ext cx="9601196" cy="1303867"/>
          </a:xfrm>
        </p:spPr>
        <p:txBody>
          <a:bodyPr/>
          <a:lstStyle/>
          <a:p>
            <a:r>
              <a:rPr lang="en-US" dirty="0"/>
              <a:t>Graphical User Interface</a:t>
            </a:r>
            <a:endParaRPr lang="en-IN" dirty="0"/>
          </a:p>
        </p:txBody>
      </p:sp>
      <p:sp>
        <p:nvSpPr>
          <p:cNvPr id="3" name="Content Placeholder 2"/>
          <p:cNvSpPr>
            <a:spLocks noGrp="1"/>
          </p:cNvSpPr>
          <p:nvPr>
            <p:ph idx="1"/>
          </p:nvPr>
        </p:nvSpPr>
        <p:spPr>
          <a:xfrm>
            <a:off x="1295401" y="2462317"/>
            <a:ext cx="9601196" cy="3318936"/>
          </a:xfrm>
        </p:spPr>
        <p:txBody>
          <a:bodyPr>
            <a:noAutofit/>
          </a:bodyPr>
          <a:lstStyle/>
          <a:p>
            <a:pPr marL="0" indent="0">
              <a:buNone/>
            </a:pPr>
            <a:r>
              <a:rPr lang="en-IN" sz="1900" dirty="0"/>
              <a:t>The GUI framework is created using </a:t>
            </a:r>
            <a:r>
              <a:rPr lang="en-IN" sz="1900" dirty="0" err="1"/>
              <a:t>Tkinter</a:t>
            </a:r>
            <a:r>
              <a:rPr lang="en-IN" sz="1900" dirty="0"/>
              <a:t> module which is based on TK GUI toolkit.</a:t>
            </a:r>
          </a:p>
          <a:p>
            <a:pPr marL="0" indent="0">
              <a:buNone/>
            </a:pPr>
            <a:r>
              <a:rPr lang="en-IN" sz="1900" dirty="0"/>
              <a:t>Deepfake Audio/Video Classification GUI:</a:t>
            </a:r>
          </a:p>
          <a:p>
            <a:pPr marL="0" indent="0">
              <a:buNone/>
            </a:pPr>
            <a:r>
              <a:rPr lang="en-IN" sz="1900" b="1" dirty="0"/>
              <a:t>Components:</a:t>
            </a:r>
          </a:p>
          <a:p>
            <a:pPr marL="0" indent="0">
              <a:buNone/>
            </a:pPr>
            <a:r>
              <a:rPr lang="en-IN" sz="1900" dirty="0"/>
              <a:t>1. Browse Audio/Video File  Button: Allows users to select an </a:t>
            </a:r>
            <a:r>
              <a:rPr lang="en-IN" sz="1900" dirty="0">
                <a:cs typeface="+mn-lt"/>
              </a:rPr>
              <a:t>audio </a:t>
            </a:r>
            <a:r>
              <a:rPr lang="en-IN" sz="1900" dirty="0"/>
              <a:t>file (in formats like wav, mp3, or </a:t>
            </a:r>
            <a:r>
              <a:rPr lang="en-IN" sz="1900" dirty="0" err="1"/>
              <a:t>flac</a:t>
            </a:r>
            <a:r>
              <a:rPr lang="en-IN" sz="1900" dirty="0"/>
              <a:t>).</a:t>
            </a:r>
          </a:p>
          <a:p>
            <a:pPr marL="0" indent="0">
              <a:buNone/>
            </a:pPr>
            <a:r>
              <a:rPr lang="en-IN" sz="1900" dirty="0"/>
              <a:t>2. Clear Button: Clears the selected file and classification result.</a:t>
            </a:r>
          </a:p>
          <a:p>
            <a:pPr marL="0" indent="0">
              <a:buNone/>
            </a:pPr>
            <a:r>
              <a:rPr lang="en-IN" sz="1900" dirty="0"/>
              <a:t>3. Classify Button: Initiates the classification process for the selected audio/video file.</a:t>
            </a:r>
          </a:p>
          <a:p>
            <a:pPr marL="0" indent="0">
              <a:buNone/>
            </a:pPr>
            <a:r>
              <a:rPr lang="en-IN" sz="1900" dirty="0"/>
              <a:t>4. Result Label: Displays the classification result ("Deepfake" or "Real") after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AAE4-DF7D-7043-6EDC-7CF1B41E781A}"/>
              </a:ext>
            </a:extLst>
          </p:cNvPr>
          <p:cNvSpPr>
            <a:spLocks noGrp="1"/>
          </p:cNvSpPr>
          <p:nvPr>
            <p:ph type="title"/>
          </p:nvPr>
        </p:nvSpPr>
        <p:spPr/>
        <p:txBody>
          <a:bodyPr/>
          <a:lstStyle/>
          <a:p>
            <a:r>
              <a:rPr lang="en-US" dirty="0"/>
              <a:t>Results</a:t>
            </a:r>
            <a:endParaRPr lang="en-IN" dirty="0"/>
          </a:p>
        </p:txBody>
      </p:sp>
      <p:pic>
        <p:nvPicPr>
          <p:cNvPr id="5" name="Picture 4">
            <a:extLst>
              <a:ext uri="{FF2B5EF4-FFF2-40B4-BE49-F238E27FC236}">
                <a16:creationId xmlns:a16="http://schemas.microsoft.com/office/drawing/2014/main" id="{65B344AF-C0BD-38D0-5AB2-00CCFB4B7CDA}"/>
              </a:ext>
            </a:extLst>
          </p:cNvPr>
          <p:cNvPicPr>
            <a:picLocks noChangeAspect="1"/>
          </p:cNvPicPr>
          <p:nvPr/>
        </p:nvPicPr>
        <p:blipFill>
          <a:blip r:embed="rId2"/>
          <a:stretch>
            <a:fillRect/>
          </a:stretch>
        </p:blipFill>
        <p:spPr>
          <a:xfrm>
            <a:off x="1698269" y="2552701"/>
            <a:ext cx="3682683" cy="2653781"/>
          </a:xfrm>
          <a:prstGeom prst="rect">
            <a:avLst/>
          </a:prstGeom>
        </p:spPr>
      </p:pic>
      <p:sp>
        <p:nvSpPr>
          <p:cNvPr id="7" name="TextBox 6">
            <a:extLst>
              <a:ext uri="{FF2B5EF4-FFF2-40B4-BE49-F238E27FC236}">
                <a16:creationId xmlns:a16="http://schemas.microsoft.com/office/drawing/2014/main" id="{9A191A25-A341-CF78-6767-4087BA4EE290}"/>
              </a:ext>
            </a:extLst>
          </p:cNvPr>
          <p:cNvSpPr txBox="1"/>
          <p:nvPr/>
        </p:nvSpPr>
        <p:spPr>
          <a:xfrm>
            <a:off x="1492898" y="5374433"/>
            <a:ext cx="9843796" cy="646331"/>
          </a:xfrm>
          <a:prstGeom prst="rect">
            <a:avLst/>
          </a:prstGeom>
          <a:noFill/>
        </p:spPr>
        <p:txBody>
          <a:bodyPr wrap="square" rtlCol="0">
            <a:spAutoFit/>
          </a:bodyPr>
          <a:lstStyle/>
          <a:p>
            <a:r>
              <a:rPr lang="en-US" dirty="0"/>
              <a:t>User can choose the audio or image file and pass it to the interface. The file passed will be analyzed and prediction will be displayed.</a:t>
            </a:r>
            <a:endParaRPr lang="en-IN" dirty="0"/>
          </a:p>
        </p:txBody>
      </p:sp>
      <p:pic>
        <p:nvPicPr>
          <p:cNvPr id="9" name="Picture 8">
            <a:extLst>
              <a:ext uri="{FF2B5EF4-FFF2-40B4-BE49-F238E27FC236}">
                <a16:creationId xmlns:a16="http://schemas.microsoft.com/office/drawing/2014/main" id="{3AF8B23E-AE1B-11D4-39FF-D821BEA46ED5}"/>
              </a:ext>
            </a:extLst>
          </p:cNvPr>
          <p:cNvPicPr>
            <a:picLocks noChangeAspect="1"/>
          </p:cNvPicPr>
          <p:nvPr/>
        </p:nvPicPr>
        <p:blipFill>
          <a:blip r:embed="rId3"/>
          <a:stretch>
            <a:fillRect/>
          </a:stretch>
        </p:blipFill>
        <p:spPr>
          <a:xfrm>
            <a:off x="6096000" y="2552701"/>
            <a:ext cx="4291688" cy="2674447"/>
          </a:xfrm>
          <a:prstGeom prst="rect">
            <a:avLst/>
          </a:prstGeom>
        </p:spPr>
      </p:pic>
    </p:spTree>
    <p:extLst>
      <p:ext uri="{BB962C8B-B14F-4D97-AF65-F5344CB8AC3E}">
        <p14:creationId xmlns:p14="http://schemas.microsoft.com/office/powerpoint/2010/main" val="88105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04967"/>
            <a:ext cx="9601196" cy="1303867"/>
          </a:xfrm>
        </p:spPr>
        <p:txBody>
          <a:bodyPr/>
          <a:lstStyle/>
          <a:p>
            <a:r>
              <a:rPr lang="en-US" dirty="0"/>
              <a:t>Challenges and Limitations</a:t>
            </a:r>
            <a:endParaRPr lang="en-IN" dirty="0"/>
          </a:p>
        </p:txBody>
      </p:sp>
      <p:sp>
        <p:nvSpPr>
          <p:cNvPr id="3" name="Content Placeholder 2"/>
          <p:cNvSpPr>
            <a:spLocks noGrp="1"/>
          </p:cNvSpPr>
          <p:nvPr>
            <p:ph idx="1"/>
          </p:nvPr>
        </p:nvSpPr>
        <p:spPr>
          <a:xfrm>
            <a:off x="1295401" y="2556297"/>
            <a:ext cx="9601196" cy="3318936"/>
          </a:xfrm>
        </p:spPr>
        <p:txBody>
          <a:bodyPr>
            <a:noAutofit/>
          </a:bodyPr>
          <a:lstStyle/>
          <a:p>
            <a:pPr marL="0" indent="0">
              <a:buNone/>
            </a:pPr>
            <a:r>
              <a:rPr lang="en-IN" sz="1900" b="1" dirty="0"/>
              <a:t>Limited Datasets:</a:t>
            </a:r>
          </a:p>
          <a:p>
            <a:pPr marL="0" indent="0">
              <a:buNone/>
            </a:pPr>
            <a:r>
              <a:rPr lang="en-IN" sz="1900" dirty="0"/>
              <a:t>The datasets available are limited in this domain and the best performing dataset, DFDC is too large and computationally intensive to be used.</a:t>
            </a:r>
          </a:p>
          <a:p>
            <a:pPr marL="0" indent="0">
              <a:buNone/>
            </a:pPr>
            <a:r>
              <a:rPr lang="en-IN" sz="1900" b="1" dirty="0"/>
              <a:t>Accuracy:</a:t>
            </a:r>
          </a:p>
          <a:p>
            <a:pPr marL="0" indent="0">
              <a:buNone/>
            </a:pPr>
            <a:r>
              <a:rPr lang="en-IN" sz="1900" dirty="0"/>
              <a:t>Maintaining high accuracy across various deep fake methods is difficult as the usage of various techniques to mimic have to be covered which does not yield a good result overall.</a:t>
            </a:r>
          </a:p>
          <a:p>
            <a:pPr marL="0" indent="0">
              <a:buNone/>
            </a:pPr>
            <a:r>
              <a:rPr lang="en-IN" sz="1900" b="1" dirty="0"/>
              <a:t>Model Maintenance and Updates:</a:t>
            </a:r>
          </a:p>
          <a:p>
            <a:pPr marL="0" indent="0">
              <a:buNone/>
            </a:pPr>
            <a:r>
              <a:rPr lang="en-IN" sz="1900" dirty="0"/>
              <a:t>Keeping the models up-to-date with new data, addressing new concerns and maintaining their performance over time can be challenging.</a:t>
            </a:r>
          </a:p>
          <a:p>
            <a:pPr marL="0" indent="0">
              <a:buNone/>
            </a:pP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C702-0955-934C-F573-9080AAFE2A37}"/>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105BEBA6-1B50-4150-7287-D8B5A203B001}"/>
              </a:ext>
            </a:extLst>
          </p:cNvPr>
          <p:cNvSpPr>
            <a:spLocks noGrp="1"/>
          </p:cNvSpPr>
          <p:nvPr>
            <p:ph idx="1"/>
          </p:nvPr>
        </p:nvSpPr>
        <p:spPr/>
        <p:txBody>
          <a:bodyPr/>
          <a:lstStyle/>
          <a:p>
            <a:r>
              <a:rPr lang="en-US" sz="1900" dirty="0"/>
              <a:t>Exploring advanced architectures to improve the accuracy or tune the hyperparameters in the current model to improve detection performance.</a:t>
            </a:r>
          </a:p>
          <a:p>
            <a:r>
              <a:rPr lang="en-US" sz="1900" dirty="0"/>
              <a:t>Expand dataset to ensure data diversity to address a more diverse range of deep fake scenarios.</a:t>
            </a:r>
          </a:p>
          <a:p>
            <a:r>
              <a:rPr lang="en-US" sz="1900" dirty="0"/>
              <a:t>Implementing a continuous detection pipeline where video, audio and image detection occurs under one interface and updated with emerging patterns and threats.</a:t>
            </a:r>
          </a:p>
          <a:p>
            <a:r>
              <a:rPr lang="en-US" sz="1900" dirty="0"/>
              <a:t>Incorporating advanced techniques for better feature extraction from files passed to increase the accuracy and aid in detection.</a:t>
            </a:r>
          </a:p>
          <a:p>
            <a:r>
              <a:rPr lang="en-US" sz="1900" dirty="0"/>
              <a:t>Ensuring good detection accuracy while maintaining the model to be able to detect emerging technologies used for deep </a:t>
            </a:r>
            <a:r>
              <a:rPr lang="en-US" sz="1900" dirty="0" err="1"/>
              <a:t>faakes</a:t>
            </a:r>
            <a:r>
              <a:rPr lang="en-US" sz="1900" dirty="0"/>
              <a:t>.</a:t>
            </a:r>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65305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A770-8A1A-B5D5-B8E1-FCB846791D9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3EDF87A-1666-9F6C-11F1-0F5182CBBE1E}"/>
              </a:ext>
            </a:extLst>
          </p:cNvPr>
          <p:cNvSpPr>
            <a:spLocks noGrp="1"/>
          </p:cNvSpPr>
          <p:nvPr>
            <p:ph idx="1"/>
          </p:nvPr>
        </p:nvSpPr>
        <p:spPr/>
        <p:txBody>
          <a:bodyPr>
            <a:normAutofit/>
          </a:bodyPr>
          <a:lstStyle/>
          <a:p>
            <a:r>
              <a:rPr lang="en-US" sz="1900" dirty="0"/>
              <a:t>This project highlights the critical importance of reliable deep fake detection in various media formats.</a:t>
            </a:r>
          </a:p>
          <a:p>
            <a:r>
              <a:rPr lang="en-US" sz="1900" dirty="0"/>
              <a:t>Accuracy of 80% has been achieved using </a:t>
            </a:r>
            <a:r>
              <a:rPr lang="en-US" sz="1900" dirty="0" err="1"/>
              <a:t>MesoNet</a:t>
            </a:r>
            <a:r>
              <a:rPr lang="en-US" sz="1900" dirty="0"/>
              <a:t> model and a variant of convolutional neural network (CNN) model. This demonstrates the efficacy of our approach across video, image and audio formats.</a:t>
            </a:r>
          </a:p>
          <a:p>
            <a:r>
              <a:rPr lang="en-IN" sz="1900" dirty="0"/>
              <a:t>This journey has provided invaluable insights into the nuances of deep fake detection and the challenges affecting this domain.</a:t>
            </a:r>
          </a:p>
          <a:p>
            <a:r>
              <a:rPr lang="en-IN" sz="1900" dirty="0"/>
              <a:t>The solution presented offers a reliable and quick framework for deep fake detection utilizing the </a:t>
            </a:r>
            <a:r>
              <a:rPr lang="en-IN" sz="1900" dirty="0" err="1"/>
              <a:t>MesoNet</a:t>
            </a:r>
            <a:r>
              <a:rPr lang="en-IN" sz="1900" dirty="0"/>
              <a:t> model.</a:t>
            </a:r>
          </a:p>
        </p:txBody>
      </p:sp>
    </p:spTree>
    <p:extLst>
      <p:ext uri="{BB962C8B-B14F-4D97-AF65-F5344CB8AC3E}">
        <p14:creationId xmlns:p14="http://schemas.microsoft.com/office/powerpoint/2010/main" val="69135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B245FE-8D0B-7C66-20FC-2A882E986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93" y="671803"/>
            <a:ext cx="10562254" cy="551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85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r>
              <a:rPr lang="en-GB" sz="2000" dirty="0"/>
              <a:t>Deep fake detection refers to the process of identifying and mitigating manipulated or synthetic media using advanced technologies and algorithms.</a:t>
            </a:r>
          </a:p>
          <a:p>
            <a:r>
              <a:rPr lang="en-GB" sz="2000" dirty="0"/>
              <a:t>The rapid advancement of deep fake technology underscores the urgent need for robust detection mechanisms to combat the risks of misinformation, identity theft and political manipulation.</a:t>
            </a:r>
          </a:p>
          <a:p>
            <a:endParaRPr lang="en-GB" sz="2000" dirty="0"/>
          </a:p>
        </p:txBody>
      </p:sp>
      <p:pic>
        <p:nvPicPr>
          <p:cNvPr id="1026" name="Picture 2" descr="Explaining Deepfake Detection by Analysing Image Matching | Jin Wang">
            <a:extLst>
              <a:ext uri="{FF2B5EF4-FFF2-40B4-BE49-F238E27FC236}">
                <a16:creationId xmlns:a16="http://schemas.microsoft.com/office/drawing/2014/main" id="{1A31845A-DD56-450B-394A-F6B52837E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103" y="4095102"/>
            <a:ext cx="5840964" cy="1948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GB" sz="2000" dirty="0"/>
              <a:t>The proliferation of deep fake technology poses a serious threat to the authenticity and trustworthiness of multimedia content on the internet. There is a pressing need for effective and scalable deep fake detection systems to identify and mitigate the spread of misleading or harmful content. An interface which is user friendly and aids in deep fake detection to maintain authenticity of content and prevent any causes of disruption in society is developed to meet the requirement.</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lang="en-IN" dirty="0"/>
          </a:p>
        </p:txBody>
      </p:sp>
      <p:sp>
        <p:nvSpPr>
          <p:cNvPr id="3" name="Content Placeholder 2"/>
          <p:cNvSpPr>
            <a:spLocks noGrp="1"/>
          </p:cNvSpPr>
          <p:nvPr>
            <p:ph idx="1"/>
          </p:nvPr>
        </p:nvSpPr>
        <p:spPr/>
        <p:txBody>
          <a:bodyPr>
            <a:normAutofit/>
          </a:bodyPr>
          <a:lstStyle/>
          <a:p>
            <a:r>
              <a:rPr lang="en-GB" sz="2000" b="1" dirty="0"/>
              <a:t>Keeping it Real:</a:t>
            </a:r>
            <a:r>
              <a:rPr lang="en-GB" sz="2000" dirty="0"/>
              <a:t> We need a solid tool to spot fake videos and audio, so people can trust what they see and hear online.</a:t>
            </a:r>
          </a:p>
          <a:p>
            <a:r>
              <a:rPr lang="en-GB" sz="2000" b="1" dirty="0"/>
              <a:t>Stopping the Lies:</a:t>
            </a:r>
            <a:r>
              <a:rPr lang="en-GB" sz="2000" dirty="0"/>
              <a:t> We're building a system to find and block fake stuff online, so it doesn't mess with the truth and cause problems.</a:t>
            </a:r>
          </a:p>
          <a:p>
            <a:r>
              <a:rPr lang="en-GB" sz="2000" b="1" dirty="0"/>
              <a:t>Helping You Decide:</a:t>
            </a:r>
            <a:r>
              <a:rPr lang="en-GB" sz="2000" dirty="0"/>
              <a:t> This system spots fake content, so you can make better choices online and not fall for tricky stuff.</a:t>
            </a:r>
          </a:p>
          <a:p>
            <a:r>
              <a:rPr lang="en-GB" sz="2000" b="1" dirty="0"/>
              <a:t>Helping Society:</a:t>
            </a:r>
            <a:r>
              <a:rPr lang="en-GB" sz="2000" dirty="0"/>
              <a:t> This system helps to ensure authenticity of content and aid in maintaining harmony in society.</a:t>
            </a:r>
          </a:p>
          <a:p>
            <a:pPr marL="0" indent="0">
              <a:buNone/>
            </a:pP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p:txBody>
          <a:bodyPr>
            <a:normAutofit fontScale="70000" lnSpcReduction="20000"/>
          </a:bodyPr>
          <a:lstStyle/>
          <a:p>
            <a:pPr algn="l">
              <a:buFont typeface="+mj-lt"/>
              <a:buAutoNum type="arabicPeriod"/>
            </a:pPr>
            <a:r>
              <a:rPr lang="en-US" sz="2100" b="1" i="0" dirty="0">
                <a:solidFill>
                  <a:srgbClr val="374151"/>
                </a:solidFill>
                <a:effectLst/>
              </a:rPr>
              <a:t>Dataset Preparation:</a:t>
            </a:r>
            <a:endParaRPr lang="en-US" sz="2100" b="0" i="0" dirty="0">
              <a:solidFill>
                <a:srgbClr val="374151"/>
              </a:solidFill>
              <a:effectLst/>
            </a:endParaRPr>
          </a:p>
          <a:p>
            <a:pPr lvl="1"/>
            <a:r>
              <a:rPr lang="en-US" sz="2100" b="0" i="0" dirty="0">
                <a:solidFill>
                  <a:srgbClr val="374151"/>
                </a:solidFill>
                <a:effectLst/>
              </a:rPr>
              <a:t>Obtained the Celeb-DF dataset comprising real and deepfake videos for training and evaluation.</a:t>
            </a:r>
          </a:p>
          <a:p>
            <a:pPr algn="l">
              <a:buFont typeface="+mj-lt"/>
              <a:buAutoNum type="arabicPeriod"/>
            </a:pPr>
            <a:r>
              <a:rPr lang="en-US" sz="2100" b="1" i="0" dirty="0">
                <a:solidFill>
                  <a:srgbClr val="374151"/>
                </a:solidFill>
                <a:effectLst/>
              </a:rPr>
              <a:t>Annotation and Labeling:</a:t>
            </a:r>
            <a:endParaRPr lang="en-US" sz="2100" b="0" i="0" dirty="0">
              <a:solidFill>
                <a:srgbClr val="374151"/>
              </a:solidFill>
              <a:effectLst/>
            </a:endParaRPr>
          </a:p>
          <a:p>
            <a:pPr lvl="1"/>
            <a:r>
              <a:rPr lang="en-US" sz="2100" b="0" i="0" dirty="0">
                <a:solidFill>
                  <a:srgbClr val="374151"/>
                </a:solidFill>
                <a:effectLst/>
              </a:rPr>
              <a:t>Annotated the Celeb-DF dataset to label frames as real or deepfake to enable model training.</a:t>
            </a:r>
          </a:p>
          <a:p>
            <a:pPr algn="l">
              <a:buFont typeface="+mj-lt"/>
              <a:buAutoNum type="arabicPeriod"/>
            </a:pPr>
            <a:r>
              <a:rPr lang="en-US" sz="2100" b="1" i="0" dirty="0">
                <a:solidFill>
                  <a:srgbClr val="374151"/>
                </a:solidFill>
                <a:effectLst/>
              </a:rPr>
              <a:t>Face Extraction:</a:t>
            </a:r>
            <a:endParaRPr lang="en-US" sz="2100" b="0" i="0" dirty="0">
              <a:solidFill>
                <a:srgbClr val="374151"/>
              </a:solidFill>
              <a:effectLst/>
            </a:endParaRPr>
          </a:p>
          <a:p>
            <a:pPr lvl="1"/>
            <a:r>
              <a:rPr lang="en-US" sz="2100" b="0" i="0" dirty="0">
                <a:solidFill>
                  <a:srgbClr val="374151"/>
                </a:solidFill>
                <a:effectLst/>
              </a:rPr>
              <a:t>Utilized </a:t>
            </a:r>
            <a:r>
              <a:rPr lang="en-US" sz="2100" b="0" i="0" dirty="0" err="1">
                <a:solidFill>
                  <a:srgbClr val="374151"/>
                </a:solidFill>
                <a:effectLst/>
              </a:rPr>
              <a:t>Dlib</a:t>
            </a:r>
            <a:r>
              <a:rPr lang="en-US" sz="2100" b="0" i="0" dirty="0">
                <a:solidFill>
                  <a:srgbClr val="374151"/>
                </a:solidFill>
                <a:effectLst/>
              </a:rPr>
              <a:t> for efficient face extraction from the videos which is the preprocessing step for subsequent deepfake detection model training.</a:t>
            </a:r>
          </a:p>
          <a:p>
            <a:pPr marL="0" indent="0" algn="l">
              <a:buNone/>
            </a:pPr>
            <a:r>
              <a:rPr lang="en-US" sz="2100" b="1" i="0" dirty="0">
                <a:solidFill>
                  <a:schemeClr val="accent1"/>
                </a:solidFill>
                <a:effectLst/>
              </a:rPr>
              <a:t>4.  </a:t>
            </a:r>
            <a:r>
              <a:rPr lang="en-US" sz="2100" b="1" i="0" dirty="0">
                <a:solidFill>
                  <a:srgbClr val="374151"/>
                </a:solidFill>
                <a:effectLst/>
              </a:rPr>
              <a:t>Model Training:</a:t>
            </a:r>
            <a:endParaRPr lang="en-US" sz="2100" b="0" i="0" dirty="0">
              <a:solidFill>
                <a:srgbClr val="374151"/>
              </a:solidFill>
              <a:effectLst/>
            </a:endParaRPr>
          </a:p>
          <a:p>
            <a:pPr lvl="1">
              <a:buFont typeface="Arial" panose="020B0604020202020204" pitchFamily="34" charset="0"/>
              <a:buChar char="•"/>
            </a:pPr>
            <a:r>
              <a:rPr lang="en-US" sz="2100" b="0" i="0" dirty="0">
                <a:solidFill>
                  <a:srgbClr val="374151"/>
                </a:solidFill>
                <a:effectLst/>
              </a:rPr>
              <a:t>Implement and train the </a:t>
            </a:r>
            <a:r>
              <a:rPr lang="en-US" sz="2100" b="0" i="0" dirty="0" err="1">
                <a:solidFill>
                  <a:srgbClr val="374151"/>
                </a:solidFill>
                <a:effectLst/>
              </a:rPr>
              <a:t>Mesonet</a:t>
            </a:r>
            <a:r>
              <a:rPr lang="en-US" sz="2100" b="0" i="0" dirty="0">
                <a:solidFill>
                  <a:srgbClr val="374151"/>
                </a:solidFill>
                <a:effectLst/>
              </a:rPr>
              <a:t> model on the annotated dataset.</a:t>
            </a:r>
          </a:p>
          <a:p>
            <a:pPr lvl="1">
              <a:buFont typeface="Arial" panose="020B0604020202020204" pitchFamily="34" charset="0"/>
              <a:buChar char="•"/>
            </a:pPr>
            <a:r>
              <a:rPr lang="en-US" sz="2100" b="0" i="0" dirty="0">
                <a:solidFill>
                  <a:srgbClr val="374151"/>
                </a:solidFill>
                <a:effectLst/>
              </a:rPr>
              <a:t>Split the dataset into training, validation, and testing sets.</a:t>
            </a:r>
          </a:p>
          <a:p>
            <a:pPr lvl="1">
              <a:buFont typeface="Arial" panose="020B0604020202020204" pitchFamily="34" charset="0"/>
              <a:buChar char="•"/>
            </a:pPr>
            <a:r>
              <a:rPr lang="en-US" sz="2100" b="0" i="0" dirty="0">
                <a:solidFill>
                  <a:srgbClr val="374151"/>
                </a:solidFill>
                <a:effectLst/>
              </a:rPr>
              <a:t>Use data augmentation techniques to enhance model </a:t>
            </a:r>
            <a:r>
              <a:rPr lang="en-US" sz="2100" dirty="0">
                <a:solidFill>
                  <a:srgbClr val="374151"/>
                </a:solidFill>
              </a:rPr>
              <a:t>detection accuracy.</a:t>
            </a:r>
            <a:endParaRPr lang="en-US" sz="2100" b="0" i="0" dirty="0">
              <a:solidFill>
                <a:srgbClr val="374151"/>
              </a:solidFill>
              <a:effectLst/>
            </a:endParaRPr>
          </a:p>
          <a:p>
            <a:pPr lvl="1"/>
            <a:endParaRPr lang="en-US" sz="1700" b="0" i="0" dirty="0">
              <a:solidFill>
                <a:srgbClr val="374151"/>
              </a:solidFill>
              <a:effectLst/>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p:txBody>
          <a:bodyPr>
            <a:normAutofit fontScale="92500" lnSpcReduction="10000"/>
          </a:bodyPr>
          <a:lstStyle/>
          <a:p>
            <a:pPr marL="0" indent="0" algn="l">
              <a:buNone/>
            </a:pPr>
            <a:r>
              <a:rPr lang="en-US" sz="2200" b="1" dirty="0">
                <a:solidFill>
                  <a:schemeClr val="accent1"/>
                </a:solidFill>
              </a:rPr>
              <a:t>5. </a:t>
            </a:r>
            <a:r>
              <a:rPr lang="en-US" sz="2200" b="1" dirty="0">
                <a:solidFill>
                  <a:srgbClr val="374151"/>
                </a:solidFill>
              </a:rPr>
              <a:t>Validation and optimization</a:t>
            </a:r>
            <a:r>
              <a:rPr lang="en-US" sz="2200" b="1" i="0" dirty="0">
                <a:solidFill>
                  <a:srgbClr val="374151"/>
                </a:solidFill>
                <a:effectLst/>
              </a:rPr>
              <a:t>:</a:t>
            </a:r>
            <a:endParaRPr lang="en-US" sz="2200" b="0" i="0" dirty="0">
              <a:solidFill>
                <a:srgbClr val="374151"/>
              </a:solidFill>
              <a:effectLst/>
            </a:endParaRPr>
          </a:p>
          <a:p>
            <a:pPr lvl="1">
              <a:buFont typeface="Arial" panose="020B0604020202020204" pitchFamily="34" charset="0"/>
              <a:buChar char="•"/>
            </a:pPr>
            <a:r>
              <a:rPr lang="en-US" sz="2200" b="0" i="0" dirty="0">
                <a:solidFill>
                  <a:srgbClr val="374151"/>
                </a:solidFill>
                <a:effectLst/>
              </a:rPr>
              <a:t>Regularly evaluate and optimize the model on the validation set.</a:t>
            </a:r>
          </a:p>
          <a:p>
            <a:pPr lvl="1">
              <a:buFont typeface="Arial" panose="020B0604020202020204" pitchFamily="34" charset="0"/>
              <a:buChar char="•"/>
            </a:pPr>
            <a:r>
              <a:rPr lang="en-US" sz="2200" b="0" i="0" dirty="0">
                <a:solidFill>
                  <a:srgbClr val="374151"/>
                </a:solidFill>
                <a:effectLst/>
              </a:rPr>
              <a:t>Transfer learning or preprocessing adjustments for improved performance.</a:t>
            </a:r>
          </a:p>
          <a:p>
            <a:pPr marL="0" indent="0" algn="l">
              <a:buNone/>
            </a:pPr>
            <a:r>
              <a:rPr lang="en-IN" sz="2200" b="1" dirty="0">
                <a:solidFill>
                  <a:schemeClr val="accent1"/>
                </a:solidFill>
              </a:rPr>
              <a:t>6. </a:t>
            </a:r>
            <a:r>
              <a:rPr lang="en-US" sz="2200" b="1" i="0" dirty="0">
                <a:solidFill>
                  <a:srgbClr val="374151"/>
                </a:solidFill>
                <a:effectLst/>
              </a:rPr>
              <a:t>Evaluation and Deployment:</a:t>
            </a:r>
            <a:endParaRPr lang="en-US" sz="2200" b="0" i="0" dirty="0">
              <a:solidFill>
                <a:srgbClr val="374151"/>
              </a:solidFill>
              <a:effectLst/>
            </a:endParaRPr>
          </a:p>
          <a:p>
            <a:pPr lvl="1">
              <a:buFont typeface="Arial" panose="020B0604020202020204" pitchFamily="34" charset="0"/>
              <a:buChar char="•"/>
            </a:pPr>
            <a:r>
              <a:rPr lang="en-US" sz="2200" b="0" i="0" dirty="0">
                <a:solidFill>
                  <a:srgbClr val="374151"/>
                </a:solidFill>
                <a:effectLst/>
              </a:rPr>
              <a:t>Assess model performance using metrics like accuracy </a:t>
            </a:r>
            <a:r>
              <a:rPr lang="en-US" sz="2200" dirty="0">
                <a:solidFill>
                  <a:srgbClr val="374151"/>
                </a:solidFill>
              </a:rPr>
              <a:t>or</a:t>
            </a:r>
            <a:r>
              <a:rPr lang="en-US" sz="2200" b="0" i="0" dirty="0">
                <a:solidFill>
                  <a:srgbClr val="374151"/>
                </a:solidFill>
                <a:effectLst/>
              </a:rPr>
              <a:t> F1 score.</a:t>
            </a:r>
          </a:p>
          <a:p>
            <a:pPr lvl="1">
              <a:buFont typeface="Arial" panose="020B0604020202020204" pitchFamily="34" charset="0"/>
              <a:buChar char="•"/>
            </a:pPr>
            <a:r>
              <a:rPr lang="en-US" sz="2200" b="0" i="0" dirty="0">
                <a:solidFill>
                  <a:srgbClr val="374151"/>
                </a:solidFill>
                <a:effectLst/>
              </a:rPr>
              <a:t>Deploy the model into your workflow, integrating it with </a:t>
            </a:r>
            <a:r>
              <a:rPr lang="en-US" sz="2200" dirty="0" err="1">
                <a:solidFill>
                  <a:srgbClr val="374151"/>
                </a:solidFill>
              </a:rPr>
              <a:t>d</a:t>
            </a:r>
            <a:r>
              <a:rPr lang="en-US" sz="2200" b="0" i="0" dirty="0" err="1">
                <a:solidFill>
                  <a:srgbClr val="374151"/>
                </a:solidFill>
                <a:effectLst/>
              </a:rPr>
              <a:t>lib</a:t>
            </a:r>
            <a:r>
              <a:rPr lang="en-US" sz="2200" b="0" i="0" dirty="0">
                <a:solidFill>
                  <a:srgbClr val="374151"/>
                </a:solidFill>
                <a:effectLst/>
              </a:rPr>
              <a:t> for face extraction.</a:t>
            </a:r>
          </a:p>
          <a:p>
            <a:pPr lvl="1">
              <a:buFont typeface="Arial" panose="020B0604020202020204" pitchFamily="34" charset="0"/>
              <a:buChar char="•"/>
            </a:pPr>
            <a:r>
              <a:rPr lang="en-US" sz="2200" b="0" i="0" dirty="0">
                <a:solidFill>
                  <a:srgbClr val="374151"/>
                </a:solidFill>
                <a:effectLst/>
              </a:rPr>
              <a:t>Maintain model relevance by updating and retraining against emerging deepfake techniques.</a:t>
            </a:r>
          </a:p>
          <a:p>
            <a:pPr marL="0" indent="0">
              <a:buNone/>
            </a:pPr>
            <a:endParaRPr lang="en-IN" dirty="0"/>
          </a:p>
        </p:txBody>
      </p:sp>
    </p:spTree>
    <p:extLst>
      <p:ext uri="{BB962C8B-B14F-4D97-AF65-F5344CB8AC3E}">
        <p14:creationId xmlns:p14="http://schemas.microsoft.com/office/powerpoint/2010/main" val="419043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Analysis</a:t>
            </a:r>
            <a:endParaRPr lang="en-IN" dirty="0"/>
          </a:p>
        </p:txBody>
      </p:sp>
      <p:sp>
        <p:nvSpPr>
          <p:cNvPr id="3" name="Content Placeholder 2"/>
          <p:cNvSpPr>
            <a:spLocks noGrp="1"/>
          </p:cNvSpPr>
          <p:nvPr>
            <p:ph idx="1"/>
          </p:nvPr>
        </p:nvSpPr>
        <p:spPr/>
        <p:txBody>
          <a:bodyPr>
            <a:normAutofit/>
          </a:bodyPr>
          <a:lstStyle/>
          <a:p>
            <a:r>
              <a:rPr lang="en-GB" sz="2000" dirty="0"/>
              <a:t>The dataset consists of fake and real images of celebrities and the dataset is augmented to increase diversity by performing several operations on the images like shearing, zooming, horizontal and vertical shifting.</a:t>
            </a:r>
          </a:p>
          <a:p>
            <a:r>
              <a:rPr lang="en-GB" sz="2000" dirty="0"/>
              <a:t>The deep fake detection system extracts faces from images using </a:t>
            </a:r>
            <a:r>
              <a:rPr lang="en-GB" sz="2000" dirty="0" err="1"/>
              <a:t>dlib</a:t>
            </a:r>
            <a:r>
              <a:rPr lang="en-GB" sz="2000" dirty="0"/>
              <a:t> module and the extracted faces are then fed into the </a:t>
            </a:r>
            <a:r>
              <a:rPr lang="en-GB" sz="2000" dirty="0" err="1"/>
              <a:t>MesoNet</a:t>
            </a:r>
            <a:r>
              <a:rPr lang="en-GB" sz="2000" dirty="0"/>
              <a:t> model for detection. </a:t>
            </a:r>
          </a:p>
          <a:p>
            <a:r>
              <a:rPr lang="en-GB" sz="2000" dirty="0"/>
              <a:t>The process allows us to analyse images and determine whether they contain deepfake content.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8F6C-DBB8-70EB-4C61-7EA18E339E36}"/>
              </a:ext>
            </a:extLst>
          </p:cNvPr>
          <p:cNvSpPr>
            <a:spLocks noGrp="1"/>
          </p:cNvSpPr>
          <p:nvPr>
            <p:ph type="title"/>
          </p:nvPr>
        </p:nvSpPr>
        <p:spPr>
          <a:xfrm>
            <a:off x="1295402" y="982132"/>
            <a:ext cx="9601196" cy="812549"/>
          </a:xfrm>
        </p:spPr>
        <p:txBody>
          <a:bodyPr/>
          <a:lstStyle/>
          <a:p>
            <a:r>
              <a:rPr lang="en-US" dirty="0"/>
              <a:t>COMPARISION</a:t>
            </a:r>
          </a:p>
        </p:txBody>
      </p:sp>
      <p:sp>
        <p:nvSpPr>
          <p:cNvPr id="3" name="Text Placeholder 2">
            <a:extLst>
              <a:ext uri="{FF2B5EF4-FFF2-40B4-BE49-F238E27FC236}">
                <a16:creationId xmlns:a16="http://schemas.microsoft.com/office/drawing/2014/main" id="{0919E7D5-91E0-E7BD-9D6D-4DB03EE49E0D}"/>
              </a:ext>
            </a:extLst>
          </p:cNvPr>
          <p:cNvSpPr>
            <a:spLocks noGrp="1"/>
          </p:cNvSpPr>
          <p:nvPr>
            <p:ph type="body" idx="1"/>
          </p:nvPr>
        </p:nvSpPr>
        <p:spPr>
          <a:xfrm>
            <a:off x="1295400" y="2490717"/>
            <a:ext cx="4718304" cy="576262"/>
          </a:xfrm>
        </p:spPr>
        <p:txBody>
          <a:bodyPr/>
          <a:lstStyle/>
          <a:p>
            <a:pPr algn="ctr"/>
            <a:r>
              <a:rPr lang="en-US" dirty="0">
                <a:solidFill>
                  <a:schemeClr val="tx1"/>
                </a:solidFill>
              </a:rPr>
              <a:t>BEFORE MASKING</a:t>
            </a:r>
          </a:p>
        </p:txBody>
      </p:sp>
      <p:pic>
        <p:nvPicPr>
          <p:cNvPr id="8" name="Content Placeholder 7" descr="A screenshot of a person smiling&#10;&#10;Description automatically generated">
            <a:extLst>
              <a:ext uri="{FF2B5EF4-FFF2-40B4-BE49-F238E27FC236}">
                <a16:creationId xmlns:a16="http://schemas.microsoft.com/office/drawing/2014/main" id="{50A99A69-163B-B71C-6027-E228ADAF9101}"/>
              </a:ext>
            </a:extLst>
          </p:cNvPr>
          <p:cNvPicPr>
            <a:picLocks noGrp="1" noChangeAspect="1"/>
          </p:cNvPicPr>
          <p:nvPr>
            <p:ph sz="half" idx="2"/>
          </p:nvPr>
        </p:nvPicPr>
        <p:blipFill>
          <a:blip r:embed="rId2"/>
          <a:stretch>
            <a:fillRect/>
          </a:stretch>
        </p:blipFill>
        <p:spPr>
          <a:xfrm>
            <a:off x="2434918" y="3243263"/>
            <a:ext cx="2439013" cy="2632075"/>
          </a:xfrm>
        </p:spPr>
      </p:pic>
      <p:sp>
        <p:nvSpPr>
          <p:cNvPr id="5" name="Text Placeholder 4">
            <a:extLst>
              <a:ext uri="{FF2B5EF4-FFF2-40B4-BE49-F238E27FC236}">
                <a16:creationId xmlns:a16="http://schemas.microsoft.com/office/drawing/2014/main" id="{D4992E79-3EED-5382-474A-AEA69DE2E8B1}"/>
              </a:ext>
            </a:extLst>
          </p:cNvPr>
          <p:cNvSpPr>
            <a:spLocks noGrp="1"/>
          </p:cNvSpPr>
          <p:nvPr>
            <p:ph type="body" sz="quarter" idx="3"/>
          </p:nvPr>
        </p:nvSpPr>
        <p:spPr>
          <a:xfrm>
            <a:off x="6180670" y="2490717"/>
            <a:ext cx="4718304" cy="576262"/>
          </a:xfrm>
        </p:spPr>
        <p:txBody>
          <a:bodyPr/>
          <a:lstStyle/>
          <a:p>
            <a:pPr algn="ctr"/>
            <a:r>
              <a:rPr lang="en-US" dirty="0">
                <a:solidFill>
                  <a:schemeClr val="tx1"/>
                </a:solidFill>
              </a:rPr>
              <a:t>AFTER MASKING</a:t>
            </a:r>
          </a:p>
        </p:txBody>
      </p:sp>
      <p:pic>
        <p:nvPicPr>
          <p:cNvPr id="10" name="Content Placeholder 9" descr="A close up of a person's face&#10;&#10;Description automatically generated">
            <a:extLst>
              <a:ext uri="{FF2B5EF4-FFF2-40B4-BE49-F238E27FC236}">
                <a16:creationId xmlns:a16="http://schemas.microsoft.com/office/drawing/2014/main" id="{BD694E37-EF4F-09C6-2C4C-5F021E9764C7}"/>
              </a:ext>
            </a:extLst>
          </p:cNvPr>
          <p:cNvPicPr>
            <a:picLocks noGrp="1" noChangeAspect="1"/>
          </p:cNvPicPr>
          <p:nvPr>
            <p:ph sz="quarter" idx="4"/>
          </p:nvPr>
        </p:nvPicPr>
        <p:blipFill>
          <a:blip r:embed="rId3"/>
          <a:stretch>
            <a:fillRect/>
          </a:stretch>
        </p:blipFill>
        <p:spPr>
          <a:xfrm>
            <a:off x="7277535" y="3243263"/>
            <a:ext cx="2523255" cy="2632075"/>
          </a:xfrm>
        </p:spPr>
      </p:pic>
    </p:spTree>
    <p:extLst>
      <p:ext uri="{BB962C8B-B14F-4D97-AF65-F5344CB8AC3E}">
        <p14:creationId xmlns:p14="http://schemas.microsoft.com/office/powerpoint/2010/main" val="94519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D9A8-7D98-289C-259B-F27798067476}"/>
              </a:ext>
            </a:extLst>
          </p:cNvPr>
          <p:cNvSpPr>
            <a:spLocks noGrp="1"/>
          </p:cNvSpPr>
          <p:nvPr>
            <p:ph type="title"/>
          </p:nvPr>
        </p:nvSpPr>
        <p:spPr>
          <a:xfrm>
            <a:off x="1303337" y="1516224"/>
            <a:ext cx="3718455" cy="609600"/>
          </a:xfrm>
        </p:spPr>
        <p:txBody>
          <a:bodyPr>
            <a:noAutofit/>
          </a:bodyPr>
          <a:lstStyle/>
          <a:p>
            <a:r>
              <a:rPr lang="en-US" sz="3600" dirty="0"/>
              <a:t>Video Analysis</a:t>
            </a:r>
          </a:p>
        </p:txBody>
      </p:sp>
      <p:pic>
        <p:nvPicPr>
          <p:cNvPr id="6" name="Content Placeholder 5" descr="A person looking down at something&#10;&#10;Description automatically generated">
            <a:extLst>
              <a:ext uri="{FF2B5EF4-FFF2-40B4-BE49-F238E27FC236}">
                <a16:creationId xmlns:a16="http://schemas.microsoft.com/office/drawing/2014/main" id="{B10AECB4-5772-914B-9AB9-DE64529AA4E2}"/>
              </a:ext>
            </a:extLst>
          </p:cNvPr>
          <p:cNvPicPr>
            <a:picLocks noGrp="1" noChangeAspect="1"/>
          </p:cNvPicPr>
          <p:nvPr>
            <p:ph idx="1"/>
          </p:nvPr>
        </p:nvPicPr>
        <p:blipFill>
          <a:blip r:embed="rId2"/>
          <a:stretch>
            <a:fillRect/>
          </a:stretch>
        </p:blipFill>
        <p:spPr>
          <a:xfrm>
            <a:off x="5418138" y="1898466"/>
            <a:ext cx="5470525" cy="3061069"/>
          </a:xfrm>
        </p:spPr>
      </p:pic>
      <p:sp>
        <p:nvSpPr>
          <p:cNvPr id="4" name="Text Placeholder 3">
            <a:extLst>
              <a:ext uri="{FF2B5EF4-FFF2-40B4-BE49-F238E27FC236}">
                <a16:creationId xmlns:a16="http://schemas.microsoft.com/office/drawing/2014/main" id="{41481F49-8C63-82AC-E942-A59AD4473CCF}"/>
              </a:ext>
            </a:extLst>
          </p:cNvPr>
          <p:cNvSpPr>
            <a:spLocks noGrp="1"/>
          </p:cNvSpPr>
          <p:nvPr>
            <p:ph type="body" sz="half" idx="2"/>
          </p:nvPr>
        </p:nvSpPr>
        <p:spPr>
          <a:xfrm>
            <a:off x="1045029" y="3045668"/>
            <a:ext cx="3976763" cy="3515483"/>
          </a:xfrm>
        </p:spPr>
        <p:txBody>
          <a:bodyPr>
            <a:normAutofit/>
          </a:bodyPr>
          <a:lstStyle/>
          <a:p>
            <a:pPr marL="285750" indent="-285750" algn="just">
              <a:buFont typeface="Arial" panose="020B0604020202020204" pitchFamily="34" charset="0"/>
              <a:buChar char="•"/>
            </a:pPr>
            <a:r>
              <a:rPr lang="en-US" sz="1800" b="0" i="0" dirty="0">
                <a:solidFill>
                  <a:srgbClr val="374151"/>
                </a:solidFill>
                <a:effectLst/>
              </a:rPr>
              <a:t>The video passed is divided into frames using </a:t>
            </a:r>
            <a:r>
              <a:rPr lang="en-US" sz="1800" b="0" i="0" dirty="0" err="1">
                <a:solidFill>
                  <a:srgbClr val="374151"/>
                </a:solidFill>
                <a:effectLst/>
              </a:rPr>
              <a:t>opencv</a:t>
            </a:r>
            <a:r>
              <a:rPr lang="en-US" sz="1800" b="0" i="0" dirty="0">
                <a:solidFill>
                  <a:srgbClr val="374151"/>
                </a:solidFill>
                <a:effectLst/>
              </a:rPr>
              <a:t> library and the frames are passed for pre processing. </a:t>
            </a:r>
          </a:p>
          <a:p>
            <a:pPr marL="285750" indent="-285750" algn="just">
              <a:buFont typeface="Arial" panose="020B0604020202020204" pitchFamily="34" charset="0"/>
              <a:buChar char="•"/>
            </a:pPr>
            <a:r>
              <a:rPr lang="en-US" sz="1800" b="0" i="0" dirty="0">
                <a:solidFill>
                  <a:srgbClr val="374151"/>
                </a:solidFill>
                <a:effectLst/>
              </a:rPr>
              <a:t>Features like faces are extracted from the frames and are passed to the </a:t>
            </a:r>
            <a:r>
              <a:rPr lang="en-US" sz="1800" b="0" i="0" dirty="0" err="1">
                <a:solidFill>
                  <a:srgbClr val="374151"/>
                </a:solidFill>
                <a:effectLst/>
              </a:rPr>
              <a:t>MesoNet</a:t>
            </a:r>
            <a:r>
              <a:rPr lang="en-US" sz="1800" b="0" i="0" dirty="0">
                <a:solidFill>
                  <a:srgbClr val="374151"/>
                </a:solidFill>
                <a:effectLst/>
              </a:rPr>
              <a:t> model. </a:t>
            </a:r>
          </a:p>
          <a:p>
            <a:pPr marL="285750" indent="-285750" algn="just">
              <a:buFont typeface="Arial" panose="020B0604020202020204" pitchFamily="34" charset="0"/>
              <a:buChar char="•"/>
            </a:pPr>
            <a:r>
              <a:rPr lang="en-US" sz="1800" b="0" i="0" dirty="0">
                <a:solidFill>
                  <a:srgbClr val="374151"/>
                </a:solidFill>
                <a:effectLst/>
              </a:rPr>
              <a:t>Utilizing </a:t>
            </a:r>
            <a:r>
              <a:rPr lang="en-US" sz="1800" dirty="0" err="1">
                <a:solidFill>
                  <a:srgbClr val="374151"/>
                </a:solidFill>
              </a:rPr>
              <a:t>d</a:t>
            </a:r>
            <a:r>
              <a:rPr lang="en-US" sz="1800" b="0" i="0" dirty="0" err="1">
                <a:solidFill>
                  <a:srgbClr val="374151"/>
                </a:solidFill>
                <a:effectLst/>
              </a:rPr>
              <a:t>lib</a:t>
            </a:r>
            <a:r>
              <a:rPr lang="en-US" sz="1800" b="0" i="0" dirty="0">
                <a:solidFill>
                  <a:srgbClr val="374151"/>
                </a:solidFill>
                <a:effectLst/>
              </a:rPr>
              <a:t> for face extraction, the model's performance is evaluated using validation accuracy as the metric. </a:t>
            </a:r>
            <a:endParaRPr lang="en-US" sz="1800" dirty="0"/>
          </a:p>
        </p:txBody>
      </p:sp>
    </p:spTree>
    <p:extLst>
      <p:ext uri="{BB962C8B-B14F-4D97-AF65-F5344CB8AC3E}">
        <p14:creationId xmlns:p14="http://schemas.microsoft.com/office/powerpoint/2010/main" val="25821372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1416</TotalTime>
  <Words>1129</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Söhne</vt:lpstr>
      <vt:lpstr>Organic</vt:lpstr>
      <vt:lpstr>Deep Fake Detection Rajasthan Police Hackathon 1.0</vt:lpstr>
      <vt:lpstr>Introduction</vt:lpstr>
      <vt:lpstr>Problem Statement</vt:lpstr>
      <vt:lpstr>Motivation</vt:lpstr>
      <vt:lpstr>Methodology</vt:lpstr>
      <vt:lpstr>Methodology</vt:lpstr>
      <vt:lpstr>Image Analysis</vt:lpstr>
      <vt:lpstr>COMPARISION</vt:lpstr>
      <vt:lpstr>Video Analysis</vt:lpstr>
      <vt:lpstr>Resnet Model</vt:lpstr>
      <vt:lpstr>Audio Analysis</vt:lpstr>
      <vt:lpstr>Graphical User Interface</vt:lpstr>
      <vt:lpstr>Results</vt:lpstr>
      <vt:lpstr>Challenges and Limitations</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Fake Detection Rajasthan Police Hackathon 1.0</dc:title>
  <dc:creator>Abhishek R</dc:creator>
  <cp:lastModifiedBy>Abhishek R</cp:lastModifiedBy>
  <cp:revision>7</cp:revision>
  <dcterms:created xsi:type="dcterms:W3CDTF">2024-01-16T17:28:13Z</dcterms:created>
  <dcterms:modified xsi:type="dcterms:W3CDTF">2024-01-18T04:08:37Z</dcterms:modified>
</cp:coreProperties>
</file>