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8" r:id="rId6"/>
    <p:sldId id="261" r:id="rId7"/>
    <p:sldId id="266" r:id="rId8"/>
    <p:sldId id="267" r:id="rId9"/>
    <p:sldId id="262" r:id="rId10"/>
    <p:sldId id="269" r:id="rId11"/>
    <p:sldId id="264"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10AA93-EBF1-4C85-92A2-EF4498526E5B}"/>
              </a:ext>
            </a:extLst>
          </p:cNvPr>
          <p:cNvSpPr>
            <a:spLocks noGrp="1"/>
          </p:cNvSpPr>
          <p:nvPr>
            <p:ph type="subTitle" idx="1"/>
          </p:nvPr>
        </p:nvSpPr>
        <p:spPr>
          <a:xfrm>
            <a:off x="633045" y="2130204"/>
            <a:ext cx="10715139" cy="590321"/>
          </a:xfrm>
        </p:spPr>
        <p:txBody>
          <a:bodyPr>
            <a:normAutofit fontScale="85000" lnSpcReduction="10000"/>
          </a:bodyPr>
          <a:lstStyle/>
          <a:p>
            <a:pPr algn="ctr"/>
            <a:r>
              <a:rPr lang="en-US" sz="3200" b="1" dirty="0"/>
              <a:t>Vehicle Counting and Detection for parking area</a:t>
            </a:r>
            <a:endParaRPr lang="en-US" sz="3200" dirty="0"/>
          </a:p>
        </p:txBody>
      </p:sp>
      <p:pic>
        <p:nvPicPr>
          <p:cNvPr id="1026" name="Picture 2" descr="Shri Ramswaroop Memorial University | SRMU">
            <a:extLst>
              <a:ext uri="{FF2B5EF4-FFF2-40B4-BE49-F238E27FC236}">
                <a16:creationId xmlns:a16="http://schemas.microsoft.com/office/drawing/2014/main" id="{AA424A0F-0819-4678-B8BE-D1D4FF5EC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213" y="622546"/>
            <a:ext cx="5794397" cy="1534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350000" y="3851030"/>
            <a:ext cx="4323733" cy="1569660"/>
          </a:xfrm>
          <a:prstGeom prst="rect">
            <a:avLst/>
          </a:prstGeom>
          <a:noFill/>
        </p:spPr>
        <p:txBody>
          <a:bodyPr wrap="square" rtlCol="0">
            <a:spAutoFit/>
          </a:bodyPr>
          <a:lstStyle/>
          <a:p>
            <a:pPr algn="ctr"/>
            <a:r>
              <a:rPr lang="en-US" sz="2400" dirty="0">
                <a:solidFill>
                  <a:schemeClr val="bg1"/>
                </a:solidFill>
              </a:rPr>
              <a:t>Under the guidance of: </a:t>
            </a:r>
          </a:p>
          <a:p>
            <a:pPr algn="ctr"/>
            <a:endParaRPr lang="en-US" sz="2400" dirty="0">
              <a:solidFill>
                <a:schemeClr val="bg1"/>
              </a:solidFill>
            </a:endParaRPr>
          </a:p>
          <a:p>
            <a:pPr algn="ctr"/>
            <a:r>
              <a:rPr lang="en-US" sz="2400" dirty="0"/>
              <a:t>Mr. Neelesh Mishra</a:t>
            </a:r>
          </a:p>
          <a:p>
            <a:pPr algn="ctr"/>
            <a:r>
              <a:rPr lang="en-US" sz="2400" dirty="0"/>
              <a:t>(Assistant professor)</a:t>
            </a:r>
          </a:p>
        </p:txBody>
      </p:sp>
      <p:sp>
        <p:nvSpPr>
          <p:cNvPr id="5" name="TextBox 4"/>
          <p:cNvSpPr txBox="1"/>
          <p:nvPr/>
        </p:nvSpPr>
        <p:spPr>
          <a:xfrm>
            <a:off x="927100" y="3851030"/>
            <a:ext cx="4323733" cy="1569660"/>
          </a:xfrm>
          <a:prstGeom prst="rect">
            <a:avLst/>
          </a:prstGeom>
          <a:noFill/>
        </p:spPr>
        <p:txBody>
          <a:bodyPr wrap="square" rtlCol="0">
            <a:spAutoFit/>
          </a:bodyPr>
          <a:lstStyle/>
          <a:p>
            <a:pPr algn="ctr"/>
            <a:r>
              <a:rPr lang="en-US" sz="2400" dirty="0">
                <a:solidFill>
                  <a:schemeClr val="bg1"/>
                </a:solidFill>
              </a:rPr>
              <a:t>Project Supervisor: </a:t>
            </a:r>
          </a:p>
          <a:p>
            <a:pPr algn="ctr"/>
            <a:endParaRPr lang="en-US" sz="2400" dirty="0">
              <a:solidFill>
                <a:schemeClr val="bg1"/>
              </a:solidFill>
            </a:endParaRPr>
          </a:p>
          <a:p>
            <a:pPr algn="ctr"/>
            <a:r>
              <a:rPr lang="en-US" sz="2400" dirty="0"/>
              <a:t>Dr. </a:t>
            </a:r>
            <a:r>
              <a:rPr lang="en-US" sz="2400" dirty="0" err="1"/>
              <a:t>Satya</a:t>
            </a:r>
            <a:r>
              <a:rPr lang="en-US" sz="2400" dirty="0"/>
              <a:t> </a:t>
            </a:r>
            <a:r>
              <a:rPr lang="en-US" sz="2400" dirty="0" err="1"/>
              <a:t>Bhushan</a:t>
            </a:r>
            <a:r>
              <a:rPr lang="en-US" sz="2400" dirty="0"/>
              <a:t> </a:t>
            </a:r>
            <a:r>
              <a:rPr lang="en-US" sz="2400" dirty="0" err="1"/>
              <a:t>Verma</a:t>
            </a:r>
            <a:endParaRPr lang="en-US" sz="2400" dirty="0"/>
          </a:p>
          <a:p>
            <a:pPr algn="ctr"/>
            <a:r>
              <a:rPr lang="en-US" sz="2400" dirty="0"/>
              <a:t>(</a:t>
            </a:r>
            <a:r>
              <a:rPr lang="en-US" sz="2400" dirty="0" err="1"/>
              <a:t>HoD</a:t>
            </a:r>
            <a:r>
              <a:rPr lang="en-US" sz="2400" dirty="0"/>
              <a:t>, DCSE)</a:t>
            </a:r>
          </a:p>
        </p:txBody>
      </p:sp>
    </p:spTree>
    <p:extLst>
      <p:ext uri="{BB962C8B-B14F-4D97-AF65-F5344CB8AC3E}">
        <p14:creationId xmlns:p14="http://schemas.microsoft.com/office/powerpoint/2010/main" val="2523715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a:t>
            </a:r>
          </a:p>
        </p:txBody>
      </p:sp>
      <p:sp>
        <p:nvSpPr>
          <p:cNvPr id="4" name="Content Placeholder 3"/>
          <p:cNvSpPr>
            <a:spLocks noGrp="1"/>
          </p:cNvSpPr>
          <p:nvPr>
            <p:ph idx="1"/>
          </p:nvPr>
        </p:nvSpPr>
        <p:spPr>
          <a:xfrm>
            <a:off x="581192" y="1981200"/>
            <a:ext cx="11029615" cy="2861599"/>
          </a:xfrm>
        </p:spPr>
        <p:txBody>
          <a:bodyPr/>
          <a:lstStyle/>
          <a:p>
            <a:r>
              <a:rPr lang="en-US" dirty="0"/>
              <a:t>For detection we have used YOLO which is a pre-trained model.</a:t>
            </a:r>
          </a:p>
          <a:p>
            <a:r>
              <a:rPr lang="en-US" dirty="0"/>
              <a:t>It works with external weights and their configuration file, which has pre trained dataset, which works when particular data is called.</a:t>
            </a:r>
          </a:p>
          <a:p>
            <a:r>
              <a:rPr lang="en-US" dirty="0"/>
              <a:t>YOLO is used because it is fast and easy to use and reduces, the work and time spend on training each dataset separately.  </a:t>
            </a:r>
          </a:p>
        </p:txBody>
      </p:sp>
    </p:spTree>
    <p:extLst>
      <p:ext uri="{BB962C8B-B14F-4D97-AF65-F5344CB8AC3E}">
        <p14:creationId xmlns:p14="http://schemas.microsoft.com/office/powerpoint/2010/main" val="178051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1C0402-2EFA-4006-ACEA-68F710D79B84}"/>
              </a:ext>
            </a:extLst>
          </p:cNvPr>
          <p:cNvSpPr txBox="1"/>
          <p:nvPr/>
        </p:nvSpPr>
        <p:spPr>
          <a:xfrm>
            <a:off x="549966" y="1146314"/>
            <a:ext cx="3213652" cy="584775"/>
          </a:xfrm>
          <a:prstGeom prst="rect">
            <a:avLst/>
          </a:prstGeom>
          <a:noFill/>
        </p:spPr>
        <p:txBody>
          <a:bodyPr wrap="square" rtlCol="0">
            <a:spAutoFit/>
          </a:bodyPr>
          <a:lstStyle/>
          <a:p>
            <a:r>
              <a:rPr lang="en-US" sz="3200" dirty="0">
                <a:solidFill>
                  <a:schemeClr val="bg1"/>
                </a:solidFill>
              </a:rPr>
              <a:t>OUTPUT</a:t>
            </a:r>
          </a:p>
        </p:txBody>
      </p:sp>
      <p:pic>
        <p:nvPicPr>
          <p:cNvPr id="6" name="Picture 5">
            <a:extLst>
              <a:ext uri="{FF2B5EF4-FFF2-40B4-BE49-F238E27FC236}">
                <a16:creationId xmlns:a16="http://schemas.microsoft.com/office/drawing/2014/main" id="{738E0429-D628-4391-A6F8-DF70F1DE6F9B}"/>
              </a:ext>
            </a:extLst>
          </p:cNvPr>
          <p:cNvPicPr>
            <a:picLocks noChangeAspect="1"/>
          </p:cNvPicPr>
          <p:nvPr/>
        </p:nvPicPr>
        <p:blipFill>
          <a:blip r:embed="rId2"/>
          <a:stretch>
            <a:fillRect/>
          </a:stretch>
        </p:blipFill>
        <p:spPr>
          <a:xfrm>
            <a:off x="1456835" y="2093843"/>
            <a:ext cx="9030914" cy="4605340"/>
          </a:xfrm>
          <a:prstGeom prst="rect">
            <a:avLst/>
          </a:prstGeom>
        </p:spPr>
      </p:pic>
    </p:spTree>
    <p:extLst>
      <p:ext uri="{BB962C8B-B14F-4D97-AF65-F5344CB8AC3E}">
        <p14:creationId xmlns:p14="http://schemas.microsoft.com/office/powerpoint/2010/main" val="32500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51BFC5-5D6E-43FB-99F1-2A9027FB651A}"/>
              </a:ext>
            </a:extLst>
          </p:cNvPr>
          <p:cNvPicPr>
            <a:picLocks noChangeAspect="1"/>
          </p:cNvPicPr>
          <p:nvPr/>
        </p:nvPicPr>
        <p:blipFill rotWithShape="1">
          <a:blip r:embed="rId2"/>
          <a:srcRect t="-1" r="53696" b="50001"/>
          <a:stretch/>
        </p:blipFill>
        <p:spPr>
          <a:xfrm>
            <a:off x="434008" y="611467"/>
            <a:ext cx="11323984" cy="6090342"/>
          </a:xfrm>
          <a:prstGeom prst="rect">
            <a:avLst/>
          </a:prstGeom>
        </p:spPr>
      </p:pic>
    </p:spTree>
    <p:extLst>
      <p:ext uri="{BB962C8B-B14F-4D97-AF65-F5344CB8AC3E}">
        <p14:creationId xmlns:p14="http://schemas.microsoft.com/office/powerpoint/2010/main" val="416567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a:t>
            </a:r>
          </a:p>
        </p:txBody>
      </p:sp>
      <p:sp>
        <p:nvSpPr>
          <p:cNvPr id="3" name="Content Placeholder 2"/>
          <p:cNvSpPr>
            <a:spLocks noGrp="1"/>
          </p:cNvSpPr>
          <p:nvPr>
            <p:ph idx="1"/>
          </p:nvPr>
        </p:nvSpPr>
        <p:spPr>
          <a:xfrm>
            <a:off x="530392" y="2082800"/>
            <a:ext cx="11029615" cy="2696499"/>
          </a:xfrm>
        </p:spPr>
        <p:txBody>
          <a:bodyPr>
            <a:normAutofit/>
          </a:bodyPr>
          <a:lstStyle/>
          <a:p>
            <a:pPr marL="0" indent="0">
              <a:buNone/>
            </a:pPr>
            <a:r>
              <a:rPr lang="en-US" sz="2000" dirty="0" err="1"/>
              <a:t>Neeraj</a:t>
            </a:r>
            <a:r>
              <a:rPr lang="en-US" sz="2000" dirty="0"/>
              <a:t> </a:t>
            </a:r>
            <a:r>
              <a:rPr lang="en-US" sz="2000" dirty="0" err="1"/>
              <a:t>Tiwari</a:t>
            </a:r>
            <a:r>
              <a:rPr lang="en-US" sz="2000" dirty="0"/>
              <a:t>			-	201910101110021</a:t>
            </a:r>
          </a:p>
          <a:p>
            <a:pPr marL="0" indent="0">
              <a:buNone/>
            </a:pPr>
            <a:r>
              <a:rPr lang="en-US" sz="2000" dirty="0" err="1"/>
              <a:t>Abhishek</a:t>
            </a:r>
            <a:r>
              <a:rPr lang="en-US" sz="2000" dirty="0"/>
              <a:t> </a:t>
            </a:r>
            <a:r>
              <a:rPr lang="en-US" sz="2000" dirty="0" err="1"/>
              <a:t>Pratap</a:t>
            </a:r>
            <a:r>
              <a:rPr lang="en-US" sz="2000" dirty="0"/>
              <a:t> Singh		-	201910101110006</a:t>
            </a:r>
          </a:p>
          <a:p>
            <a:pPr marL="0" indent="0">
              <a:buNone/>
            </a:pPr>
            <a:r>
              <a:rPr lang="en-US" sz="2000" dirty="0"/>
              <a:t>Md.  </a:t>
            </a:r>
            <a:r>
              <a:rPr lang="en-US" sz="2000" dirty="0" err="1"/>
              <a:t>Armaan</a:t>
            </a:r>
            <a:r>
              <a:rPr lang="en-US" sz="2000" dirty="0"/>
              <a:t>				-	201910101110050</a:t>
            </a:r>
          </a:p>
          <a:p>
            <a:pPr marL="0" indent="0">
              <a:buNone/>
            </a:pPr>
            <a:r>
              <a:rPr lang="en-US" sz="2000" dirty="0" err="1"/>
              <a:t>Anurag</a:t>
            </a:r>
            <a:r>
              <a:rPr lang="en-US" sz="2000" dirty="0"/>
              <a:t> Jain				-	201910101110052</a:t>
            </a:r>
          </a:p>
        </p:txBody>
      </p:sp>
    </p:spTree>
    <p:extLst>
      <p:ext uri="{BB962C8B-B14F-4D97-AF65-F5344CB8AC3E}">
        <p14:creationId xmlns:p14="http://schemas.microsoft.com/office/powerpoint/2010/main" val="152854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5E28-4634-47B5-BF7A-7E47F0BC980C}"/>
              </a:ext>
            </a:extLst>
          </p:cNvPr>
          <p:cNvSpPr>
            <a:spLocks noGrp="1"/>
          </p:cNvSpPr>
          <p:nvPr>
            <p:ph type="title"/>
          </p:nvPr>
        </p:nvSpPr>
        <p:spPr>
          <a:xfrm>
            <a:off x="581192" y="702156"/>
            <a:ext cx="11029616" cy="1253644"/>
          </a:xfrm>
        </p:spPr>
        <p:txBody>
          <a:bodyPr>
            <a:normAutofit fontScale="90000"/>
          </a:bodyPr>
          <a:lstStyle/>
          <a:p>
            <a:r>
              <a:rPr lang="en-US" dirty="0"/>
              <a:t>OBJECTIVE OF  </a:t>
            </a:r>
            <a:r>
              <a:rPr lang="en-US" b="1" dirty="0"/>
              <a:t>Vehicle Counting and Detection for parking area</a:t>
            </a:r>
            <a:br>
              <a:rPr lang="en-US" dirty="0"/>
            </a:br>
            <a:endParaRPr lang="en-US" dirty="0"/>
          </a:p>
        </p:txBody>
      </p:sp>
      <p:sp>
        <p:nvSpPr>
          <p:cNvPr id="3" name="Content Placeholder 2">
            <a:extLst>
              <a:ext uri="{FF2B5EF4-FFF2-40B4-BE49-F238E27FC236}">
                <a16:creationId xmlns:a16="http://schemas.microsoft.com/office/drawing/2014/main" id="{C054CAAF-F87E-4301-BBF7-62C286F8A391}"/>
              </a:ext>
            </a:extLst>
          </p:cNvPr>
          <p:cNvSpPr>
            <a:spLocks noGrp="1"/>
          </p:cNvSpPr>
          <p:nvPr>
            <p:ph idx="1"/>
          </p:nvPr>
        </p:nvSpPr>
        <p:spPr>
          <a:xfrm>
            <a:off x="568492" y="1955800"/>
            <a:ext cx="11029615" cy="3403600"/>
          </a:xfrm>
        </p:spPr>
        <p:txBody>
          <a:bodyPr>
            <a:normAutofit/>
          </a:bodyPr>
          <a:lstStyle/>
          <a:p>
            <a:endParaRPr lang="en-US" dirty="0"/>
          </a:p>
          <a:p>
            <a:r>
              <a:rPr lang="en-US" dirty="0"/>
              <a:t>A GUI with Login page. </a:t>
            </a:r>
          </a:p>
          <a:p>
            <a:r>
              <a:rPr lang="en-US" dirty="0"/>
              <a:t>Detect vehicles entering and leaving the campus parking area. </a:t>
            </a:r>
          </a:p>
          <a:p>
            <a:r>
              <a:rPr lang="en-US" dirty="0"/>
              <a:t>Counting of vehicles entering and leaving campus parking area with parking limit . </a:t>
            </a:r>
          </a:p>
          <a:p>
            <a:pPr lvl="0"/>
            <a:r>
              <a:rPr lang="en-US" dirty="0"/>
              <a:t>Classification of vehicles based on its types</a:t>
            </a:r>
          </a:p>
          <a:p>
            <a:pPr lvl="0"/>
            <a:r>
              <a:rPr lang="en-US" dirty="0"/>
              <a:t>Easy access of data by campus authorities through csv for efficient monitoring.</a:t>
            </a:r>
          </a:p>
          <a:p>
            <a:endParaRPr lang="en-US" dirty="0"/>
          </a:p>
        </p:txBody>
      </p:sp>
    </p:spTree>
    <p:extLst>
      <p:ext uri="{BB962C8B-B14F-4D97-AF65-F5344CB8AC3E}">
        <p14:creationId xmlns:p14="http://schemas.microsoft.com/office/powerpoint/2010/main" val="283722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8A07-1513-4AB0-972F-442C88AA1067}"/>
              </a:ext>
            </a:extLst>
          </p:cNvPr>
          <p:cNvSpPr>
            <a:spLocks noGrp="1"/>
          </p:cNvSpPr>
          <p:nvPr>
            <p:ph type="title"/>
          </p:nvPr>
        </p:nvSpPr>
        <p:spPr/>
        <p:txBody>
          <a:bodyPr/>
          <a:lstStyle/>
          <a:p>
            <a:r>
              <a:rPr lang="en-IN" dirty="0"/>
              <a:t> Need ?</a:t>
            </a:r>
            <a:endParaRPr lang="en-US" dirty="0"/>
          </a:p>
        </p:txBody>
      </p:sp>
      <p:sp>
        <p:nvSpPr>
          <p:cNvPr id="3" name="Content Placeholder 2">
            <a:extLst>
              <a:ext uri="{FF2B5EF4-FFF2-40B4-BE49-F238E27FC236}">
                <a16:creationId xmlns:a16="http://schemas.microsoft.com/office/drawing/2014/main" id="{39CDCC9D-2663-4038-AB03-3C33324CE32A}"/>
              </a:ext>
            </a:extLst>
          </p:cNvPr>
          <p:cNvSpPr>
            <a:spLocks noGrp="1"/>
          </p:cNvSpPr>
          <p:nvPr>
            <p:ph idx="1"/>
          </p:nvPr>
        </p:nvSpPr>
        <p:spPr>
          <a:xfrm>
            <a:off x="555792" y="2006600"/>
            <a:ext cx="11029615" cy="2836199"/>
          </a:xfrm>
        </p:spPr>
        <p:txBody>
          <a:bodyPr/>
          <a:lstStyle/>
          <a:p>
            <a:r>
              <a:rPr lang="en-US" dirty="0"/>
              <a:t>There was a need of software that provides data about the total count of vehicles entering and leaving the campus parking area and detect the type of vehicle and provide their count for which there was not any system specially designed for university campus .</a:t>
            </a:r>
          </a:p>
          <a:p>
            <a:r>
              <a:rPr lang="en-US" dirty="0"/>
              <a:t>To fulfill this need we developed a detection and counting algorithm specifically for the institutions to analyze the type of vehicle and counting the vehicles incoming and outgoing from the university campus help to organize the crowd in campus, and this will reduce the work of university guards.</a:t>
            </a:r>
          </a:p>
          <a:p>
            <a:endParaRPr lang="en-US" dirty="0"/>
          </a:p>
        </p:txBody>
      </p:sp>
    </p:spTree>
    <p:extLst>
      <p:ext uri="{BB962C8B-B14F-4D97-AF65-F5344CB8AC3E}">
        <p14:creationId xmlns:p14="http://schemas.microsoft.com/office/powerpoint/2010/main" val="280165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581192" y="2180496"/>
            <a:ext cx="11029615" cy="3483703"/>
          </a:xfrm>
        </p:spPr>
        <p:txBody>
          <a:bodyPr>
            <a:normAutofit/>
          </a:bodyPr>
          <a:lstStyle/>
          <a:p>
            <a:r>
              <a:rPr lang="en-US" dirty="0"/>
              <a:t>Login page.</a:t>
            </a:r>
          </a:p>
          <a:p>
            <a:r>
              <a:rPr lang="en-US" dirty="0"/>
              <a:t>Algorithm Launch page</a:t>
            </a:r>
          </a:p>
          <a:p>
            <a:r>
              <a:rPr lang="en-US" dirty="0"/>
              <a:t>Vehicle counting and detection. </a:t>
            </a:r>
          </a:p>
          <a:p>
            <a:r>
              <a:rPr lang="en-US" dirty="0"/>
              <a:t>Output page.</a:t>
            </a:r>
          </a:p>
          <a:p>
            <a:r>
              <a:rPr lang="en-US" dirty="0"/>
              <a:t>Data saved at csv file.</a:t>
            </a:r>
          </a:p>
          <a:p>
            <a:pPr marL="0" indent="0">
              <a:buNone/>
            </a:pPr>
            <a:endParaRPr lang="en-US" dirty="0"/>
          </a:p>
        </p:txBody>
      </p:sp>
    </p:spTree>
    <p:extLst>
      <p:ext uri="{BB962C8B-B14F-4D97-AF65-F5344CB8AC3E}">
        <p14:creationId xmlns:p14="http://schemas.microsoft.com/office/powerpoint/2010/main" val="205377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F71D-F6E6-4A12-BAD4-7D7A5D151BB2}"/>
              </a:ext>
            </a:extLst>
          </p:cNvPr>
          <p:cNvSpPr>
            <a:spLocks noGrp="1"/>
          </p:cNvSpPr>
          <p:nvPr>
            <p:ph type="title"/>
          </p:nvPr>
        </p:nvSpPr>
        <p:spPr/>
        <p:txBody>
          <a:bodyPr/>
          <a:lstStyle/>
          <a:p>
            <a:r>
              <a:rPr lang="en-US" dirty="0"/>
              <a:t>Block diagram for object detection and tracking:</a:t>
            </a:r>
          </a:p>
        </p:txBody>
      </p:sp>
      <p:sp>
        <p:nvSpPr>
          <p:cNvPr id="3" name="Rectangle 2"/>
          <p:cNvSpPr/>
          <p:nvPr/>
        </p:nvSpPr>
        <p:spPr>
          <a:xfrm>
            <a:off x="1047750" y="3124200"/>
            <a:ext cx="1028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Login </a:t>
            </a:r>
          </a:p>
        </p:txBody>
      </p:sp>
      <p:sp>
        <p:nvSpPr>
          <p:cNvPr id="4" name="Rectangle 3"/>
          <p:cNvSpPr/>
          <p:nvPr/>
        </p:nvSpPr>
        <p:spPr>
          <a:xfrm>
            <a:off x="9080500" y="5956300"/>
            <a:ext cx="2209800"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r>
              <a:rPr lang="en-US" dirty="0"/>
              <a:t> </a:t>
            </a:r>
          </a:p>
        </p:txBody>
      </p:sp>
      <p:cxnSp>
        <p:nvCxnSpPr>
          <p:cNvPr id="6" name="Straight Arrow Connector 5"/>
          <p:cNvCxnSpPr/>
          <p:nvPr/>
        </p:nvCxnSpPr>
        <p:spPr>
          <a:xfrm>
            <a:off x="2095500" y="3429000"/>
            <a:ext cx="5524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03550" y="3136900"/>
            <a:ext cx="1028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Algorithm launch</a:t>
            </a:r>
          </a:p>
        </p:txBody>
      </p:sp>
      <p:cxnSp>
        <p:nvCxnSpPr>
          <p:cNvPr id="19" name="Straight Arrow Connector 18"/>
          <p:cNvCxnSpPr/>
          <p:nvPr/>
        </p:nvCxnSpPr>
        <p:spPr>
          <a:xfrm>
            <a:off x="4067175" y="3429000"/>
            <a:ext cx="4889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080500" y="4406900"/>
            <a:ext cx="965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Vehicle detection</a:t>
            </a:r>
          </a:p>
        </p:txBody>
      </p:sp>
      <p:sp>
        <p:nvSpPr>
          <p:cNvPr id="24" name="Rectangle 23"/>
          <p:cNvSpPr/>
          <p:nvPr/>
        </p:nvSpPr>
        <p:spPr>
          <a:xfrm>
            <a:off x="10426700" y="4406900"/>
            <a:ext cx="8636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Vehicle counting</a:t>
            </a:r>
          </a:p>
        </p:txBody>
      </p:sp>
      <p:sp>
        <p:nvSpPr>
          <p:cNvPr id="1025" name="Rectangle 1024"/>
          <p:cNvSpPr/>
          <p:nvPr/>
        </p:nvSpPr>
        <p:spPr>
          <a:xfrm>
            <a:off x="4914900" y="31369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Real time/video dataset as Input</a:t>
            </a:r>
          </a:p>
        </p:txBody>
      </p:sp>
      <p:sp>
        <p:nvSpPr>
          <p:cNvPr id="1026" name="Rectangle 1025"/>
          <p:cNvSpPr/>
          <p:nvPr/>
        </p:nvSpPr>
        <p:spPr>
          <a:xfrm>
            <a:off x="6883400" y="3124200"/>
            <a:ext cx="12319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 -processing</a:t>
            </a:r>
          </a:p>
        </p:txBody>
      </p:sp>
      <p:sp>
        <p:nvSpPr>
          <p:cNvPr id="1030" name="Oval 1029"/>
          <p:cNvSpPr/>
          <p:nvPr/>
        </p:nvSpPr>
        <p:spPr>
          <a:xfrm>
            <a:off x="9080500" y="3067050"/>
            <a:ext cx="2209800" cy="666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Training network and algorithms</a:t>
            </a:r>
          </a:p>
        </p:txBody>
      </p:sp>
      <p:cxnSp>
        <p:nvCxnSpPr>
          <p:cNvPr id="1033" name="Straight Arrow Connector 1032"/>
          <p:cNvCxnSpPr/>
          <p:nvPr/>
        </p:nvCxnSpPr>
        <p:spPr>
          <a:xfrm flipV="1">
            <a:off x="6057900" y="3429000"/>
            <a:ext cx="5207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5" name="Straight Arrow Connector 1034"/>
          <p:cNvCxnSpPr/>
          <p:nvPr/>
        </p:nvCxnSpPr>
        <p:spPr>
          <a:xfrm flipV="1">
            <a:off x="8115300" y="3429000"/>
            <a:ext cx="4318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7" name="Straight Arrow Connector 1036"/>
          <p:cNvCxnSpPr/>
          <p:nvPr/>
        </p:nvCxnSpPr>
        <p:spPr>
          <a:xfrm>
            <a:off x="9563100" y="3759200"/>
            <a:ext cx="0"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0852150" y="3759200"/>
            <a:ext cx="0"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7" name="Straight Connector 1046"/>
          <p:cNvCxnSpPr/>
          <p:nvPr/>
        </p:nvCxnSpPr>
        <p:spPr>
          <a:xfrm>
            <a:off x="8826500" y="2641600"/>
            <a:ext cx="0" cy="288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0" name="Straight Connector 1049"/>
          <p:cNvCxnSpPr/>
          <p:nvPr/>
        </p:nvCxnSpPr>
        <p:spPr>
          <a:xfrm>
            <a:off x="8826500" y="2641600"/>
            <a:ext cx="2603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1430000" y="2641600"/>
            <a:ext cx="0" cy="288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826500" y="5530850"/>
            <a:ext cx="2603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Arrow Connector 1051"/>
          <p:cNvCxnSpPr/>
          <p:nvPr/>
        </p:nvCxnSpPr>
        <p:spPr>
          <a:xfrm>
            <a:off x="10185400" y="5537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27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pic>
        <p:nvPicPr>
          <p:cNvPr id="3" name="Picture 2" descr="C:\Users\DELL\Pictures\Screenshots\Screenshot (60).png"/>
          <p:cNvPicPr>
            <a:picLocks noChangeAspect="1" noChangeArrowheads="1"/>
          </p:cNvPicPr>
          <p:nvPr/>
        </p:nvPicPr>
        <p:blipFill rotWithShape="1">
          <a:blip r:embed="rId2">
            <a:extLst>
              <a:ext uri="{28A0092B-C50C-407E-A947-70E740481C1C}">
                <a14:useLocalDpi xmlns:a14="http://schemas.microsoft.com/office/drawing/2010/main" val="0"/>
              </a:ext>
            </a:extLst>
          </a:blip>
          <a:srcRect b="5555"/>
          <a:stretch/>
        </p:blipFill>
        <p:spPr bwMode="auto">
          <a:xfrm>
            <a:off x="2332382" y="3046410"/>
            <a:ext cx="6926607" cy="36779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0C4170-7064-428A-B6C7-1462A4A23C76}"/>
              </a:ext>
            </a:extLst>
          </p:cNvPr>
          <p:cNvSpPr txBox="1"/>
          <p:nvPr/>
        </p:nvSpPr>
        <p:spPr>
          <a:xfrm>
            <a:off x="581192" y="2319130"/>
            <a:ext cx="8187434" cy="369332"/>
          </a:xfrm>
          <a:prstGeom prst="rect">
            <a:avLst/>
          </a:prstGeom>
          <a:noFill/>
        </p:spPr>
        <p:txBody>
          <a:bodyPr wrap="none" rtlCol="0">
            <a:spAutoFit/>
          </a:bodyPr>
          <a:lstStyle/>
          <a:p>
            <a:r>
              <a:rPr lang="en-US" dirty="0"/>
              <a:t>The login page is made by </a:t>
            </a:r>
            <a:r>
              <a:rPr lang="en-US" dirty="0" err="1"/>
              <a:t>tkinter</a:t>
            </a:r>
            <a:r>
              <a:rPr lang="en-US" dirty="0"/>
              <a:t> library of the python, which is used to develop GUI.</a:t>
            </a:r>
          </a:p>
        </p:txBody>
      </p:sp>
    </p:spTree>
    <p:extLst>
      <p:ext uri="{BB962C8B-B14F-4D97-AF65-F5344CB8AC3E}">
        <p14:creationId xmlns:p14="http://schemas.microsoft.com/office/powerpoint/2010/main" val="131485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path</a:t>
            </a:r>
          </a:p>
        </p:txBody>
      </p:sp>
      <p:pic>
        <p:nvPicPr>
          <p:cNvPr id="5" name="Picture 4">
            <a:extLst>
              <a:ext uri="{FF2B5EF4-FFF2-40B4-BE49-F238E27FC236}">
                <a16:creationId xmlns:a16="http://schemas.microsoft.com/office/drawing/2014/main" id="{28A49B89-0209-4126-816D-3CC8BB436A13}"/>
              </a:ext>
            </a:extLst>
          </p:cNvPr>
          <p:cNvPicPr>
            <a:picLocks noChangeAspect="1"/>
          </p:cNvPicPr>
          <p:nvPr/>
        </p:nvPicPr>
        <p:blipFill rotWithShape="1">
          <a:blip r:embed="rId2"/>
          <a:srcRect b="5253"/>
          <a:stretch/>
        </p:blipFill>
        <p:spPr>
          <a:xfrm>
            <a:off x="1918280" y="2069222"/>
            <a:ext cx="8355440" cy="4450848"/>
          </a:xfrm>
          <a:prstGeom prst="rect">
            <a:avLst/>
          </a:prstGeom>
        </p:spPr>
      </p:pic>
    </p:spTree>
    <p:extLst>
      <p:ext uri="{BB962C8B-B14F-4D97-AF65-F5344CB8AC3E}">
        <p14:creationId xmlns:p14="http://schemas.microsoft.com/office/powerpoint/2010/main" val="21552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442D-94EC-4095-A4DA-B7B04104E3C0}"/>
              </a:ext>
            </a:extLst>
          </p:cNvPr>
          <p:cNvSpPr>
            <a:spLocks noGrp="1"/>
          </p:cNvSpPr>
          <p:nvPr>
            <p:ph type="title"/>
          </p:nvPr>
        </p:nvSpPr>
        <p:spPr/>
        <p:txBody>
          <a:bodyPr/>
          <a:lstStyle/>
          <a:p>
            <a:r>
              <a:rPr lang="en-US" dirty="0"/>
              <a:t>Counting algorithm</a:t>
            </a:r>
          </a:p>
        </p:txBody>
      </p:sp>
      <p:sp>
        <p:nvSpPr>
          <p:cNvPr id="3" name="Content Placeholder 2">
            <a:extLst>
              <a:ext uri="{FF2B5EF4-FFF2-40B4-BE49-F238E27FC236}">
                <a16:creationId xmlns:a16="http://schemas.microsoft.com/office/drawing/2014/main" id="{657734AB-4F91-45F6-87F0-65B9F951CFEC}"/>
              </a:ext>
            </a:extLst>
          </p:cNvPr>
          <p:cNvSpPr>
            <a:spLocks noGrp="1"/>
          </p:cNvSpPr>
          <p:nvPr>
            <p:ph idx="1"/>
          </p:nvPr>
        </p:nvSpPr>
        <p:spPr>
          <a:xfrm>
            <a:off x="543092" y="1841500"/>
            <a:ext cx="11029615" cy="1961349"/>
          </a:xfrm>
        </p:spPr>
        <p:txBody>
          <a:bodyPr/>
          <a:lstStyle/>
          <a:p>
            <a:r>
              <a:rPr lang="en-US" dirty="0"/>
              <a:t>The tracker basically uses the Euclidean distance concept to keep track of an object. It calculates the difference between two center points of an object in the current frame vs. the previous frame, and if the distance is less than the threshold distance then it confirms that the object is the same object of the previous frame.</a:t>
            </a:r>
          </a:p>
          <a:p>
            <a:endParaRPr lang="en-US" dirty="0"/>
          </a:p>
        </p:txBody>
      </p:sp>
      <p:pic>
        <p:nvPicPr>
          <p:cNvPr id="3074" name="Picture 2" descr="C:\Users\DELL\Pictures\Screenshots\Screenshot (41).png"/>
          <p:cNvPicPr>
            <a:picLocks noChangeAspect="1" noChangeArrowheads="1"/>
          </p:cNvPicPr>
          <p:nvPr/>
        </p:nvPicPr>
        <p:blipFill rotWithShape="1">
          <a:blip r:embed="rId2">
            <a:extLst>
              <a:ext uri="{28A0092B-C50C-407E-A947-70E740481C1C}">
                <a14:useLocalDpi xmlns:a14="http://schemas.microsoft.com/office/drawing/2010/main" val="0"/>
              </a:ext>
            </a:extLst>
          </a:blip>
          <a:srcRect l="18667" t="32292" r="47853" b="23611"/>
          <a:stretch/>
        </p:blipFill>
        <p:spPr bwMode="auto">
          <a:xfrm>
            <a:off x="726694" y="3638549"/>
            <a:ext cx="3273806" cy="242433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DELL\Pictures\Screenshots\Screenshot (42).png"/>
          <p:cNvPicPr>
            <a:picLocks noChangeAspect="1" noChangeArrowheads="1"/>
          </p:cNvPicPr>
          <p:nvPr/>
        </p:nvPicPr>
        <p:blipFill rotWithShape="1">
          <a:blip r:embed="rId3">
            <a:extLst>
              <a:ext uri="{28A0092B-C50C-407E-A947-70E740481C1C}">
                <a14:useLocalDpi xmlns:a14="http://schemas.microsoft.com/office/drawing/2010/main" val="0"/>
              </a:ext>
            </a:extLst>
          </a:blip>
          <a:srcRect l="18644" t="31944" r="47754" b="23958"/>
          <a:stretch/>
        </p:blipFill>
        <p:spPr bwMode="auto">
          <a:xfrm>
            <a:off x="4686300" y="3638549"/>
            <a:ext cx="3263900" cy="24082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DELL\Pictures\Screenshots\Screenshot (43).png"/>
          <p:cNvPicPr>
            <a:picLocks noChangeAspect="1" noChangeArrowheads="1"/>
          </p:cNvPicPr>
          <p:nvPr/>
        </p:nvPicPr>
        <p:blipFill rotWithShape="1">
          <a:blip r:embed="rId4">
            <a:extLst>
              <a:ext uri="{28A0092B-C50C-407E-A947-70E740481C1C}">
                <a14:useLocalDpi xmlns:a14="http://schemas.microsoft.com/office/drawing/2010/main" val="0"/>
              </a:ext>
            </a:extLst>
          </a:blip>
          <a:srcRect l="18570" t="46875" r="47560" b="31944"/>
          <a:stretch/>
        </p:blipFill>
        <p:spPr bwMode="auto">
          <a:xfrm>
            <a:off x="8398295" y="4063999"/>
            <a:ext cx="3196806" cy="112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781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450</TotalTime>
  <Words>431</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Gill Sans MT</vt:lpstr>
      <vt:lpstr>Wingdings 2</vt:lpstr>
      <vt:lpstr>Dividend</vt:lpstr>
      <vt:lpstr>PowerPoint Presentation</vt:lpstr>
      <vt:lpstr>Group members:</vt:lpstr>
      <vt:lpstr>OBJECTIVE OF  Vehicle Counting and Detection for parking area </vt:lpstr>
      <vt:lpstr> Need ?</vt:lpstr>
      <vt:lpstr>Functions:</vt:lpstr>
      <vt:lpstr>Block diagram for object detection and tracking:</vt:lpstr>
      <vt:lpstr>home Page</vt:lpstr>
      <vt:lpstr>Video path</vt:lpstr>
      <vt:lpstr>Counting algorithm</vt:lpstr>
      <vt:lpstr>Detection: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NEERAJ TIWARI          - Roll No:201910101110021         ABHISHEK PRATAP SINGH         - Roll No:201910101110006         MD. ARMAAN           - Roll No:201910101110050         ANURAG JAIN           - Roll No:201910101110052</dc:title>
  <dc:creator>hp</dc:creator>
  <cp:lastModifiedBy>hp</cp:lastModifiedBy>
  <cp:revision>62</cp:revision>
  <dcterms:created xsi:type="dcterms:W3CDTF">2022-11-23T05:46:34Z</dcterms:created>
  <dcterms:modified xsi:type="dcterms:W3CDTF">2023-06-01T06:03:20Z</dcterms:modified>
</cp:coreProperties>
</file>