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5"/>
  </p:notesMasterIdLst>
  <p:sldIdLst>
    <p:sldId id="256" r:id="rId2"/>
    <p:sldId id="257" r:id="rId3"/>
    <p:sldId id="258" r:id="rId4"/>
    <p:sldId id="260" r:id="rId5"/>
    <p:sldId id="262" r:id="rId6"/>
    <p:sldId id="263" r:id="rId7"/>
    <p:sldId id="264" r:id="rId8"/>
    <p:sldId id="265" r:id="rId9"/>
    <p:sldId id="266" r:id="rId10"/>
    <p:sldId id="267" r:id="rId11"/>
    <p:sldId id="268" r:id="rId12"/>
    <p:sldId id="269" r:id="rId13"/>
    <p:sldId id="259" r:id="rId14"/>
  </p:sldIdLst>
  <p:sldSz cx="12192000" cy="6858000"/>
  <p:notesSz cx="6858000" cy="9144000"/>
  <p:embeddedFontLst>
    <p:embeddedFont>
      <p:font typeface="Lato Black" charset="0"/>
      <p:bold r:id="rId16"/>
      <p:boldItalic r:id="rId17"/>
    </p:embeddedFont>
    <p:embeddedFont>
      <p:font typeface="Libre Baskerville" charset="0"/>
      <p:regular r:id="rId18"/>
      <p:bold r:id="rId19"/>
      <p:italic r:id="rId20"/>
    </p:embeddedFont>
    <p:embeddedFont>
      <p:font typeface="Calibri" pitchFamily="34"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5"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09" autoAdjust="0"/>
    <p:restoredTop sz="94660"/>
  </p:normalViewPr>
  <p:slideViewPr>
    <p:cSldViewPr>
      <p:cViewPr>
        <p:scale>
          <a:sx n="75" d="100"/>
          <a:sy n="75" d="100"/>
        </p:scale>
        <p:origin x="-802" y="-259"/>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26843986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8" name="Google Shape;108;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9" name="Google Shape;2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E6DCAC"/>
            </a:gs>
            <a:gs pos="12000">
              <a:srgbClr val="E6D78A"/>
            </a:gs>
            <a:gs pos="30000">
              <a:srgbClr val="C7AC4C"/>
            </a:gs>
            <a:gs pos="45000">
              <a:srgbClr val="E6D78A"/>
            </a:gs>
            <a:gs pos="77000">
              <a:srgbClr val="C7AC4C"/>
            </a:gs>
            <a:gs pos="100000">
              <a:srgbClr val="E6DCAC"/>
            </a:gs>
          </a:gsLst>
          <a:lin ang="10800000" scaled="0"/>
          <a:tileRect/>
        </a:gra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inkedin.com/in/abhishek-goud-860720251"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github.com/Abhishek1232333"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gradFill>
            <a:gsLst>
              <a:gs pos="38000">
                <a:srgbClr val="B5C3EF"/>
              </a:gs>
              <a:gs pos="0">
                <a:schemeClr val="accent1">
                  <a:tint val="66000"/>
                  <a:satMod val="160000"/>
                </a:schemeClr>
              </a:gs>
              <a:gs pos="50000">
                <a:schemeClr val="accent1">
                  <a:tint val="44500"/>
                  <a:satMod val="160000"/>
                  <a:lumMod val="99000"/>
                </a:schemeClr>
              </a:gs>
              <a:gs pos="100000">
                <a:schemeClr val="accent1">
                  <a:tint val="23500"/>
                  <a:satMod val="160000"/>
                </a:schemeClr>
              </a:gs>
            </a:gsLst>
            <a:lin ang="5400000" scaled="0"/>
          </a:gradFill>
          <a:ln>
            <a:noFill/>
          </a:ln>
        </p:spPr>
      </p:pic>
      <p:sp>
        <p:nvSpPr>
          <p:cNvPr id="99" name="Google Shape;99;p1"/>
          <p:cNvSpPr txBox="1"/>
          <p:nvPr/>
        </p:nvSpPr>
        <p:spPr>
          <a:xfrm>
            <a:off x="2472904" y="3717986"/>
            <a:ext cx="7246189" cy="83095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2400" b="0" i="0" u="none" strike="noStrike" cap="none" dirty="0">
                <a:solidFill>
                  <a:schemeClr val="dk1"/>
                </a:solidFill>
                <a:latin typeface="Calibri"/>
                <a:ea typeface="Calibri"/>
                <a:cs typeface="Calibri"/>
                <a:sym typeface="Calibri"/>
              </a:rPr>
              <a:t/>
            </a:r>
            <a:br>
              <a:rPr lang="en-IN" sz="2400" b="0" i="0" u="none" strike="noStrike" cap="none" dirty="0">
                <a:solidFill>
                  <a:schemeClr val="dk1"/>
                </a:solidFill>
                <a:latin typeface="Calibri"/>
                <a:ea typeface="Calibri"/>
                <a:cs typeface="Calibri"/>
                <a:sym typeface="Calibri"/>
              </a:rPr>
            </a:br>
            <a:r>
              <a:rPr lang="en-IN" sz="2400" b="1" i="0" u="none" strike="noStrike" cap="none" dirty="0" smtClean="0">
                <a:solidFill>
                  <a:srgbClr val="FF0000"/>
                </a:solidFill>
                <a:latin typeface="+mn-lt"/>
                <a:ea typeface="Calibri"/>
                <a:cs typeface="Calibri"/>
                <a:sym typeface="Calibri"/>
              </a:rPr>
              <a:t>Library </a:t>
            </a:r>
            <a:r>
              <a:rPr lang="en-IN" sz="2400" b="1" i="0" u="none" strike="noStrike" cap="none" dirty="0" smtClean="0">
                <a:solidFill>
                  <a:schemeClr val="tx1"/>
                </a:solidFill>
                <a:latin typeface="+mn-lt"/>
                <a:ea typeface="Calibri"/>
                <a:cs typeface="Calibri"/>
                <a:sym typeface="Calibri"/>
              </a:rPr>
              <a:t>Database</a:t>
            </a:r>
            <a:r>
              <a:rPr lang="en-IN" sz="2400" b="1" i="0" u="none" strike="noStrike" cap="none" dirty="0" smtClean="0">
                <a:solidFill>
                  <a:srgbClr val="FF0000"/>
                </a:solidFill>
                <a:latin typeface="+mn-lt"/>
                <a:ea typeface="Calibri"/>
                <a:cs typeface="Calibri"/>
                <a:sym typeface="Calibri"/>
              </a:rPr>
              <a:t> Analysis</a:t>
            </a:r>
            <a:endParaRPr sz="2400" b="1" i="0" u="none" strike="noStrike" cap="none" dirty="0">
              <a:solidFill>
                <a:srgbClr val="FF0000"/>
              </a:solidFill>
              <a:latin typeface="+mn-lt"/>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908720"/>
            <a:ext cx="11089232" cy="830997"/>
          </a:xfrm>
          <a:prstGeom prst="rect">
            <a:avLst/>
          </a:prstGeom>
          <a:noFill/>
        </p:spPr>
        <p:txBody>
          <a:bodyPr wrap="square" rtlCol="0">
            <a:spAutoFit/>
          </a:bodyPr>
          <a:lstStyle/>
          <a:p>
            <a:r>
              <a:rPr lang="en-US" sz="1600" dirty="0"/>
              <a:t>Retrieve the names, addresses, and number of books checked out for all borrowers who have more than five books checked out.</a:t>
            </a:r>
          </a:p>
          <a:p>
            <a:endParaRPr lang="en-IN" sz="1600"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1384" y="1988840"/>
            <a:ext cx="9517063" cy="13681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51384" y="4221088"/>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3792" y="4801671"/>
            <a:ext cx="5410200" cy="1123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24259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908720"/>
            <a:ext cx="9937104" cy="830997"/>
          </a:xfrm>
          <a:prstGeom prst="rect">
            <a:avLst/>
          </a:prstGeom>
          <a:noFill/>
        </p:spPr>
        <p:txBody>
          <a:bodyPr wrap="square" rtlCol="0">
            <a:spAutoFit/>
          </a:bodyPr>
          <a:lstStyle/>
          <a:p>
            <a:r>
              <a:rPr lang="en-US" sz="1600" dirty="0"/>
              <a:t>For each book authored by "Stephen King", retrieve the title and the number of copies owned by the library branch whose name is "Central".</a:t>
            </a:r>
          </a:p>
          <a:p>
            <a:endParaRPr lang="en-IN" sz="16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844824"/>
            <a:ext cx="10049966" cy="1971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7448" y="4293096"/>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6"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2776" y="4725144"/>
            <a:ext cx="4219575" cy="11430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2278420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548680"/>
            <a:ext cx="6336704" cy="584775"/>
          </a:xfrm>
          <a:prstGeom prst="rect">
            <a:avLst/>
          </a:prstGeom>
          <a:noFill/>
        </p:spPr>
        <p:txBody>
          <a:bodyPr wrap="square" rtlCol="0">
            <a:spAutoFit/>
          </a:bodyPr>
          <a:lstStyle/>
          <a:p>
            <a:r>
              <a:rPr lang="en-US" sz="3200" dirty="0" smtClean="0">
                <a:solidFill>
                  <a:srgbClr val="FF0000"/>
                </a:solidFill>
              </a:rPr>
              <a:t>Conclusion</a:t>
            </a:r>
            <a:endParaRPr lang="en-IN" sz="3200" dirty="0">
              <a:solidFill>
                <a:srgbClr val="FF0000"/>
              </a:solidFill>
            </a:endParaRPr>
          </a:p>
        </p:txBody>
      </p:sp>
      <p:sp>
        <p:nvSpPr>
          <p:cNvPr id="3" name="TextBox 2"/>
          <p:cNvSpPr txBox="1"/>
          <p:nvPr/>
        </p:nvSpPr>
        <p:spPr>
          <a:xfrm>
            <a:off x="479376" y="1484784"/>
            <a:ext cx="10369152" cy="1815882"/>
          </a:xfrm>
          <a:prstGeom prst="rect">
            <a:avLst/>
          </a:prstGeom>
          <a:noFill/>
        </p:spPr>
        <p:txBody>
          <a:bodyPr wrap="square" rtlCol="0">
            <a:spAutoFit/>
          </a:bodyPr>
          <a:lstStyle/>
          <a:p>
            <a:pPr marL="285750" indent="-285750">
              <a:buFont typeface="Arial" pitchFamily="34" charset="0"/>
              <a:buChar char="•"/>
            </a:pPr>
            <a:r>
              <a:rPr lang="en-US" sz="1600" dirty="0"/>
              <a:t>The analysis provided valuable insights into the operations of the library system</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US" sz="1600" dirty="0"/>
              <a:t>Identified book availability by title and branch, helping to track inventory distribution</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US" sz="1600" dirty="0"/>
              <a:t>Tracked borrower activity, highlighting users with zero or high loan activity</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US" sz="1600" dirty="0"/>
              <a:t>Analyzed popular books by specific authors (e.g., Stephen King) across branches</a:t>
            </a:r>
            <a:r>
              <a:rPr lang="en-US" sz="1600" dirty="0" smtClean="0"/>
              <a:t>.</a:t>
            </a:r>
          </a:p>
        </p:txBody>
      </p:sp>
      <p:sp>
        <p:nvSpPr>
          <p:cNvPr id="4" name="TextBox 3"/>
          <p:cNvSpPr txBox="1"/>
          <p:nvPr/>
        </p:nvSpPr>
        <p:spPr>
          <a:xfrm>
            <a:off x="479376" y="4005064"/>
            <a:ext cx="7416824" cy="1569660"/>
          </a:xfrm>
          <a:prstGeom prst="rect">
            <a:avLst/>
          </a:prstGeom>
          <a:noFill/>
        </p:spPr>
        <p:txBody>
          <a:bodyPr wrap="square" rtlCol="0">
            <a:spAutoFit/>
          </a:bodyPr>
          <a:lstStyle/>
          <a:p>
            <a:r>
              <a:rPr lang="en-US" sz="1600" b="1" dirty="0" smtClean="0"/>
              <a:t>Future scope</a:t>
            </a:r>
          </a:p>
          <a:p>
            <a:endParaRPr lang="en-US" sz="1600" dirty="0" smtClean="0"/>
          </a:p>
          <a:p>
            <a:pPr marL="285750" indent="-285750">
              <a:buFont typeface="Arial" pitchFamily="34" charset="0"/>
              <a:buChar char="•"/>
            </a:pPr>
            <a:r>
              <a:rPr lang="en-US" sz="1600" dirty="0" smtClean="0"/>
              <a:t>Integrate </a:t>
            </a:r>
            <a:r>
              <a:rPr lang="en-US" sz="1600" dirty="0"/>
              <a:t>real-time data updates for live reporting</a:t>
            </a:r>
            <a:r>
              <a:rPr lang="en-US" sz="1600" dirty="0" smtClean="0"/>
              <a:t>.</a:t>
            </a:r>
          </a:p>
          <a:p>
            <a:pPr marL="285750" indent="-285750">
              <a:buFont typeface="Arial" pitchFamily="34" charset="0"/>
              <a:buChar char="•"/>
            </a:pPr>
            <a:endParaRPr lang="en-US" sz="1600" dirty="0"/>
          </a:p>
          <a:p>
            <a:pPr marL="285750" indent="-285750">
              <a:buFont typeface="Arial" pitchFamily="34" charset="0"/>
              <a:buChar char="•"/>
            </a:pPr>
            <a:r>
              <a:rPr lang="en-US" sz="1600" dirty="0"/>
              <a:t>Implement analytics dashboards for staff to monitor trends.</a:t>
            </a:r>
          </a:p>
          <a:p>
            <a:pPr marL="285750" indent="-285750">
              <a:buFont typeface="Arial" pitchFamily="34" charset="0"/>
              <a:buChar char="•"/>
            </a:pPr>
            <a:endParaRPr lang="en-IN" sz="1600" dirty="0"/>
          </a:p>
        </p:txBody>
      </p:sp>
    </p:spTree>
    <p:extLst>
      <p:ext uri="{BB962C8B-B14F-4D97-AF65-F5344CB8AC3E}">
        <p14:creationId xmlns:p14="http://schemas.microsoft.com/office/powerpoint/2010/main" val="5499440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3"/>
          <p:cNvSpPr txBox="1"/>
          <p:nvPr/>
        </p:nvSpPr>
        <p:spPr>
          <a:xfrm>
            <a:off x="427656" y="416554"/>
            <a:ext cx="6099463" cy="495905"/>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IN" sz="3200" b="0" i="0" u="none" strike="noStrike" cap="none" dirty="0">
                <a:solidFill>
                  <a:srgbClr val="FF0000"/>
                </a:solidFill>
                <a:latin typeface="Lato Black"/>
                <a:ea typeface="Lato Black"/>
                <a:cs typeface="Lato Black"/>
                <a:sym typeface="Lato Black"/>
              </a:rPr>
              <a:t>About me</a:t>
            </a:r>
            <a:endParaRPr sz="1800" b="0" i="0" u="none" strike="noStrike" cap="none" dirty="0">
              <a:solidFill>
                <a:srgbClr val="FF0000"/>
              </a:solidFill>
              <a:latin typeface="Calibri"/>
              <a:ea typeface="Calibri"/>
              <a:cs typeface="Calibri"/>
              <a:sym typeface="Calibri"/>
            </a:endParaRPr>
          </a:p>
        </p:txBody>
      </p:sp>
      <p:sp>
        <p:nvSpPr>
          <p:cNvPr id="2" name="TextBox 1"/>
          <p:cNvSpPr txBox="1"/>
          <p:nvPr/>
        </p:nvSpPr>
        <p:spPr>
          <a:xfrm>
            <a:off x="407499" y="1360214"/>
            <a:ext cx="11089232" cy="3785652"/>
          </a:xfrm>
          <a:prstGeom prst="rect">
            <a:avLst/>
          </a:prstGeom>
          <a:noFill/>
        </p:spPr>
        <p:txBody>
          <a:bodyPr wrap="square" rtlCol="0">
            <a:spAutoFit/>
          </a:bodyPr>
          <a:lstStyle/>
          <a:p>
            <a:pPr marL="285750" indent="-285750">
              <a:buClr>
                <a:schemeClr val="tx1"/>
              </a:buClr>
              <a:buFont typeface="Arial" pitchFamily="34" charset="0"/>
              <a:buChar char="•"/>
            </a:pPr>
            <a:r>
              <a:rPr lang="en-US" sz="1600" dirty="0">
                <a:solidFill>
                  <a:schemeClr val="tx1"/>
                </a:solidFill>
              </a:rPr>
              <a:t>Hi</a:t>
            </a:r>
            <a:r>
              <a:rPr lang="en-US" sz="1600">
                <a:solidFill>
                  <a:schemeClr val="tx1"/>
                </a:solidFill>
              </a:rPr>
              <a:t>, </a:t>
            </a:r>
            <a:r>
              <a:rPr lang="en-US" sz="1600" smtClean="0">
                <a:solidFill>
                  <a:schemeClr val="tx1"/>
                </a:solidFill>
              </a:rPr>
              <a:t>myself</a:t>
            </a:r>
            <a:r>
              <a:rPr lang="en-US" sz="1600" smtClean="0">
                <a:solidFill>
                  <a:schemeClr val="tx1"/>
                </a:solidFill>
              </a:rPr>
              <a:t> </a:t>
            </a:r>
            <a:r>
              <a:rPr lang="en-US" sz="1600" dirty="0" err="1">
                <a:solidFill>
                  <a:schemeClr val="tx1"/>
                </a:solidFill>
              </a:rPr>
              <a:t>Abhishek</a:t>
            </a:r>
            <a:r>
              <a:rPr lang="en-US" sz="1600" dirty="0">
                <a:solidFill>
                  <a:schemeClr val="tx1"/>
                </a:solidFill>
              </a:rPr>
              <a:t> </a:t>
            </a:r>
            <a:r>
              <a:rPr lang="en-US" sz="1600" dirty="0" err="1">
                <a:solidFill>
                  <a:schemeClr val="tx1"/>
                </a:solidFill>
              </a:rPr>
              <a:t>Goud</a:t>
            </a:r>
            <a:r>
              <a:rPr lang="en-US" sz="1600" dirty="0">
                <a:solidFill>
                  <a:schemeClr val="tx1"/>
                </a:solidFill>
              </a:rPr>
              <a:t>, a </a:t>
            </a:r>
            <a:r>
              <a:rPr lang="en-US" sz="1600" dirty="0" err="1">
                <a:solidFill>
                  <a:schemeClr val="tx1"/>
                </a:solidFill>
              </a:rPr>
              <a:t>B.Tech</a:t>
            </a:r>
            <a:r>
              <a:rPr lang="en-US" sz="1600" dirty="0">
                <a:solidFill>
                  <a:schemeClr val="tx1"/>
                </a:solidFill>
              </a:rPr>
              <a:t> Computer Science Engineering student </a:t>
            </a:r>
            <a:r>
              <a:rPr lang="en-US" sz="1600" dirty="0" smtClean="0">
                <a:solidFill>
                  <a:schemeClr val="tx1"/>
                </a:solidFill>
              </a:rPr>
              <a:t>from </a:t>
            </a:r>
            <a:r>
              <a:rPr lang="en-US" sz="1600" dirty="0">
                <a:solidFill>
                  <a:schemeClr val="tx1"/>
                </a:solidFill>
              </a:rPr>
              <a:t>Dr. </a:t>
            </a:r>
            <a:r>
              <a:rPr lang="en-US" sz="1600" dirty="0" err="1">
                <a:solidFill>
                  <a:schemeClr val="tx1"/>
                </a:solidFill>
              </a:rPr>
              <a:t>Babasaheb</a:t>
            </a:r>
            <a:r>
              <a:rPr lang="en-US" sz="1600" dirty="0">
                <a:solidFill>
                  <a:schemeClr val="tx1"/>
                </a:solidFill>
              </a:rPr>
              <a:t> </a:t>
            </a:r>
            <a:r>
              <a:rPr lang="en-US" sz="1600" dirty="0" err="1">
                <a:solidFill>
                  <a:schemeClr val="tx1"/>
                </a:solidFill>
              </a:rPr>
              <a:t>Ambedkar</a:t>
            </a:r>
            <a:r>
              <a:rPr lang="en-US" sz="1600" dirty="0">
                <a:solidFill>
                  <a:schemeClr val="tx1"/>
                </a:solidFill>
              </a:rPr>
              <a:t> Technological University, </a:t>
            </a:r>
            <a:r>
              <a:rPr lang="en-US" sz="1600" dirty="0" err="1">
                <a:solidFill>
                  <a:schemeClr val="tx1"/>
                </a:solidFill>
              </a:rPr>
              <a:t>Lonere</a:t>
            </a:r>
            <a:r>
              <a:rPr lang="en-US" sz="1600" dirty="0" smtClean="0">
                <a:solidFill>
                  <a:schemeClr val="tx1"/>
                </a:solidFill>
              </a:rPr>
              <a:t>.</a:t>
            </a:r>
          </a:p>
          <a:p>
            <a:pPr marL="285750" indent="-285750">
              <a:buClr>
                <a:schemeClr val="tx1"/>
              </a:buClr>
              <a:buFont typeface="Arial" pitchFamily="34" charset="0"/>
              <a:buChar char="•"/>
            </a:pPr>
            <a:endParaRPr lang="en-US" sz="1600" dirty="0">
              <a:solidFill>
                <a:schemeClr val="tx1"/>
              </a:solidFill>
            </a:endParaRPr>
          </a:p>
          <a:p>
            <a:pPr marL="285750" indent="-285750">
              <a:buClr>
                <a:schemeClr val="tx1"/>
              </a:buClr>
              <a:buFont typeface="Arial" pitchFamily="34" charset="0"/>
              <a:buChar char="•"/>
            </a:pPr>
            <a:r>
              <a:rPr lang="en-US" sz="1600" dirty="0" smtClean="0">
                <a:solidFill>
                  <a:schemeClr val="tx1"/>
                </a:solidFill>
              </a:rPr>
              <a:t>I'm </a:t>
            </a:r>
            <a:r>
              <a:rPr lang="en-US" sz="1600" dirty="0">
                <a:solidFill>
                  <a:schemeClr val="tx1"/>
                </a:solidFill>
              </a:rPr>
              <a:t>passionate about data-driven decision-making and fascinated by how data science, machine learning, and AI can solve complex, real-world problems. My goal is to build a strong foundation in data analytics, statistical modeling, and machine learning to contribute to innovative and impactful solutions</a:t>
            </a:r>
            <a:r>
              <a:rPr lang="en-US" sz="1600" dirty="0" smtClean="0">
                <a:solidFill>
                  <a:schemeClr val="tx1"/>
                </a:solidFill>
              </a:rPr>
              <a:t>.</a:t>
            </a:r>
          </a:p>
          <a:p>
            <a:pPr marL="285750" indent="-285750">
              <a:buClr>
                <a:schemeClr val="tx1"/>
              </a:buClr>
              <a:buFont typeface="Arial" pitchFamily="34" charset="0"/>
              <a:buChar char="•"/>
            </a:pPr>
            <a:endParaRPr lang="en-US" sz="1600" dirty="0" smtClean="0">
              <a:solidFill>
                <a:schemeClr val="tx1"/>
              </a:solidFill>
            </a:endParaRPr>
          </a:p>
          <a:p>
            <a:pPr marL="285750" indent="-285750">
              <a:buClr>
                <a:schemeClr val="tx1"/>
              </a:buClr>
              <a:buFont typeface="Arial" pitchFamily="34" charset="0"/>
              <a:buChar char="•"/>
            </a:pPr>
            <a:endParaRPr lang="en-US" sz="1600" dirty="0">
              <a:solidFill>
                <a:schemeClr val="tx1"/>
              </a:solidFill>
            </a:endParaRPr>
          </a:p>
          <a:p>
            <a:pPr marL="285750" indent="-285750">
              <a:buClr>
                <a:schemeClr val="tx1"/>
              </a:buClr>
              <a:buFont typeface="Arial" pitchFamily="34" charset="0"/>
              <a:buChar char="•"/>
            </a:pPr>
            <a:endParaRPr lang="en-US" sz="1600" dirty="0">
              <a:solidFill>
                <a:schemeClr val="tx1"/>
              </a:solidFill>
            </a:endParaRPr>
          </a:p>
          <a:p>
            <a:r>
              <a:rPr lang="en-US" sz="1600" dirty="0">
                <a:solidFill>
                  <a:schemeClr val="tx1"/>
                </a:solidFill>
              </a:rPr>
              <a:t>📌 </a:t>
            </a:r>
            <a:r>
              <a:rPr lang="en-US" sz="1600" b="1" dirty="0">
                <a:solidFill>
                  <a:schemeClr val="tx1"/>
                </a:solidFill>
              </a:rPr>
              <a:t>LinkedIn</a:t>
            </a:r>
            <a:r>
              <a:rPr lang="en-US" sz="1600" dirty="0">
                <a:solidFill>
                  <a:schemeClr val="tx1"/>
                </a:solidFill>
              </a:rPr>
              <a:t>: </a:t>
            </a:r>
            <a:r>
              <a:rPr lang="en-US" sz="1600" dirty="0">
                <a:solidFill>
                  <a:schemeClr val="tx1"/>
                </a:solidFill>
                <a:hlinkClick r:id="rId3"/>
              </a:rPr>
              <a:t>linkedin.com/in/abhishek-goud-860720251</a:t>
            </a:r>
            <a:r>
              <a:rPr lang="en-US" sz="1600" dirty="0">
                <a:solidFill>
                  <a:schemeClr val="tx1"/>
                </a:solidFill>
              </a:rPr>
              <a:t>.</a:t>
            </a:r>
          </a:p>
          <a:p>
            <a:r>
              <a:rPr lang="en-US" sz="1600" dirty="0">
                <a:solidFill>
                  <a:schemeClr val="tx1"/>
                </a:solidFill>
              </a:rPr>
              <a:t/>
            </a:r>
            <a:br>
              <a:rPr lang="en-US" sz="1600" dirty="0">
                <a:solidFill>
                  <a:schemeClr val="tx1"/>
                </a:solidFill>
              </a:rPr>
            </a:br>
            <a:r>
              <a:rPr lang="en-US" sz="1600" dirty="0">
                <a:solidFill>
                  <a:schemeClr val="tx1"/>
                </a:solidFill>
              </a:rPr>
              <a:t>📌 </a:t>
            </a:r>
            <a:r>
              <a:rPr lang="en-US" sz="1600" b="1" dirty="0" err="1">
                <a:solidFill>
                  <a:schemeClr val="tx1"/>
                </a:solidFill>
              </a:rPr>
              <a:t>GitHub</a:t>
            </a:r>
            <a:r>
              <a:rPr lang="en-US" sz="1600" dirty="0">
                <a:solidFill>
                  <a:schemeClr val="tx1"/>
                </a:solidFill>
              </a:rPr>
              <a:t>: </a:t>
            </a:r>
            <a:r>
              <a:rPr lang="en-US" sz="1600" dirty="0">
                <a:solidFill>
                  <a:schemeClr val="tx1"/>
                </a:solidFill>
                <a:hlinkClick r:id="rId4"/>
              </a:rPr>
              <a:t>github.com/Abhishek1232333</a:t>
            </a:r>
            <a:r>
              <a:rPr lang="en-US" sz="1600" dirty="0">
                <a:solidFill>
                  <a:schemeClr val="tx1"/>
                </a:solidFill>
              </a:rPr>
              <a:t>.</a:t>
            </a:r>
          </a:p>
          <a:p>
            <a:pPr marL="285750" indent="-285750">
              <a:buClr>
                <a:schemeClr val="tx1"/>
              </a:buClr>
              <a:buFont typeface="Arial" pitchFamily="34" charset="0"/>
              <a:buChar char="•"/>
            </a:pPr>
            <a:endParaRPr lang="en-US" sz="1600" dirty="0">
              <a:solidFill>
                <a:schemeClr val="tx1"/>
              </a:solidFill>
            </a:endParaRPr>
          </a:p>
          <a:p>
            <a:endParaRPr lang="en-US" sz="1600" dirty="0">
              <a:solidFill>
                <a:schemeClr val="tx1"/>
              </a:solidFill>
            </a:endParaRPr>
          </a:p>
          <a:p>
            <a:pPr marL="285750" indent="-285750">
              <a:buClr>
                <a:schemeClr val="tx1"/>
              </a:buClr>
              <a:buFont typeface="Arial" pitchFamily="34" charset="0"/>
              <a:buChar char="•"/>
            </a:pPr>
            <a:endParaRPr lang="en-US" sz="16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
          <p:cNvSpPr txBox="1">
            <a:spLocks noGrp="1"/>
          </p:cNvSpPr>
          <p:nvPr>
            <p:ph type="title"/>
          </p:nvPr>
        </p:nvSpPr>
        <p:spPr>
          <a:xfrm>
            <a:off x="208472" y="18255"/>
            <a:ext cx="10515600" cy="67444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FF0000"/>
              </a:buClr>
              <a:buSzPts val="4400"/>
              <a:buFont typeface="Calibri"/>
              <a:buNone/>
            </a:pPr>
            <a:r>
              <a:rPr lang="en-US" sz="3200" b="1" dirty="0">
                <a:solidFill>
                  <a:srgbClr val="FF0000"/>
                </a:solidFill>
              </a:rPr>
              <a:t> </a:t>
            </a:r>
            <a:endParaRPr sz="3200" b="1" dirty="0">
              <a:solidFill>
                <a:srgbClr val="FF0000"/>
              </a:solidFill>
            </a:endParaRPr>
          </a:p>
        </p:txBody>
      </p:sp>
      <p:sp>
        <p:nvSpPr>
          <p:cNvPr id="111" name="Google Shape;111;p4"/>
          <p:cNvSpPr txBox="1">
            <a:spLocks noGrp="1"/>
          </p:cNvSpPr>
          <p:nvPr>
            <p:ph type="body" idx="1"/>
          </p:nvPr>
        </p:nvSpPr>
        <p:spPr>
          <a:xfrm>
            <a:off x="263352" y="260648"/>
            <a:ext cx="11593288" cy="5976664"/>
          </a:xfrm>
          <a:prstGeom prst="rect">
            <a:avLst/>
          </a:prstGeom>
          <a:noFill/>
          <a:ln>
            <a:noFill/>
          </a:ln>
        </p:spPr>
        <p:txBody>
          <a:bodyPr spcFirstLastPara="1" wrap="square" lIns="91425" tIns="45700" rIns="91425" bIns="45700" anchor="t" anchorCtr="0">
            <a:noAutofit/>
          </a:bodyPr>
          <a:lstStyle/>
          <a:p>
            <a:pPr marL="0" indent="0">
              <a:buSzPts val="2800"/>
              <a:buNone/>
            </a:pPr>
            <a:r>
              <a:rPr lang="en-US" sz="2000" b="1" dirty="0" smtClean="0"/>
              <a:t>Problem Statement</a:t>
            </a:r>
          </a:p>
          <a:p>
            <a:pPr marL="0" indent="0">
              <a:buSzPts val="2800"/>
              <a:buNone/>
            </a:pPr>
            <a:r>
              <a:rPr lang="en-US" sz="1600" dirty="0"/>
              <a:t>This project analyzes a library’s SQL database to answer key operational questions related to book availability, borrower activity, and branch performance. Using seven tables, it focuses on tracking specific books across branches, identifying active/inactive borrowers, analyzing due loans, and evaluating author-based inventory. The goal is to support better decision-making and improve library services</a:t>
            </a:r>
            <a:r>
              <a:rPr lang="en-US" sz="1600" dirty="0" smtClean="0"/>
              <a:t>.</a:t>
            </a:r>
            <a:endParaRPr lang="en-US" sz="1600" b="1" dirty="0"/>
          </a:p>
          <a:p>
            <a:pPr marL="0" indent="0">
              <a:buSzPts val="2800"/>
              <a:buNone/>
            </a:pPr>
            <a:r>
              <a:rPr lang="en-US" sz="2000" b="1" dirty="0" smtClean="0"/>
              <a:t>Objective:</a:t>
            </a:r>
          </a:p>
          <a:p>
            <a:pPr marL="0" indent="0">
              <a:buSzPts val="2800"/>
              <a:buNone/>
            </a:pPr>
            <a:r>
              <a:rPr lang="en-US" sz="1600" dirty="0" smtClean="0"/>
              <a:t>The </a:t>
            </a:r>
            <a:r>
              <a:rPr lang="en-US" sz="1600" dirty="0"/>
              <a:t>goal of this project is to analyze data stored within a library's database to extract meaningful insights. This involves examining various aspects such as book circulation, user activity, borrowing patterns, and catalog usage to derive actionable conclusions that can help improve library operations and </a:t>
            </a:r>
            <a:r>
              <a:rPr lang="en-US" sz="1600" dirty="0" smtClean="0"/>
              <a:t>services.</a:t>
            </a:r>
          </a:p>
          <a:p>
            <a:pPr marL="0" indent="0">
              <a:buSzPts val="2800"/>
              <a:buNone/>
            </a:pPr>
            <a:endParaRPr lang="en-US" sz="1600" dirty="0"/>
          </a:p>
          <a:p>
            <a:pPr marL="0" indent="0">
              <a:buSzPts val="2800"/>
              <a:buNone/>
            </a:pPr>
            <a:r>
              <a:rPr lang="en-US" sz="1600" dirty="0" smtClean="0"/>
              <a:t>The database contains 7 tables namely:</a:t>
            </a:r>
          </a:p>
          <a:p>
            <a:pPr marL="0" indent="0">
              <a:buSzPts val="2800"/>
              <a:buNone/>
            </a:pPr>
            <a:endParaRPr lang="en-US" sz="1600" dirty="0" smtClean="0"/>
          </a:p>
          <a:p>
            <a:pPr marL="342900">
              <a:buSzPct val="100000"/>
              <a:buFont typeface="+mj-lt"/>
              <a:buAutoNum type="arabicPeriod"/>
            </a:pPr>
            <a:r>
              <a:rPr lang="en-US" sz="1600" b="1" dirty="0" smtClean="0"/>
              <a:t>Publisher.</a:t>
            </a:r>
          </a:p>
          <a:p>
            <a:pPr marL="342900">
              <a:buSzPct val="100000"/>
              <a:buFont typeface="+mj-lt"/>
              <a:buAutoNum type="arabicPeriod"/>
            </a:pPr>
            <a:r>
              <a:rPr lang="en-US" sz="1600" b="1" dirty="0" smtClean="0"/>
              <a:t>Book.</a:t>
            </a:r>
          </a:p>
          <a:p>
            <a:pPr marL="342900">
              <a:buSzPct val="100000"/>
              <a:buFont typeface="+mj-lt"/>
              <a:buAutoNum type="arabicPeriod"/>
            </a:pPr>
            <a:r>
              <a:rPr lang="en-US" sz="1600" b="1" dirty="0" smtClean="0"/>
              <a:t>Author.</a:t>
            </a:r>
          </a:p>
          <a:p>
            <a:pPr marL="342900">
              <a:buSzPct val="100000"/>
              <a:buFont typeface="+mj-lt"/>
              <a:buAutoNum type="arabicPeriod"/>
            </a:pPr>
            <a:r>
              <a:rPr lang="en-US" sz="1600" b="1" dirty="0" err="1" smtClean="0"/>
              <a:t>Book_copies</a:t>
            </a:r>
            <a:r>
              <a:rPr lang="en-US" sz="1600" b="1" dirty="0" smtClean="0"/>
              <a:t>.</a:t>
            </a:r>
          </a:p>
          <a:p>
            <a:pPr marL="342900">
              <a:buSzPct val="100000"/>
              <a:buFont typeface="+mj-lt"/>
              <a:buAutoNum type="arabicPeriod"/>
            </a:pPr>
            <a:r>
              <a:rPr lang="en-US" sz="1600" b="1" dirty="0" smtClean="0"/>
              <a:t>Branch.</a:t>
            </a:r>
          </a:p>
          <a:p>
            <a:pPr marL="342900">
              <a:buSzPct val="100000"/>
              <a:buFont typeface="+mj-lt"/>
              <a:buAutoNum type="arabicPeriod"/>
            </a:pPr>
            <a:r>
              <a:rPr lang="en-US" sz="1600" b="1" dirty="0" err="1" smtClean="0"/>
              <a:t>Book_loan</a:t>
            </a:r>
            <a:r>
              <a:rPr lang="en-US" sz="1600" b="1" dirty="0" smtClean="0"/>
              <a:t>.</a:t>
            </a:r>
          </a:p>
          <a:p>
            <a:pPr marL="342900">
              <a:buSzPct val="100000"/>
              <a:buFont typeface="+mj-lt"/>
              <a:buAutoNum type="arabicPeriod"/>
            </a:pPr>
            <a:r>
              <a:rPr lang="en-US" sz="1600" b="1" dirty="0" smtClean="0"/>
              <a:t>Borrower.</a:t>
            </a:r>
          </a:p>
          <a:p>
            <a:pPr marL="0" indent="0">
              <a:buSzPts val="2800"/>
              <a:buNone/>
            </a:pPr>
            <a:endParaRPr lang="en-US" sz="1600" dirty="0"/>
          </a:p>
          <a:p>
            <a:pPr marL="0" indent="0">
              <a:buSzPts val="2800"/>
              <a:buNone/>
            </a:pPr>
            <a:endParaRPr lang="en-US" sz="1600" dirty="0" smtClean="0"/>
          </a:p>
          <a:p>
            <a:pPr marL="0" lvl="0" indent="0" algn="l" rtl="0">
              <a:lnSpc>
                <a:spcPct val="90000"/>
              </a:lnSpc>
              <a:spcBef>
                <a:spcPts val="1000"/>
              </a:spcBef>
              <a:spcAft>
                <a:spcPts val="0"/>
              </a:spcAft>
              <a:buClr>
                <a:schemeClr val="dk1"/>
              </a:buClr>
              <a:buSzPts val="2800"/>
              <a:buNone/>
            </a:pPr>
            <a:endParaRPr lang="en-US" sz="1600" dirty="0"/>
          </a:p>
          <a:p>
            <a:pPr marL="0" lvl="0" indent="0" algn="l" rtl="0">
              <a:lnSpc>
                <a:spcPct val="90000"/>
              </a:lnSpc>
              <a:spcBef>
                <a:spcPts val="1000"/>
              </a:spcBef>
              <a:spcAft>
                <a:spcPts val="0"/>
              </a:spcAft>
              <a:buClr>
                <a:schemeClr val="dk1"/>
              </a:buClr>
              <a:buSzPts val="2800"/>
              <a:buNone/>
            </a:pPr>
            <a:r>
              <a:rPr lang="en-US" sz="1600" dirty="0" smtClean="0"/>
              <a:t> </a:t>
            </a:r>
            <a:endParaRPr sz="16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404664"/>
            <a:ext cx="6408712" cy="584775"/>
          </a:xfrm>
          <a:prstGeom prst="rect">
            <a:avLst/>
          </a:prstGeom>
          <a:noFill/>
        </p:spPr>
        <p:txBody>
          <a:bodyPr wrap="square" rtlCol="0">
            <a:spAutoFit/>
          </a:bodyPr>
          <a:lstStyle/>
          <a:p>
            <a:r>
              <a:rPr lang="en-US" sz="3200" dirty="0" smtClean="0">
                <a:solidFill>
                  <a:srgbClr val="FF0000"/>
                </a:solidFill>
              </a:rPr>
              <a:t>ER Diagram</a:t>
            </a:r>
            <a:endParaRPr lang="en-IN" sz="3200" dirty="0">
              <a:solidFill>
                <a:srgbClr val="FF0000"/>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416" y="1124744"/>
            <a:ext cx="9505056" cy="514407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7422297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3352" y="404664"/>
            <a:ext cx="7632848" cy="584775"/>
          </a:xfrm>
          <a:prstGeom prst="rect">
            <a:avLst/>
          </a:prstGeom>
          <a:noFill/>
        </p:spPr>
        <p:txBody>
          <a:bodyPr wrap="square" rtlCol="0">
            <a:spAutoFit/>
          </a:bodyPr>
          <a:lstStyle/>
          <a:p>
            <a:r>
              <a:rPr lang="en-US" sz="3200" dirty="0" smtClean="0">
                <a:solidFill>
                  <a:srgbClr val="FF0000"/>
                </a:solidFill>
              </a:rPr>
              <a:t>Analysis Questions</a:t>
            </a:r>
            <a:endParaRPr lang="en-IN" sz="3200" dirty="0">
              <a:solidFill>
                <a:srgbClr val="FF0000"/>
              </a:solidFill>
            </a:endParaRPr>
          </a:p>
        </p:txBody>
      </p:sp>
      <p:sp>
        <p:nvSpPr>
          <p:cNvPr id="3" name="TextBox 2"/>
          <p:cNvSpPr txBox="1"/>
          <p:nvPr/>
        </p:nvSpPr>
        <p:spPr>
          <a:xfrm>
            <a:off x="335360" y="1196752"/>
            <a:ext cx="11449272" cy="830997"/>
          </a:xfrm>
          <a:prstGeom prst="rect">
            <a:avLst/>
          </a:prstGeom>
          <a:noFill/>
        </p:spPr>
        <p:txBody>
          <a:bodyPr wrap="square" rtlCol="0">
            <a:spAutoFit/>
          </a:bodyPr>
          <a:lstStyle/>
          <a:p>
            <a:r>
              <a:rPr lang="en-US" sz="1600" dirty="0"/>
              <a:t>How many copies of the book titled "The Lost Tribe" are owned by the library branch whose name is "</a:t>
            </a:r>
            <a:r>
              <a:rPr lang="en-US" sz="1600" dirty="0" err="1"/>
              <a:t>Sharpstown</a:t>
            </a:r>
            <a:r>
              <a:rPr lang="en-US" sz="1600" dirty="0" smtClean="0"/>
              <a:t>"?</a:t>
            </a:r>
          </a:p>
          <a:p>
            <a:endParaRPr lang="en-US" sz="1600" dirty="0"/>
          </a:p>
          <a:p>
            <a:endParaRPr lang="en-IN"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375" y="2054037"/>
            <a:ext cx="10793413" cy="150495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479376" y="4337913"/>
            <a:ext cx="3960440" cy="338554"/>
          </a:xfrm>
          <a:prstGeom prst="rect">
            <a:avLst/>
          </a:prstGeom>
          <a:noFill/>
        </p:spPr>
        <p:txBody>
          <a:bodyPr wrap="square" rtlCol="0">
            <a:spAutoFit/>
          </a:bodyPr>
          <a:lstStyle/>
          <a:p>
            <a:r>
              <a:rPr lang="en-US" sz="1600" b="1" dirty="0" smtClean="0"/>
              <a:t>Result of query</a:t>
            </a:r>
            <a:endParaRPr lang="en-IN" sz="1600" b="1"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376" y="5013176"/>
            <a:ext cx="5868987" cy="100012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4069308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1052736"/>
            <a:ext cx="10369152" cy="584775"/>
          </a:xfrm>
          <a:prstGeom prst="rect">
            <a:avLst/>
          </a:prstGeom>
          <a:noFill/>
        </p:spPr>
        <p:txBody>
          <a:bodyPr wrap="square" rtlCol="0">
            <a:spAutoFit/>
          </a:bodyPr>
          <a:lstStyle/>
          <a:p>
            <a:r>
              <a:rPr lang="en-US" sz="1600" dirty="0"/>
              <a:t>How many copies of the book titled "The Lost Tribe" are owned by each library branch?</a:t>
            </a:r>
          </a:p>
          <a:p>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5625" y="1851789"/>
            <a:ext cx="11079163" cy="15906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55625" y="4221088"/>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624" y="4653136"/>
            <a:ext cx="5539581" cy="1584176"/>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438675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35360" y="1150005"/>
            <a:ext cx="8928992" cy="338554"/>
          </a:xfrm>
          <a:prstGeom prst="rect">
            <a:avLst/>
          </a:prstGeom>
          <a:noFill/>
        </p:spPr>
        <p:txBody>
          <a:bodyPr wrap="square" rtlCol="0">
            <a:spAutoFit/>
          </a:bodyPr>
          <a:lstStyle/>
          <a:p>
            <a:r>
              <a:rPr lang="en-US" sz="1600" dirty="0"/>
              <a:t>Retrieve the names of all borrowers who do not have any books checked out.</a:t>
            </a:r>
            <a:endParaRPr lang="en-IN" sz="16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896" y="1916832"/>
            <a:ext cx="8607920" cy="14097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447200" y="4128760"/>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896" y="4784367"/>
            <a:ext cx="3423344" cy="8382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74558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836712"/>
            <a:ext cx="9649072" cy="830997"/>
          </a:xfrm>
          <a:prstGeom prst="rect">
            <a:avLst/>
          </a:prstGeom>
          <a:noFill/>
        </p:spPr>
        <p:txBody>
          <a:bodyPr wrap="square" rtlCol="0">
            <a:spAutoFit/>
          </a:bodyPr>
          <a:lstStyle/>
          <a:p>
            <a:r>
              <a:rPr lang="en-US" sz="1600" dirty="0"/>
              <a:t>For each book that is loaned out from the "</a:t>
            </a:r>
            <a:r>
              <a:rPr lang="en-US" sz="1600" dirty="0" err="1"/>
              <a:t>Sharpstown</a:t>
            </a:r>
            <a:r>
              <a:rPr lang="en-US" sz="1600" dirty="0"/>
              <a:t>" branch and whose </a:t>
            </a:r>
            <a:r>
              <a:rPr lang="en-US" sz="1600" dirty="0" err="1"/>
              <a:t>DueDate</a:t>
            </a:r>
            <a:r>
              <a:rPr lang="en-US" sz="1600" dirty="0"/>
              <a:t> is 2/3/18, retrieve the book title, the borrower's name, and the borrower's address. </a:t>
            </a:r>
          </a:p>
          <a:p>
            <a:endParaRPr lang="en-IN" sz="16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976" y="1916832"/>
            <a:ext cx="9955213" cy="1638300"/>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07976" y="4221088"/>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976" y="4653136"/>
            <a:ext cx="7545387" cy="19335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587080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9376" y="908720"/>
            <a:ext cx="10801200" cy="338554"/>
          </a:xfrm>
          <a:prstGeom prst="rect">
            <a:avLst/>
          </a:prstGeom>
          <a:noFill/>
        </p:spPr>
        <p:txBody>
          <a:bodyPr wrap="square" rtlCol="0">
            <a:spAutoFit/>
          </a:bodyPr>
          <a:lstStyle/>
          <a:p>
            <a:r>
              <a:rPr lang="en-US" sz="1600" dirty="0"/>
              <a:t>For each library branch, retrieve the branch name and the total number of books loaned out from that branch.</a:t>
            </a:r>
            <a:endParaRPr lang="en-IN" sz="1600"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3392" y="1772816"/>
            <a:ext cx="9507537" cy="136815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23392" y="4221088"/>
            <a:ext cx="3884191" cy="584775"/>
          </a:xfrm>
          <a:prstGeom prst="rect">
            <a:avLst/>
          </a:prstGeom>
          <a:noFill/>
        </p:spPr>
        <p:txBody>
          <a:bodyPr wrap="square" rtlCol="0">
            <a:spAutoFit/>
          </a:bodyPr>
          <a:lstStyle/>
          <a:p>
            <a:r>
              <a:rPr lang="en-US" sz="1600" b="1" dirty="0"/>
              <a:t>Result of query</a:t>
            </a:r>
            <a:endParaRPr lang="en-IN" sz="1600" b="1" dirty="0"/>
          </a:p>
          <a:p>
            <a:endParaRPr lang="en-IN" sz="1600" dirty="0"/>
          </a:p>
        </p:txBody>
      </p:sp>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392" y="4653136"/>
            <a:ext cx="4476750" cy="1362075"/>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8761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283</TotalTime>
  <Words>485</Words>
  <Application>Microsoft Office PowerPoint</Application>
  <PresentationFormat>Custom</PresentationFormat>
  <Paragraphs>60</Paragraphs>
  <Slides>13</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Lato Black</vt:lpstr>
      <vt:lpstr>Libre Baskerville</vt:lpstr>
      <vt:lpstr>Calibri</vt:lpstr>
      <vt:lpstr>Office Theme</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HP</cp:lastModifiedBy>
  <cp:revision>22</cp:revision>
  <dcterms:created xsi:type="dcterms:W3CDTF">2021-02-16T05:19:01Z</dcterms:created>
  <dcterms:modified xsi:type="dcterms:W3CDTF">2025-06-12T04:04:10Z</dcterms:modified>
</cp:coreProperties>
</file>