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87" r:id="rId3"/>
    <p:sldId id="263" r:id="rId4"/>
    <p:sldId id="262" r:id="rId5"/>
    <p:sldId id="266" r:id="rId6"/>
    <p:sldId id="258" r:id="rId7"/>
    <p:sldId id="261" r:id="rId8"/>
    <p:sldId id="268" r:id="rId9"/>
    <p:sldId id="276" r:id="rId10"/>
    <p:sldId id="284" r:id="rId11"/>
    <p:sldId id="280" r:id="rId12"/>
    <p:sldId id="274" r:id="rId13"/>
    <p:sldId id="282" r:id="rId14"/>
    <p:sldId id="283" r:id="rId15"/>
    <p:sldId id="267" r:id="rId16"/>
    <p:sldId id="277" r:id="rId17"/>
    <p:sldId id="288" r:id="rId18"/>
    <p:sldId id="27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0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278A-6205-429D-951F-16A861B73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B6E4B-8DE2-4B86-9DF9-BD41624C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2FA4-9106-40FA-9290-D0E53197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7849-58C1-4156-91EA-E5028FEF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B072-E021-4523-8D42-4FF0873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503-44D8-407F-ABFC-8D662F9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65B34-BA4B-4F91-8ADF-A0B7A8F2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CBE5-FA7D-4AB1-8C92-84E90A0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E969-4314-41BD-A031-8FB7FF21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46EE-DACE-4677-9C06-76D67CB1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F41F1-3E3D-4160-9452-421ACA734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C732-BB54-4407-9196-2A382C1A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0D0A-6253-431D-91D7-293E5D42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E2C7-69E5-4966-BA52-74A2C32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7977-DAFE-4932-A67D-D47C04CD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B84-C8A5-459B-B1FF-FEDE9DB6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21A1-3EB8-4F0C-BE6B-DD313C61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6A73-12CD-4545-AA27-15211108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1FF8-EE00-4130-A19B-79906BE1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830E-6AE0-49CE-ADD4-5000DF5D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59C8-40F6-465D-96F4-72BE9920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2857-2367-47EF-88A9-0972A451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96D2-9878-4903-BFAA-31C5614C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2459-91E9-46E6-B0E1-E56699BC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B3D9-4856-44DF-80D2-CE2B0701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48F8-26CA-4DEB-8B23-00BA8EBD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6DC-5C97-4E46-A138-FCCF96CE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ECA6-0A53-4891-AC97-0CE954F0B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9059-1F12-4EBB-9EA0-A5F2E898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4D445-4153-4669-9DAB-015D1419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50E1-4DB6-4512-9A0C-268C9AB1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3B84-5CF7-462F-BD2C-8A670E13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49FB-0BFE-4545-B724-1B1E4FFD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6EEA5-222A-412A-A760-2884720D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C56B-2499-4FE5-977E-68401577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B0D4F-2283-4485-A6C9-6C96467FB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D469B-73DC-4D7E-9ECB-3C3F08B2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26892-DACF-4298-B988-E3D423F6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73918-F1CD-4E6D-95A0-85547F6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9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A906-6F37-4A51-A9B1-6B3ED83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C111A-74F3-47F2-907F-A882DA88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85989-B5D8-414E-98ED-29C1C836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A0F2-B2E8-4C56-9FC4-AA76D487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94039-D47D-4F09-8682-2B4FD49D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2A54-141C-4B2C-9FB2-4E90DB42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2D71-00AE-4C42-AA03-A4FA41D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A87A-299A-454E-9437-97A6EE7E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9140-B301-4C66-A242-7AF1FEF7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76E52-7CDB-4128-9052-C7C0C7C9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9E58-46A6-42D1-BF47-581EA6ED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A400-61B7-4A79-A17E-AD5C0856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9547-5EDD-40EA-BE0B-F1E1C12A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1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164-5DFE-4A2F-88C1-9A78C3A4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F1E89-0A06-4BFE-85E2-EBF8E5B1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FC02-8A69-4911-B40B-378E8DE8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D305-F701-4200-A2B8-E63F0ECE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4E26-F30F-4C01-AE01-594C7EBE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E43DD-567B-48A4-85F0-A87FCC47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6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D913B-E8D9-4FFC-8151-4E7F72D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4EC1-3279-4F57-A67D-E4E971B3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D354-5DF1-42D3-943E-DEE78B870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8AEA-88CD-4251-B057-E1912DD504A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4051-09C1-46F0-844B-8EA89E42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3F4D-6314-468C-9626-116CFA88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69C7-FEAA-4224-9538-9BBEEEF1A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9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59C504B-D887-2324-4044-FE8EADF3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C94BDAD3-B920-CDB9-875F-B4F6DE5F6C26}"/>
              </a:ext>
            </a:extLst>
          </p:cNvPr>
          <p:cNvSpPr txBox="1">
            <a:spLocks/>
          </p:cNvSpPr>
          <p:nvPr/>
        </p:nvSpPr>
        <p:spPr>
          <a:xfrm>
            <a:off x="1785620" y="648335"/>
            <a:ext cx="8956675" cy="77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4400" b="1" dirty="0">
                <a:solidFill>
                  <a:srgbClr val="FFFF00"/>
                </a:solidFill>
                <a:highlight>
                  <a:srgbClr val="000080"/>
                </a:highlight>
                <a:latin typeface="Calibri Light" charset="0"/>
                <a:ea typeface="Calibri Light" charset="0"/>
              </a:rPr>
              <a:t>Snowflake </a:t>
            </a:r>
            <a:r>
              <a:rPr lang="en-IN" sz="4400" b="1" dirty="0">
                <a:solidFill>
                  <a:srgbClr val="FFFF00"/>
                </a:solidFill>
                <a:highlight>
                  <a:srgbClr val="000080"/>
                </a:highlight>
                <a:latin typeface="Calibri Light" charset="0"/>
                <a:ea typeface="Calibri Light" charset="0"/>
              </a:rPr>
              <a:t>Cloud DW Training</a:t>
            </a:r>
            <a:endParaRPr lang="ko-KR" altLang="en-US" sz="1800" dirty="0">
              <a:solidFill>
                <a:srgbClr val="FFFF00"/>
              </a:solidFill>
              <a:highlight>
                <a:srgbClr val="000080"/>
              </a:highlight>
              <a:latin typeface="Times New Roman" charset="0"/>
              <a:ea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50485-353B-AD93-9872-0C367BFC8E0E}"/>
              </a:ext>
            </a:extLst>
          </p:cNvPr>
          <p:cNvSpPr txBox="1"/>
          <p:nvPr/>
        </p:nvSpPr>
        <p:spPr>
          <a:xfrm>
            <a:off x="2960370" y="6179660"/>
            <a:ext cx="673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CLOUD DATA WAREHOUSE TRAINING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2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 noChangeAspect="1"/>
          </p:cNvSpPr>
          <p:nvPr/>
        </p:nvSpPr>
        <p:spPr>
          <a:xfrm>
            <a:off x="0" y="0"/>
            <a:ext cx="5921375" cy="2131695"/>
          </a:xfrm>
          <a:custGeom>
            <a:avLst/>
            <a:gdLst>
              <a:gd name="TX0" fmla="*/ 0 w 5920620"/>
              <a:gd name="TY0" fmla="*/ 0 h 2130952"/>
              <a:gd name="TX1" fmla="*/ 3191370 w 5920620"/>
              <a:gd name="TY1" fmla="*/ 0 h 2130952"/>
              <a:gd name="TX2" fmla="*/ 3346315 w 5920620"/>
              <a:gd name="TY2" fmla="*/ 0 h 2130952"/>
              <a:gd name="TX3" fmla="*/ 5920619 w 5920620"/>
              <a:gd name="TY3" fmla="*/ 0 h 2130952"/>
              <a:gd name="TX4" fmla="*/ 4936971 w 5920620"/>
              <a:gd name="TY4" fmla="*/ 2130951 h 2130952"/>
              <a:gd name="TX5" fmla="*/ 0 w 5920620"/>
              <a:gd name="TY5" fmla="*/ 2130951 h 21309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5920620" h="2130952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 noChangeAspect="1"/>
          </p:cNvSpPr>
          <p:nvPr/>
        </p:nvSpPr>
        <p:spPr>
          <a:xfrm>
            <a:off x="6266815" y="4683125"/>
            <a:ext cx="5925820" cy="2175510"/>
          </a:xfrm>
          <a:custGeom>
            <a:avLst/>
            <a:gdLst>
              <a:gd name="TX0" fmla="*/ 1007162 w 5925191"/>
              <a:gd name="TY0" fmla="*/ 0 h 2174682"/>
              <a:gd name="TX1" fmla="*/ 5925190 w 5925191"/>
              <a:gd name="TY1" fmla="*/ 0 h 2174682"/>
              <a:gd name="TX2" fmla="*/ 5925190 w 5925191"/>
              <a:gd name="TY2" fmla="*/ 2174681 h 2174682"/>
              <a:gd name="TX3" fmla="*/ 0 w 5925191"/>
              <a:gd name="TY3" fmla="*/ 2174681 h 217468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925191" h="2174682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7" name="Picture 9" descr="/Users/user/Library/Group Containers/L48J367XN4.com.infraware.PolarisOffice/EngineTemp/63837/fImage16780122752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8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 noChangeAspect="1"/>
          </p:cNvSpPr>
          <p:nvPr/>
        </p:nvSpPr>
        <p:spPr>
          <a:xfrm>
            <a:off x="0" y="0"/>
            <a:ext cx="5921375" cy="2131695"/>
          </a:xfrm>
          <a:custGeom>
            <a:avLst/>
            <a:gdLst>
              <a:gd name="TX0" fmla="*/ 0 w 5920620"/>
              <a:gd name="TY0" fmla="*/ 0 h 2130952"/>
              <a:gd name="TX1" fmla="*/ 3191370 w 5920620"/>
              <a:gd name="TY1" fmla="*/ 0 h 2130952"/>
              <a:gd name="TX2" fmla="*/ 3346315 w 5920620"/>
              <a:gd name="TY2" fmla="*/ 0 h 2130952"/>
              <a:gd name="TX3" fmla="*/ 5920619 w 5920620"/>
              <a:gd name="TY3" fmla="*/ 0 h 2130952"/>
              <a:gd name="TX4" fmla="*/ 4936971 w 5920620"/>
              <a:gd name="TY4" fmla="*/ 2130951 h 2130952"/>
              <a:gd name="TX5" fmla="*/ 0 w 5920620"/>
              <a:gd name="TY5" fmla="*/ 2130951 h 21309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5920620" h="2130952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 noChangeAspect="1"/>
          </p:cNvSpPr>
          <p:nvPr/>
        </p:nvSpPr>
        <p:spPr>
          <a:xfrm>
            <a:off x="6266815" y="4683125"/>
            <a:ext cx="5925820" cy="2175510"/>
          </a:xfrm>
          <a:custGeom>
            <a:avLst/>
            <a:gdLst>
              <a:gd name="TX0" fmla="*/ 1007162 w 5925191"/>
              <a:gd name="TY0" fmla="*/ 0 h 2174682"/>
              <a:gd name="TX1" fmla="*/ 5925190 w 5925191"/>
              <a:gd name="TY1" fmla="*/ 0 h 2174682"/>
              <a:gd name="TX2" fmla="*/ 5925190 w 5925191"/>
              <a:gd name="TY2" fmla="*/ 2174681 h 2174682"/>
              <a:gd name="TX3" fmla="*/ 0 w 5925191"/>
              <a:gd name="TY3" fmla="*/ 2174681 h 217468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925191" h="2174682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7" name="Picture 4" descr="/Users/user/Library/Group Containers/L48J367XN4.com.infraware.PolarisOffice/EngineTemp/63837/fImage33975121053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832485"/>
            <a:ext cx="11192510" cy="5398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3" descr="/Users/user/Library/Group Containers/L48J367XN4.com.infraware.PolarisOffice/EngineTemp/63837/fImage53350320577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10"/>
            <a:ext cx="12191999" cy="6847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54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 noChangeAspect="1"/>
          </p:cNvSpPr>
          <p:nvPr/>
        </p:nvSpPr>
        <p:spPr>
          <a:xfrm>
            <a:off x="0" y="-26670"/>
            <a:ext cx="5921375" cy="2131695"/>
          </a:xfrm>
          <a:custGeom>
            <a:avLst/>
            <a:gdLst>
              <a:gd name="TX0" fmla="*/ 0 w 5920620"/>
              <a:gd name="TY0" fmla="*/ 0 h 2130952"/>
              <a:gd name="TX1" fmla="*/ 3191370 w 5920620"/>
              <a:gd name="TY1" fmla="*/ 0 h 2130952"/>
              <a:gd name="TX2" fmla="*/ 3346315 w 5920620"/>
              <a:gd name="TY2" fmla="*/ 0 h 2130952"/>
              <a:gd name="TX3" fmla="*/ 5920619 w 5920620"/>
              <a:gd name="TY3" fmla="*/ 0 h 2130952"/>
              <a:gd name="TX4" fmla="*/ 4936971 w 5920620"/>
              <a:gd name="TY4" fmla="*/ 2130951 h 2130952"/>
              <a:gd name="TX5" fmla="*/ 0 w 5920620"/>
              <a:gd name="TY5" fmla="*/ 2130951 h 21309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5920620" h="2130952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 noChangeAspect="1"/>
          </p:cNvSpPr>
          <p:nvPr/>
        </p:nvSpPr>
        <p:spPr>
          <a:xfrm>
            <a:off x="6266815" y="4683125"/>
            <a:ext cx="5925820" cy="2175510"/>
          </a:xfrm>
          <a:custGeom>
            <a:avLst/>
            <a:gdLst>
              <a:gd name="TX0" fmla="*/ 1007162 w 5925191"/>
              <a:gd name="TY0" fmla="*/ 0 h 2174682"/>
              <a:gd name="TX1" fmla="*/ 5925190 w 5925191"/>
              <a:gd name="TY1" fmla="*/ 0 h 2174682"/>
              <a:gd name="TX2" fmla="*/ 5925190 w 5925191"/>
              <a:gd name="TY2" fmla="*/ 2174681 h 2174682"/>
              <a:gd name="TX3" fmla="*/ 0 w 5925191"/>
              <a:gd name="TY3" fmla="*/ 2174681 h 217468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925191" h="2174682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Text Box 7"/>
          <p:cNvSpPr txBox="1">
            <a:spLocks/>
          </p:cNvSpPr>
          <p:nvPr/>
        </p:nvSpPr>
        <p:spPr>
          <a:xfrm>
            <a:off x="1785620" y="648335"/>
            <a:ext cx="8956675" cy="77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4400" b="1" dirty="0">
                <a:solidFill>
                  <a:srgbClr val="FFFF00"/>
                </a:solidFill>
                <a:highlight>
                  <a:srgbClr val="000080"/>
                </a:highlight>
                <a:latin typeface="Calibri Light" charset="0"/>
                <a:ea typeface="Calibri Light" charset="0"/>
              </a:rPr>
              <a:t>Features of Snowflake Data Warehouse</a:t>
            </a:r>
            <a:endParaRPr lang="ko-KR" altLang="en-US" sz="1800" dirty="0">
              <a:solidFill>
                <a:srgbClr val="FFFF00"/>
              </a:solidFill>
              <a:highlight>
                <a:srgbClr val="000080"/>
              </a:highlight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8"/>
          <p:cNvSpPr txBox="1">
            <a:spLocks/>
          </p:cNvSpPr>
          <p:nvPr/>
        </p:nvSpPr>
        <p:spPr>
          <a:xfrm>
            <a:off x="423545" y="2014220"/>
            <a:ext cx="11708130" cy="4493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r>
              <a:rPr sz="2600" b="1" u="sng" dirty="0">
                <a:solidFill>
                  <a:srgbClr val="0611F2"/>
                </a:solidFill>
                <a:latin typeface="Arial" charset="0"/>
                <a:ea typeface="Arial" charset="0"/>
              </a:rPr>
              <a:t>•</a:t>
            </a:r>
            <a:r>
              <a:rPr sz="2600" b="1" u="sng" dirty="0">
                <a:solidFill>
                  <a:srgbClr val="0611F2"/>
                </a:solidFill>
                <a:highlight>
                  <a:srgbClr val="FFFF00"/>
                </a:highlight>
                <a:latin typeface="Calibri" charset="0"/>
                <a:ea typeface="Calibri" charset="0"/>
              </a:rPr>
              <a:t>Security and Data Protection:</a:t>
            </a:r>
            <a:r>
              <a:rPr sz="2600" b="1" dirty="0">
                <a:solidFill>
                  <a:srgbClr val="0611F2"/>
                </a:solidFill>
                <a:latin typeface="Calibri" charset="0"/>
                <a:ea typeface="Calibri" charset="0"/>
              </a:rPr>
              <a:t> Snowflake data warehouse offers enhanced authentication by providing Multi-Factor Authentication (MFA), federal authentication and Single Sign-on (SSO) and OAuth. All the communication between the client and server is protected y TLS.</a:t>
            </a:r>
            <a:endParaRPr lang="ko-KR" altLang="en-US" sz="2600" b="1" dirty="0">
              <a:solidFill>
                <a:srgbClr val="0611F2"/>
              </a:solidFill>
              <a:latin typeface="Calibri" charset="0"/>
              <a:ea typeface="Calibri" charset="0"/>
            </a:endParaRPr>
          </a:p>
          <a:p>
            <a:pPr marL="0" indent="0" algn="l"/>
            <a:r>
              <a:rPr sz="2600" b="1" u="sng" dirty="0">
                <a:solidFill>
                  <a:srgbClr val="0611F2"/>
                </a:solidFill>
                <a:latin typeface="Arial" charset="0"/>
                <a:ea typeface="Arial" charset="0"/>
              </a:rPr>
              <a:t>•</a:t>
            </a:r>
            <a:r>
              <a:rPr sz="2600" b="1" u="sng" dirty="0">
                <a:solidFill>
                  <a:srgbClr val="0611F2"/>
                </a:solidFill>
                <a:highlight>
                  <a:srgbClr val="FFFF00"/>
                </a:highlight>
                <a:latin typeface="Calibri" charset="0"/>
                <a:ea typeface="Calibri" charset="0"/>
              </a:rPr>
              <a:t>Standard and Extended SQL Support:</a:t>
            </a:r>
            <a:r>
              <a:rPr sz="2600" b="1" u="sng" dirty="0">
                <a:solidFill>
                  <a:srgbClr val="0611F2"/>
                </a:solidFill>
                <a:latin typeface="Calibri" charset="0"/>
                <a:ea typeface="Calibri" charset="0"/>
              </a:rPr>
              <a:t> </a:t>
            </a:r>
            <a:r>
              <a:rPr sz="2600" b="1" dirty="0">
                <a:solidFill>
                  <a:srgbClr val="0611F2"/>
                </a:solidFill>
                <a:latin typeface="Calibri" charset="0"/>
                <a:ea typeface="Calibri" charset="0"/>
              </a:rPr>
              <a:t>Snowflake data warehouse supports most DDL and DML commands of SQL. It also supports advanced DML, transactions, lateral views, stored procedures, etc.</a:t>
            </a:r>
            <a:endParaRPr lang="ko-KR" altLang="en-US" sz="2600" b="1" dirty="0">
              <a:solidFill>
                <a:srgbClr val="0611F2"/>
              </a:solidFill>
              <a:latin typeface="Calibri" charset="0"/>
              <a:ea typeface="Calibri" charset="0"/>
            </a:endParaRPr>
          </a:p>
          <a:p>
            <a:pPr marL="0" indent="0" algn="l"/>
            <a:r>
              <a:rPr sz="2600" b="1" u="sng" dirty="0">
                <a:solidFill>
                  <a:srgbClr val="0611F2"/>
                </a:solidFill>
                <a:latin typeface="Arial" charset="0"/>
                <a:ea typeface="Arial" charset="0"/>
              </a:rPr>
              <a:t>•</a:t>
            </a:r>
            <a:r>
              <a:rPr sz="2600" b="1" u="sng" dirty="0">
                <a:solidFill>
                  <a:srgbClr val="0611F2"/>
                </a:solidFill>
                <a:highlight>
                  <a:srgbClr val="FFFF00"/>
                </a:highlight>
                <a:latin typeface="Calibri" charset="0"/>
                <a:ea typeface="Calibri" charset="0"/>
              </a:rPr>
              <a:t>Connectivity</a:t>
            </a:r>
            <a:r>
              <a:rPr sz="2600" b="1" u="sng" dirty="0">
                <a:solidFill>
                  <a:srgbClr val="0611F2"/>
                </a:solidFill>
                <a:latin typeface="Calibri" charset="0"/>
                <a:ea typeface="Calibri" charset="0"/>
              </a:rPr>
              <a:t>:</a:t>
            </a:r>
            <a:r>
              <a:rPr sz="2600" b="1" dirty="0">
                <a:solidFill>
                  <a:srgbClr val="0611F2"/>
                </a:solidFill>
                <a:latin typeface="Calibri" charset="0"/>
                <a:ea typeface="Calibri" charset="0"/>
              </a:rPr>
              <a:t> Snowflake data warehouse supports an extensive set of client connectors and drivers such as Python connector, Spark connector, Node.js driver, .NET driver, etc.</a:t>
            </a:r>
            <a:endParaRPr lang="ko-KR" altLang="en-US" sz="2600" b="1" dirty="0">
              <a:solidFill>
                <a:srgbClr val="0611F2"/>
              </a:solidFill>
              <a:latin typeface="Calibri" charset="0"/>
              <a:ea typeface="Calibri" charset="0"/>
            </a:endParaRPr>
          </a:p>
          <a:p>
            <a:pPr marL="0" indent="0" algn="l"/>
            <a:r>
              <a:rPr sz="2600" b="1" u="sng" dirty="0">
                <a:solidFill>
                  <a:srgbClr val="0611F2"/>
                </a:solidFill>
                <a:latin typeface="Arial" charset="0"/>
                <a:ea typeface="Arial" charset="0"/>
              </a:rPr>
              <a:t>•</a:t>
            </a:r>
            <a:r>
              <a:rPr sz="2600" b="1" u="sng" dirty="0">
                <a:solidFill>
                  <a:srgbClr val="0611F2"/>
                </a:solidFill>
                <a:highlight>
                  <a:srgbClr val="FFFF00"/>
                </a:highlight>
                <a:latin typeface="Calibri" charset="0"/>
                <a:ea typeface="Calibri" charset="0"/>
              </a:rPr>
              <a:t>Data Sharing: </a:t>
            </a:r>
            <a:r>
              <a:rPr sz="2600" b="1" dirty="0">
                <a:solidFill>
                  <a:srgbClr val="0611F2"/>
                </a:solidFill>
                <a:latin typeface="Calibri" charset="0"/>
                <a:ea typeface="Calibri" charset="0"/>
              </a:rPr>
              <a:t>You can securely share your data with other Snowflake accounts.</a:t>
            </a:r>
            <a:endParaRPr lang="ko-KR" altLang="en-US" sz="2000" b="1" dirty="0">
              <a:solidFill>
                <a:srgbClr val="0611F2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 noChangeAspect="1"/>
          </p:cNvSpPr>
          <p:nvPr/>
        </p:nvSpPr>
        <p:spPr>
          <a:xfrm>
            <a:off x="0" y="0"/>
            <a:ext cx="5921375" cy="2131695"/>
          </a:xfrm>
          <a:custGeom>
            <a:avLst/>
            <a:gdLst>
              <a:gd name="TX0" fmla="*/ 0 w 5920620"/>
              <a:gd name="TY0" fmla="*/ 0 h 2130952"/>
              <a:gd name="TX1" fmla="*/ 3191370 w 5920620"/>
              <a:gd name="TY1" fmla="*/ 0 h 2130952"/>
              <a:gd name="TX2" fmla="*/ 3346315 w 5920620"/>
              <a:gd name="TY2" fmla="*/ 0 h 2130952"/>
              <a:gd name="TX3" fmla="*/ 5920619 w 5920620"/>
              <a:gd name="TY3" fmla="*/ 0 h 2130952"/>
              <a:gd name="TX4" fmla="*/ 4936971 w 5920620"/>
              <a:gd name="TY4" fmla="*/ 2130951 h 2130952"/>
              <a:gd name="TX5" fmla="*/ 0 w 5920620"/>
              <a:gd name="TY5" fmla="*/ 2130951 h 213095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5920620" h="2130952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 noChangeAspect="1"/>
          </p:cNvSpPr>
          <p:nvPr/>
        </p:nvSpPr>
        <p:spPr>
          <a:xfrm>
            <a:off x="6266815" y="4683125"/>
            <a:ext cx="5925820" cy="2175510"/>
          </a:xfrm>
          <a:custGeom>
            <a:avLst/>
            <a:gdLst>
              <a:gd name="TX0" fmla="*/ 1007162 w 5925191"/>
              <a:gd name="TY0" fmla="*/ 0 h 2174682"/>
              <a:gd name="TX1" fmla="*/ 5925190 w 5925191"/>
              <a:gd name="TY1" fmla="*/ 0 h 2174682"/>
              <a:gd name="TX2" fmla="*/ 5925190 w 5925191"/>
              <a:gd name="TY2" fmla="*/ 2174681 h 2174682"/>
              <a:gd name="TX3" fmla="*/ 0 w 5925191"/>
              <a:gd name="TY3" fmla="*/ 2174681 h 217468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925191" h="2174682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26" name="Picture 2" descr="Modern data pipeline with Snowflake technology as part of it">
            <a:extLst>
              <a:ext uri="{FF2B5EF4-FFF2-40B4-BE49-F238E27FC236}">
                <a16:creationId xmlns:a16="http://schemas.microsoft.com/office/drawing/2014/main" id="{9DCCFC8E-874D-EC2A-2FCD-66AAB10F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323A-4E12-4537-B6AF-6FCEB8804961}"/>
              </a:ext>
            </a:extLst>
          </p:cNvPr>
          <p:cNvSpPr txBox="1"/>
          <p:nvPr/>
        </p:nvSpPr>
        <p:spPr>
          <a:xfrm>
            <a:off x="5920740" y="234315"/>
            <a:ext cx="4567555" cy="107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What is needed to start my career in Snowflake DB</a:t>
            </a:r>
            <a:endParaRPr lang="en-IN" sz="3200" b="1" dirty="0">
              <a:solidFill>
                <a:srgbClr val="3333FF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34500-F4D4-4799-A8DB-34D98E838D6E}"/>
              </a:ext>
            </a:extLst>
          </p:cNvPr>
          <p:cNvSpPr txBox="1"/>
          <p:nvPr/>
        </p:nvSpPr>
        <p:spPr>
          <a:xfrm>
            <a:off x="142875" y="2365375"/>
            <a:ext cx="10267950" cy="403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Should be Proficient in 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Should be good at DWH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Fair knowledge in ETL or Oracle PL/SQL ( or Closely with any database)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Cloud knowledge is NOT mandatory ( Minimum required knowledge is taught in the training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Maximum total IT experience can be 20 years, provided the right attitude is shown</a:t>
            </a:r>
            <a:endParaRPr lang="en-IN" sz="3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9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21"/>
          <p:cNvGraphicFramePr>
            <a:graphicFrameLocks noGrp="1"/>
          </p:cNvGraphicFramePr>
          <p:nvPr/>
        </p:nvGraphicFramePr>
        <p:xfrm>
          <a:off x="4991735" y="2348865"/>
          <a:ext cx="616585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b="1" kern="1200">
                          <a:solidFill>
                            <a:srgbClr val="FFFFFF"/>
                          </a:solidFill>
                        </a:rPr>
                        <a:t>Modern ETL Tool</a:t>
                      </a:r>
                      <a:endParaRPr lang="ko-KR" altLang="en-US" sz="1600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b="1" kern="1200">
                          <a:solidFill>
                            <a:srgbClr val="FFFFFF"/>
                          </a:solidFill>
                        </a:rPr>
                        <a:t>Outdated ETL Tools</a:t>
                      </a:r>
                      <a:endParaRPr lang="ko-KR" altLang="en-US" sz="1600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rgbClr val="FFFFFF"/>
                          </a:solidFill>
                        </a:rPr>
                        <a:t>Cloud Provider</a:t>
                      </a:r>
                      <a:endParaRPr lang="ko-KR" altLang="en-US" sz="1600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rgbClr val="FFFFFF"/>
                          </a:solidFill>
                        </a:rPr>
                        <a:t>Customization Language</a:t>
                      </a:r>
                      <a:endParaRPr lang="ko-KR" altLang="en-US" sz="1600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Streamsets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Data Stage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</a:rPr>
                        <a:t>Azure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</a:rPr>
                        <a:t>Python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Matillion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GCP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DBT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</a:rPr>
                        <a:t>AWS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Informatica – IICS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IN" sz="1600" kern="1200">
                          <a:solidFill>
                            <a:srgbClr val="000000"/>
                          </a:solidFill>
                        </a:rPr>
                        <a:t>Informatica Power Centre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E7323A-4E12-4537-B6AF-6FCEB8804961}"/>
              </a:ext>
            </a:extLst>
          </p:cNvPr>
          <p:cNvSpPr txBox="1"/>
          <p:nvPr/>
        </p:nvSpPr>
        <p:spPr>
          <a:xfrm>
            <a:off x="172085" y="2348865"/>
            <a:ext cx="4567555" cy="15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What else I can add to make my career better along with Snowflake DB</a:t>
            </a:r>
            <a:endParaRPr lang="en-IN" sz="3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7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ob vacancy trend for Snowflake in the UK">
            <a:extLst>
              <a:ext uri="{FF2B5EF4-FFF2-40B4-BE49-F238E27FC236}">
                <a16:creationId xmlns:a16="http://schemas.microsoft.com/office/drawing/2014/main" id="{A1F3D420-0F38-7AFD-2CF7-B81069B7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160"/>
            <a:ext cx="12192000" cy="58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0DED09F4-1E48-612D-A1D6-B8A4F267F4D1}"/>
              </a:ext>
            </a:extLst>
          </p:cNvPr>
          <p:cNvSpPr txBox="1">
            <a:spLocks/>
          </p:cNvSpPr>
          <p:nvPr/>
        </p:nvSpPr>
        <p:spPr>
          <a:xfrm>
            <a:off x="1521460" y="115888"/>
            <a:ext cx="8956675" cy="7707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4400" b="1" dirty="0">
                <a:solidFill>
                  <a:srgbClr val="FFFF00"/>
                </a:solidFill>
                <a:highlight>
                  <a:srgbClr val="000080"/>
                </a:highlight>
                <a:latin typeface="Calibri Light" charset="0"/>
                <a:ea typeface="Calibri Light" charset="0"/>
              </a:rPr>
              <a:t>Snowflake </a:t>
            </a:r>
            <a:r>
              <a:rPr lang="en-IN" sz="4400" b="1" dirty="0">
                <a:solidFill>
                  <a:srgbClr val="FFFF00"/>
                </a:solidFill>
                <a:highlight>
                  <a:srgbClr val="000080"/>
                </a:highlight>
                <a:latin typeface="Calibri Light" charset="0"/>
                <a:ea typeface="Calibri Light" charset="0"/>
              </a:rPr>
              <a:t>Cloud DW Job Market </a:t>
            </a:r>
            <a:endParaRPr lang="ko-KR" altLang="en-US" sz="1800" dirty="0">
              <a:solidFill>
                <a:srgbClr val="FFFF00"/>
              </a:solidFill>
              <a:highlight>
                <a:srgbClr val="000080"/>
              </a:highlight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5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323A-4E12-4537-B6AF-6FCEB8804961}"/>
              </a:ext>
            </a:extLst>
          </p:cNvPr>
          <p:cNvSpPr txBox="1"/>
          <p:nvPr/>
        </p:nvSpPr>
        <p:spPr>
          <a:xfrm>
            <a:off x="5920740" y="234315"/>
            <a:ext cx="5430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Project based guidance</a:t>
            </a:r>
            <a:endParaRPr lang="en-IN" sz="4000" b="1" dirty="0">
              <a:solidFill>
                <a:srgbClr val="3333FF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34500-F4D4-4799-A8DB-34D98E838D6E}"/>
              </a:ext>
            </a:extLst>
          </p:cNvPr>
          <p:cNvSpPr txBox="1"/>
          <p:nvPr/>
        </p:nvSpPr>
        <p:spPr>
          <a:xfrm>
            <a:off x="142875" y="2018537"/>
            <a:ext cx="11796877" cy="267765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 latinLnBrk="0">
              <a:buFont typeface="Arial"/>
              <a:buChar char="•"/>
            </a:pPr>
            <a:r>
              <a:rPr lang="en-IN" sz="2800" b="1" dirty="0">
                <a:solidFill>
                  <a:srgbClr val="3333FF"/>
                </a:solidFill>
              </a:rPr>
              <a:t>Task based training. </a:t>
            </a:r>
            <a:endParaRPr lang="ko-KR" altLang="en-US" sz="2800" b="1" dirty="0">
              <a:solidFill>
                <a:srgbClr val="3333FF"/>
              </a:solidFill>
            </a:endParaRPr>
          </a:p>
          <a:p>
            <a:pPr marL="457200" indent="-457200" latinLnBrk="0">
              <a:buFont typeface="Arial"/>
              <a:buChar char="•"/>
            </a:pPr>
            <a:r>
              <a:rPr lang="en-IN" sz="2800" b="1" dirty="0">
                <a:solidFill>
                  <a:srgbClr val="3333FF"/>
                </a:solidFill>
              </a:rPr>
              <a:t>Will share a sample project.</a:t>
            </a:r>
            <a:endParaRPr lang="ko-KR" altLang="en-US" sz="2800" b="1" dirty="0">
              <a:solidFill>
                <a:srgbClr val="3333FF"/>
              </a:solidFill>
            </a:endParaRPr>
          </a:p>
          <a:p>
            <a:pPr marL="457200" indent="-457200" latinLnBrk="0">
              <a:buFont typeface="Arial"/>
              <a:buChar char="•"/>
            </a:pPr>
            <a:r>
              <a:rPr lang="en-IN" sz="2800" b="1" dirty="0">
                <a:solidFill>
                  <a:srgbClr val="3333FF"/>
                </a:solidFill>
              </a:rPr>
              <a:t>Will quickly discuss the required snowflake topics to implement the project</a:t>
            </a:r>
            <a:endParaRPr lang="ko-KR" altLang="en-US" sz="2800" b="1" dirty="0">
              <a:solidFill>
                <a:srgbClr val="3333FF"/>
              </a:solidFill>
            </a:endParaRPr>
          </a:p>
          <a:p>
            <a:pPr latinLnBrk="0"/>
            <a:r>
              <a:rPr lang="en-IN" sz="2800" b="1" dirty="0">
                <a:solidFill>
                  <a:srgbClr val="3333FF"/>
                </a:solidFill>
              </a:rPr>
              <a:t>      and </a:t>
            </a:r>
            <a:r>
              <a:rPr lang="en-IN" sz="2800" b="1" strike="sngStrike" dirty="0">
                <a:solidFill>
                  <a:srgbClr val="3333FF"/>
                </a:solidFill>
              </a:rPr>
              <a:t>Add</a:t>
            </a:r>
            <a:r>
              <a:rPr lang="en-IN" sz="2800" b="1" dirty="0">
                <a:solidFill>
                  <a:srgbClr val="3333FF"/>
                </a:solidFill>
              </a:rPr>
              <a:t> Merge it into your CV</a:t>
            </a:r>
            <a:endParaRPr lang="ko-KR" altLang="en-US" sz="2800" b="1" dirty="0">
              <a:solidFill>
                <a:srgbClr val="3333FF"/>
              </a:solidFill>
            </a:endParaRPr>
          </a:p>
          <a:p>
            <a:pPr marL="457200" indent="-457200" latinLnBrk="0">
              <a:buFont typeface="Arial"/>
              <a:buChar char="•"/>
            </a:pPr>
            <a:r>
              <a:rPr lang="en-IN" sz="2800" b="1" dirty="0">
                <a:solidFill>
                  <a:srgbClr val="3333FF"/>
                </a:solidFill>
              </a:rPr>
              <a:t>This option requires you struggle to find out the answers and implement things on yourself, which is REAL TIME exposure.</a:t>
            </a:r>
            <a:endParaRPr lang="ko-KR" altLang="en-US" sz="28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323A-4E12-4537-B6AF-6FCEB8804961}"/>
              </a:ext>
            </a:extLst>
          </p:cNvPr>
          <p:cNvSpPr txBox="1"/>
          <p:nvPr/>
        </p:nvSpPr>
        <p:spPr>
          <a:xfrm>
            <a:off x="3359763" y="2767330"/>
            <a:ext cx="5164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i="1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98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B58464F-8725-4CF1-B93D-6280C35EBD8F}"/>
              </a:ext>
            </a:extLst>
          </p:cNvPr>
          <p:cNvSpPr txBox="1">
            <a:spLocks/>
          </p:cNvSpPr>
          <p:nvPr/>
        </p:nvSpPr>
        <p:spPr>
          <a:xfrm>
            <a:off x="410845" y="2174875"/>
            <a:ext cx="6948805" cy="107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3333FF"/>
                </a:solidFill>
                <a:highlight>
                  <a:srgbClr val="FFFF00"/>
                </a:highlight>
              </a:rPr>
              <a:t>Snowflake the Redeemer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47E880-06B5-4D68-9CE5-42A39C8BA25B}"/>
              </a:ext>
            </a:extLst>
          </p:cNvPr>
          <p:cNvSpPr txBox="1">
            <a:spLocks/>
          </p:cNvSpPr>
          <p:nvPr/>
        </p:nvSpPr>
        <p:spPr>
          <a:xfrm>
            <a:off x="261619" y="4488809"/>
            <a:ext cx="5660390" cy="2564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Trainer – Sreenivas Kalahasti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 err="1">
                <a:solidFill>
                  <a:srgbClr val="3333FF"/>
                </a:solidFill>
              </a:rPr>
              <a:t>SnowPro</a:t>
            </a:r>
            <a:r>
              <a:rPr lang="en-US" sz="1800" b="1" dirty="0">
                <a:solidFill>
                  <a:srgbClr val="3333FF"/>
                </a:solidFill>
              </a:rPr>
              <a:t> Certified Practitioner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Lead Data Architect – Multinational Investment Bank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17 years of experience in IT industry 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3 years of rich experience in Snowflake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Started as Oracle Database Developer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Worked on most of the popular ETL tools and BI Tools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Worked as a Lead Big Data Warehouse Engineer</a:t>
            </a:r>
            <a:endParaRPr lang="ko-KR" altLang="en-US" sz="1800" b="1" dirty="0">
              <a:solidFill>
                <a:srgbClr val="3333FF"/>
              </a:solidFill>
            </a:endParaRPr>
          </a:p>
          <a:p>
            <a:pPr marL="285750" indent="-285750" algn="l" latinLnBrk="0">
              <a:buClr>
                <a:srgbClr val="000000"/>
              </a:buClr>
              <a:buFont typeface="Arial"/>
              <a:buChar char="•"/>
            </a:pPr>
            <a:r>
              <a:rPr lang="en-US" sz="1800" b="1" dirty="0">
                <a:solidFill>
                  <a:srgbClr val="3333FF"/>
                </a:solidFill>
              </a:rPr>
              <a:t>Worked everywhere SQL Query is used</a:t>
            </a:r>
            <a:endParaRPr lang="ko-KR" altLang="en-US" sz="1800" b="1" dirty="0">
              <a:solidFill>
                <a:srgbClr val="3333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6CC33E-5303-4F03-9F7A-45FC79FE1A18}"/>
              </a:ext>
            </a:extLst>
          </p:cNvPr>
          <p:cNvSpPr txBox="1">
            <a:spLocks/>
          </p:cNvSpPr>
          <p:nvPr/>
        </p:nvSpPr>
        <p:spPr>
          <a:xfrm>
            <a:off x="7092950" y="4488815"/>
            <a:ext cx="5809615" cy="2439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Ran behind the fancy word “</a:t>
            </a:r>
            <a:r>
              <a:rPr lang="en-US" sz="2000" b="1" dirty="0">
                <a:solidFill>
                  <a:srgbClr val="3333FF"/>
                </a:solidFill>
              </a:rPr>
              <a:t>Data Scientist</a:t>
            </a:r>
            <a:r>
              <a:rPr lang="en-US" sz="2000" b="1" dirty="0">
                <a:solidFill>
                  <a:srgbClr val="FFFF00"/>
                </a:solidFill>
              </a:rPr>
              <a:t>”</a:t>
            </a:r>
            <a:endParaRPr lang="ko-KR" altLang="en-US" sz="2000" b="1" dirty="0">
              <a:solidFill>
                <a:srgbClr val="FFFF00"/>
              </a:solidFill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Tried to become </a:t>
            </a:r>
            <a:r>
              <a:rPr lang="en-US" sz="2000" b="1" dirty="0">
                <a:solidFill>
                  <a:srgbClr val="3333FF"/>
                </a:solidFill>
              </a:rPr>
              <a:t>Big Data Engineer</a:t>
            </a:r>
            <a:endParaRPr lang="ko-KR" altLang="en-US" sz="2000" b="1" dirty="0">
              <a:solidFill>
                <a:srgbClr val="3333FF"/>
              </a:solidFill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Randomly tried </a:t>
            </a:r>
            <a:r>
              <a:rPr lang="en-US" sz="2000" b="1" dirty="0">
                <a:solidFill>
                  <a:srgbClr val="3333FF"/>
                </a:solidFill>
              </a:rPr>
              <a:t>Snowflake</a:t>
            </a:r>
            <a:r>
              <a:rPr lang="en-US" sz="2000" b="1" dirty="0">
                <a:solidFill>
                  <a:srgbClr val="FFFF00"/>
                </a:solidFill>
              </a:rPr>
              <a:t> and working as a</a:t>
            </a:r>
            <a:endParaRPr lang="ko-KR" altLang="en-US" sz="2000" b="1" dirty="0">
              <a:solidFill>
                <a:srgbClr val="FFFF00"/>
              </a:solidFill>
            </a:endParaRPr>
          </a:p>
          <a:p>
            <a:pPr marL="342900" indent="-342900" algn="l" latinLnBrk="0">
              <a:buFontTx/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Full time </a:t>
            </a:r>
            <a:r>
              <a:rPr lang="en-US" sz="2000" b="1" dirty="0">
                <a:solidFill>
                  <a:srgbClr val="3333FF"/>
                </a:solidFill>
              </a:rPr>
              <a:t>Snowflake Architect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306-9CAF-463E-AA93-F442DE121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705" y="430530"/>
            <a:ext cx="8145780" cy="116967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3333FF"/>
                </a:solidFill>
                <a:highlight>
                  <a:srgbClr val="FFFF00"/>
                </a:highlight>
              </a:rPr>
              <a:t>Agenda of this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CA5BB-1DFA-4201-B334-FF2167562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935" y="1773555"/>
            <a:ext cx="9961880" cy="488061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endParaRPr lang="en-US" sz="2000" b="1" dirty="0">
              <a:solidFill>
                <a:schemeClr val="tx1"/>
              </a:solidFill>
              <a:latin typeface="+mj-lt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 Light" charset="0"/>
                <a:cs typeface="+mj-cs"/>
              </a:rPr>
              <a:t>Evolution of Data Analysis(Warehouse)  - Conventional DWH</a:t>
            </a:r>
            <a:endParaRPr lang="ko-KR" altLang="en-US" sz="2000" b="1" dirty="0">
              <a:solidFill>
                <a:schemeClr val="tx1"/>
              </a:solidFill>
              <a:latin typeface="+mj-lt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Evolution of Data Analysis(Warehouse)  - Big Data </a:t>
            </a:r>
            <a:r>
              <a:rPr lang="en-US" sz="2000" b="1" strike="sngStrike" dirty="0">
                <a:solidFill>
                  <a:schemeClr val="tx1"/>
                </a:solidFill>
                <a:latin typeface="+mj-lt"/>
                <a:ea typeface="Calibri Light" charset="0"/>
                <a:cs typeface="+mj-cs"/>
              </a:rPr>
              <a:t>DWH</a:t>
            </a: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 Data Lake</a:t>
            </a:r>
            <a:endParaRPr lang="ko-KR" altLang="en-US" sz="2000" b="1" dirty="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Difference between Conventional DWH and Big Data based Data Lake</a:t>
            </a:r>
            <a:endParaRPr lang="ko-KR" altLang="en-US" sz="2000" b="1" dirty="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Challenges of a DWH technologist to adapt to Big Data</a:t>
            </a:r>
            <a:endParaRPr lang="ko-KR" altLang="en-US" sz="2000" b="1" dirty="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Challenges of a company which is using Big Data</a:t>
            </a:r>
            <a:endParaRPr lang="ko-KR" altLang="en-US" sz="2000" b="1" dirty="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Font typeface="Arial"/>
              <a:buChar char="•"/>
            </a:pPr>
            <a:r>
              <a:rPr lang="en-US" sz="2000" dirty="0"/>
              <a:t>Snowflake the next gen of Big Data</a:t>
            </a:r>
            <a:endParaRPr lang="ko-KR" altLang="en-US" sz="2000" dirty="0"/>
          </a:p>
          <a:p>
            <a:pPr marL="342900" indent="-342900" algn="l" latinLnBrk="0">
              <a:buFont typeface="Arial"/>
              <a:buChar char="•"/>
            </a:pPr>
            <a:r>
              <a:rPr lang="en-US" sz="2000" dirty="0"/>
              <a:t>What is required to change your career</a:t>
            </a:r>
            <a:endParaRPr lang="ko-KR" altLang="en-US" sz="2000" dirty="0"/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Challenges in becoming a Data Scientist or Big Data Engineers</a:t>
            </a:r>
            <a:endParaRPr lang="ko-KR" altLang="en-US" sz="2000" b="1" dirty="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Font typeface="Arial"/>
              <a:buChar char="•"/>
            </a:pPr>
            <a:r>
              <a:rPr lang="en-US" sz="2000" b="1" dirty="0">
                <a:latin typeface="Calibri Light" charset="0"/>
                <a:ea typeface="Calibri Light" charset="0"/>
                <a:cs typeface="+mj-cs"/>
              </a:rPr>
              <a:t>What is needed to start my career in Snowflake DB</a:t>
            </a:r>
            <a:endParaRPr lang="ko-KR" altLang="en-US" sz="2000" b="1" dirty="0"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Font typeface="Arial"/>
              <a:buChar char="•"/>
            </a:pPr>
            <a:r>
              <a:rPr lang="en-US" sz="2000" b="1" dirty="0">
                <a:latin typeface="Calibri Light" charset="0"/>
                <a:ea typeface="Calibri Light" charset="0"/>
                <a:cs typeface="+mj-cs"/>
              </a:rPr>
              <a:t>What else I can add to make my career better along with Snowflake DB</a:t>
            </a:r>
            <a:endParaRPr lang="ko-KR" altLang="en-US" sz="2000" b="1" dirty="0"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Font typeface="Arial"/>
              <a:buChar char="•"/>
            </a:pPr>
            <a:r>
              <a:rPr lang="en-US" sz="2000" b="1" dirty="0">
                <a:latin typeface="Calibri Light" charset="0"/>
                <a:ea typeface="Calibri Light" charset="0"/>
                <a:cs typeface="+mj-cs"/>
              </a:rPr>
              <a:t>Register a Free Snowflake Account of $ 400 worth for practicing our snowflake hands on</a:t>
            </a:r>
            <a:endParaRPr lang="ko-KR" altLang="en-US" sz="2000" b="1" dirty="0">
              <a:latin typeface="Calibri Light" charset="0"/>
              <a:ea typeface="Calibri Light" charset="0"/>
              <a:cs typeface="+mj-cs"/>
            </a:endParaRPr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endParaRPr lang="ko-KR" altLang="en-US" sz="2000" b="1" dirty="0"/>
          </a:p>
          <a:p>
            <a:pPr marL="342900" indent="-342900" algn="l" latinLnBrk="0">
              <a:buClr>
                <a:srgbClr val="000000"/>
              </a:buClr>
              <a:buFont typeface="Arial"/>
              <a:buChar char="•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03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A91-98F6-4DDE-AC04-3928C40F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" y="0"/>
            <a:ext cx="4408170" cy="681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Evolution of </a:t>
            </a:r>
            <a:br>
              <a:rPr lang="en-US" sz="3200" b="1" kern="1200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Data Analysis(Warehouse)</a:t>
            </a:r>
            <a:br>
              <a:rPr lang="en-US" sz="3200" b="1" kern="1200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3333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- Conventional DWH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24D44096-5EFA-4FA9-9F29-A99E3A6D8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49059"/>
              </p:ext>
            </p:extLst>
          </p:nvPr>
        </p:nvGraphicFramePr>
        <p:xfrm>
          <a:off x="4781725" y="45660"/>
          <a:ext cx="7290032" cy="681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016">
                  <a:extLst>
                    <a:ext uri="{9D8B030D-6E8A-4147-A177-3AD203B41FA5}">
                      <a16:colId xmlns:a16="http://schemas.microsoft.com/office/drawing/2014/main" val="915342452"/>
                    </a:ext>
                  </a:extLst>
                </a:gridCol>
                <a:gridCol w="3645016">
                  <a:extLst>
                    <a:ext uri="{9D8B030D-6E8A-4147-A177-3AD203B41FA5}">
                      <a16:colId xmlns:a16="http://schemas.microsoft.com/office/drawing/2014/main" val="2582532546"/>
                    </a:ext>
                  </a:extLst>
                </a:gridCol>
              </a:tblGrid>
              <a:tr h="399520">
                <a:tc>
                  <a:txBody>
                    <a:bodyPr/>
                    <a:lstStyle/>
                    <a:p>
                      <a:r>
                        <a:rPr lang="en-IN" sz="16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13014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r>
                        <a:rPr lang="en-IN" sz="1600" dirty="0"/>
                        <a:t>Birth of 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Early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7989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for storing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Stored in RDBMS like Oracle, SQL Server , CSV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49160"/>
                  </a:ext>
                </a:extLst>
              </a:tr>
              <a:tr h="81000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used for 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ETL – Informatica Power Centre, Data Stage, SSIS, BODS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02130"/>
                  </a:ext>
                </a:extLst>
              </a:tr>
              <a:tr h="98064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used for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Crystal Reports, Business Objects, </a:t>
                      </a:r>
                      <a:r>
                        <a:rPr lang="en-IN" sz="1600" dirty="0" err="1"/>
                        <a:t>Microstrategy</a:t>
                      </a:r>
                      <a:r>
                        <a:rPr lang="en-IN" sz="1600" dirty="0"/>
                        <a:t>, </a:t>
                      </a:r>
                    </a:p>
                    <a:p>
                      <a:r>
                        <a:rPr lang="en-IN" sz="1600" dirty="0"/>
                        <a:t>SSRS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904"/>
                  </a:ext>
                </a:extLst>
              </a:tr>
              <a:tr h="895097">
                <a:tc>
                  <a:txBody>
                    <a:bodyPr/>
                    <a:lstStyle/>
                    <a:p>
                      <a:r>
                        <a:rPr lang="en-IN" sz="1600" dirty="0"/>
                        <a:t>Source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Internal Products , CRM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61349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Structure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Structured data stored in 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15812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Required knowledge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, PL/SQL ( Oracle ) , T-SQL ( SQL Server 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03872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r>
                        <a:rPr lang="en-IN" sz="1600" dirty="0"/>
                        <a:t>Data Loading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Batch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2577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Example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Potential Customers, Fixing Revenue Leakage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9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A91-98F6-4DDE-AC04-3928C40F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" y="0"/>
            <a:ext cx="4408170" cy="681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Evolution of </a:t>
            </a:r>
            <a:b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Data Analysis(Warehouse)</a:t>
            </a:r>
            <a:b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- Big Data </a:t>
            </a:r>
            <a:r>
              <a:rPr lang="en-US" sz="3200" b="1" strike="sngStrike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DWH</a:t>
            </a:r>
            <a: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Data Lake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24D44096-5EFA-4FA9-9F29-A99E3A6D8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21045"/>
              </p:ext>
            </p:extLst>
          </p:nvPr>
        </p:nvGraphicFramePr>
        <p:xfrm>
          <a:off x="4781725" y="45660"/>
          <a:ext cx="7290032" cy="694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016">
                  <a:extLst>
                    <a:ext uri="{9D8B030D-6E8A-4147-A177-3AD203B41FA5}">
                      <a16:colId xmlns:a16="http://schemas.microsoft.com/office/drawing/2014/main" val="915342452"/>
                    </a:ext>
                  </a:extLst>
                </a:gridCol>
                <a:gridCol w="3645016">
                  <a:extLst>
                    <a:ext uri="{9D8B030D-6E8A-4147-A177-3AD203B41FA5}">
                      <a16:colId xmlns:a16="http://schemas.microsoft.com/office/drawing/2014/main" val="2582532546"/>
                    </a:ext>
                  </a:extLst>
                </a:gridCol>
              </a:tblGrid>
              <a:tr h="399520">
                <a:tc>
                  <a:txBody>
                    <a:bodyPr/>
                    <a:lstStyle/>
                    <a:p>
                      <a:r>
                        <a:rPr lang="en-IN" sz="16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13014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r>
                        <a:rPr lang="en-IN" sz="1600" dirty="0"/>
                        <a:t>Birth of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Early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7989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for storing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Stored in open formats like HDFS, CSV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49160"/>
                  </a:ext>
                </a:extLst>
              </a:tr>
              <a:tr h="81000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used for 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Earlier MapReduce and now it is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02130"/>
                  </a:ext>
                </a:extLst>
              </a:tr>
              <a:tr h="980641">
                <a:tc>
                  <a:txBody>
                    <a:bodyPr/>
                    <a:lstStyle/>
                    <a:p>
                      <a:r>
                        <a:rPr lang="en-IN" sz="1600" dirty="0"/>
                        <a:t>Products used for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Micro strategy and </a:t>
                      </a:r>
                      <a:r>
                        <a:rPr lang="en-IN" sz="1600" dirty="0" err="1"/>
                        <a:t>PowerBI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904"/>
                  </a:ext>
                </a:extLst>
              </a:tr>
              <a:tr h="895097">
                <a:tc>
                  <a:txBody>
                    <a:bodyPr/>
                    <a:lstStyle/>
                    <a:p>
                      <a:r>
                        <a:rPr lang="en-IN" sz="1600" dirty="0"/>
                        <a:t>Source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Internal Products , CRM and 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61349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Structure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Semi - Structured and Un-Structured data stored in HDFS Eco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15812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Required knowledge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Mostly  Java.  After the demise of </a:t>
                      </a:r>
                      <a:r>
                        <a:rPr lang="en-US" sz="1600" dirty="0" err="1"/>
                        <a:t>Mapreduce</a:t>
                      </a:r>
                      <a:r>
                        <a:rPr lang="en-US" sz="1600" dirty="0"/>
                        <a:t>, Spark supports Scala and Python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03872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r>
                        <a:rPr lang="en-IN" sz="1600" dirty="0"/>
                        <a:t>Data Loading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Batch and Live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2577"/>
                  </a:ext>
                </a:extLst>
              </a:tr>
              <a:tr h="690081">
                <a:tc>
                  <a:txBody>
                    <a:bodyPr/>
                    <a:lstStyle/>
                    <a:p>
                      <a:r>
                        <a:rPr lang="en-IN" sz="1600" dirty="0"/>
                        <a:t>Example of final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Live systems like Validate Fraudulent Transaction, Recommender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A91-98F6-4DDE-AC04-3928C40F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" y="0"/>
            <a:ext cx="3997325" cy="681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 between Conventional DWH and Big Data based Data Lake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B5E9C11-CC20-4759-8BBE-48EBDC40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76914"/>
              </p:ext>
            </p:extLst>
          </p:nvPr>
        </p:nvGraphicFramePr>
        <p:xfrm>
          <a:off x="4257675" y="0"/>
          <a:ext cx="788879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94">
                  <a:extLst>
                    <a:ext uri="{9D8B030D-6E8A-4147-A177-3AD203B41FA5}">
                      <a16:colId xmlns:a16="http://schemas.microsoft.com/office/drawing/2014/main" val="915342452"/>
                    </a:ext>
                  </a:extLst>
                </a:gridCol>
                <a:gridCol w="2643250">
                  <a:extLst>
                    <a:ext uri="{9D8B030D-6E8A-4147-A177-3AD203B41FA5}">
                      <a16:colId xmlns:a16="http://schemas.microsoft.com/office/drawing/2014/main" val="2582532546"/>
                    </a:ext>
                  </a:extLst>
                </a:gridCol>
                <a:gridCol w="2643250">
                  <a:extLst>
                    <a:ext uri="{9D8B030D-6E8A-4147-A177-3AD203B41FA5}">
                      <a16:colId xmlns:a16="http://schemas.microsoft.com/office/drawing/2014/main" val="118097035"/>
                    </a:ext>
                  </a:extLst>
                </a:gridCol>
              </a:tblGrid>
              <a:tr h="348637">
                <a:tc>
                  <a:txBody>
                    <a:bodyPr/>
                    <a:lstStyle/>
                    <a:p>
                      <a:r>
                        <a:rPr lang="en-IN" sz="16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13014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en-IN" sz="1600" dirty="0"/>
                        <a:t>Required knowledge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, PL/SQL ( Oracle ) , T-SQL ( SQL Server 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Mostly  Java.  After the demise of </a:t>
                      </a:r>
                      <a:r>
                        <a:rPr lang="en-US" sz="1600" dirty="0" err="1"/>
                        <a:t>Mapreduce</a:t>
                      </a:r>
                      <a:r>
                        <a:rPr lang="en-US" sz="1600" dirty="0"/>
                        <a:t>, Spark supports Scala and Python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49160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r>
                        <a:rPr lang="en-IN" sz="1600" dirty="0"/>
                        <a:t>Data Loading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Batch and Live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02130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en-IN" sz="1600" dirty="0"/>
                        <a:t>Implementation of ETL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Using Informatica, </a:t>
                      </a:r>
                      <a:r>
                        <a:rPr lang="en-US" sz="1600" dirty="0" err="1"/>
                        <a:t>Datastage</a:t>
                      </a:r>
                      <a:r>
                        <a:rPr lang="en-US" sz="1600" dirty="0"/>
                        <a:t>, Ab Initio or Within the 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Using Java, Scala, Python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904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en-IN" sz="1600" dirty="0"/>
                        <a:t>Target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Reactive Products. Because the customer left the premises.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Pro-Active Products. Because the customer is still in the premises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61349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en-IN" sz="1600" dirty="0"/>
                        <a:t>Example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Potential Customers, Fixing Revenue Leakage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Live systems like Validate Fraudulent Transaction, Recommender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15812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r>
                        <a:rPr lang="en-IN" sz="1600" dirty="0"/>
                        <a:t>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structured and which can be stored in RDBMS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Semi-Structured and Un-Structured.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9106"/>
                  </a:ext>
                </a:extLst>
              </a:tr>
              <a:tr h="855746">
                <a:tc>
                  <a:txBody>
                    <a:bodyPr/>
                    <a:lstStyle/>
                    <a:p>
                      <a:r>
                        <a:rPr lang="en-IN" sz="1600" dirty="0"/>
                        <a:t>Storage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Mostly CSV and Proprietary format of Oracle/ MS SQL Server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RC, ORC, AVRO, Parquet, JSON, CSV and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04495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r>
                        <a:rPr lang="en-IN" sz="1600" dirty="0"/>
                        <a:t>Maximum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Few Tera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Multi Peta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54525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r>
                        <a:rPr lang="en-IN" sz="1600" dirty="0"/>
                        <a:t>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Oracle, Teradata, MS-SQL Server , My-SQL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HDFS Echo system, </a:t>
                      </a:r>
                      <a:r>
                        <a:rPr lang="en-IN" sz="1600" dirty="0" err="1"/>
                        <a:t>Mapreduce</a:t>
                      </a:r>
                      <a:r>
                        <a:rPr lang="en-IN" sz="1600" dirty="0"/>
                        <a:t>, Spark, Kafka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6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7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880933-1940-4E43-9B5A-356D976C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" y="0"/>
            <a:ext cx="3997325" cy="681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of a DWH technologist to adapt to Big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C79A9-4962-4812-86F0-0D488A70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30" y="43815"/>
            <a:ext cx="8646160" cy="67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787DC-282E-4D61-A8B1-0A5F1E6EE5A8}"/>
              </a:ext>
            </a:extLst>
          </p:cNvPr>
          <p:cNvSpPr txBox="1"/>
          <p:nvPr/>
        </p:nvSpPr>
        <p:spPr>
          <a:xfrm>
            <a:off x="172085" y="2348865"/>
            <a:ext cx="4761865" cy="107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of a company which is using Big Data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D16E-89EF-4C39-BD70-FCAEFDEFCE31}"/>
              </a:ext>
            </a:extLst>
          </p:cNvPr>
          <p:cNvSpPr txBox="1"/>
          <p:nvPr/>
        </p:nvSpPr>
        <p:spPr>
          <a:xfrm>
            <a:off x="5582920" y="400685"/>
            <a:ext cx="6609080" cy="4524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Fragile because it is an eco-system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Maintenance is hard. Patching and upgrading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Performance needs manual intervention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Technical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Finding the Data Scientist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Managing the HDFS Cluster which is an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Inability to reuse the people who worked in conventional DWH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Rare resource means high 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52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740" cy="2131060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5" y="4683125"/>
            <a:ext cx="5925185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787DC-282E-4D61-A8B1-0A5F1E6EE5A8}"/>
              </a:ext>
            </a:extLst>
          </p:cNvPr>
          <p:cNvSpPr txBox="1"/>
          <p:nvPr/>
        </p:nvSpPr>
        <p:spPr>
          <a:xfrm>
            <a:off x="172085" y="2348865"/>
            <a:ext cx="3533140" cy="107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Snowflake the next gen of Big Data</a:t>
            </a:r>
            <a:endParaRPr lang="en-IN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32D85F-8D5B-4A6F-A4D2-65FBE689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379"/>
              </p:ext>
            </p:extLst>
          </p:nvPr>
        </p:nvGraphicFramePr>
        <p:xfrm>
          <a:off x="4104861" y="0"/>
          <a:ext cx="8087139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621">
                  <a:extLst>
                    <a:ext uri="{9D8B030D-6E8A-4147-A177-3AD203B41FA5}">
                      <a16:colId xmlns:a16="http://schemas.microsoft.com/office/drawing/2014/main" val="2643234298"/>
                    </a:ext>
                  </a:extLst>
                </a:gridCol>
                <a:gridCol w="2135480">
                  <a:extLst>
                    <a:ext uri="{9D8B030D-6E8A-4147-A177-3AD203B41FA5}">
                      <a16:colId xmlns:a16="http://schemas.microsoft.com/office/drawing/2014/main" val="1253339733"/>
                    </a:ext>
                  </a:extLst>
                </a:gridCol>
                <a:gridCol w="3306038">
                  <a:extLst>
                    <a:ext uri="{9D8B030D-6E8A-4147-A177-3AD203B41FA5}">
                      <a16:colId xmlns:a16="http://schemas.microsoft.com/office/drawing/2014/main" val="155695969"/>
                    </a:ext>
                  </a:extLst>
                </a:gridCol>
              </a:tblGrid>
              <a:tr h="2704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Properties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Big Data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Snowflake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377008824"/>
                  </a:ext>
                </a:extLst>
              </a:tr>
              <a:tr h="5408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Technical background needed to operate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Java, Scala, Python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SQL ( Python in extreme use case 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960021565"/>
                  </a:ext>
                </a:extLst>
              </a:tr>
              <a:tr h="7925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Supported Data Formats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Structured, Semi-Structured and Unstructured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Structured and Semi-Structured. Unstructured is not supported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1436797470"/>
                  </a:ext>
                </a:extLst>
              </a:tr>
              <a:tr h="2704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Live Data Streaming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YES ( Using Kafka)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YES ( Using Kafka 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221172732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Product Stability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Fragile because it is eco-system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Easy because all the features are integrated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3147652264"/>
                  </a:ext>
                </a:extLst>
              </a:tr>
              <a:tr h="7925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Product maintenance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DevOPs will have sleepless nights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It is a SAAS product. So, patching, Upgrading , Provisioning are seemless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143251393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 dirty="0">
                          <a:effectLst/>
                        </a:rPr>
                        <a:t>Performance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Need manual intervension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In-Built. No or near No manual intervention is needed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3024295034"/>
                  </a:ext>
                </a:extLst>
              </a:tr>
              <a:tr h="7925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Data Transformations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Can be handled only using scripts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GUI tools are available for ETL ( DBT, IICS , Matillion , Streamsets etc 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2216402910"/>
                  </a:ext>
                </a:extLst>
              </a:tr>
              <a:tr h="7226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Supported 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In case of On-Prime it is restricted. For Cloud it is near infinite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Near Infinite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894229566"/>
                  </a:ext>
                </a:extLst>
              </a:tr>
              <a:tr h="5408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Resource availability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Hard to find and hard to train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Easy to find and easy to train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2377291710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Salary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Extremely high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Higher than the market 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4074394684"/>
                  </a:ext>
                </a:extLst>
              </a:tr>
              <a:tr h="5408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u="none" strike="noStrike">
                          <a:effectLst/>
                        </a:rPr>
                        <a:t>Use cases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Most of the real time systems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Real time and batch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104695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8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Pages>19</Pages>
  <Words>1194</Words>
  <Characters>0</Characters>
  <Application>Microsoft Office PowerPoint</Application>
  <DocSecurity>0</DocSecurity>
  <PresentationFormat>Widescreen</PresentationFormat>
  <Lines>0</Lines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Agenda of this Demo</vt:lpstr>
      <vt:lpstr>Evolution of  Data Analysis(Warehouse)  - Conventional DWH</vt:lpstr>
      <vt:lpstr>Evolution of  Data Analysis(Warehouse)  - Big Data DWH Data Lake</vt:lpstr>
      <vt:lpstr>Difference between Conventional DWH and Big Data based Data Lake</vt:lpstr>
      <vt:lpstr>Challenges of a DWH technologist to adapt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 and how it is different from Data Warehouse ?</dc:title>
  <dc:creator>Ashokkumar Thangachamy</dc:creator>
  <cp:lastModifiedBy>Sreenivas Kalahasti</cp:lastModifiedBy>
  <cp:revision>20</cp:revision>
  <dcterms:modified xsi:type="dcterms:W3CDTF">2022-10-05T15:03:37Z</dcterms:modified>
</cp:coreProperties>
</file>