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66" r:id="rId3"/>
    <p:sldId id="267" r:id="rId4"/>
    <p:sldId id="262" r:id="rId5"/>
    <p:sldId id="257" r:id="rId6"/>
    <p:sldId id="259"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79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8111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6370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7116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21325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625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2950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9796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808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10/9/2019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7551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839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974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208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652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891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10/9/2019</a:t>
            </a:fld>
            <a:endParaRPr lang="en-US" dirty="0"/>
          </a:p>
        </p:txBody>
      </p:sp>
    </p:spTree>
    <p:extLst>
      <p:ext uri="{BB962C8B-B14F-4D97-AF65-F5344CB8AC3E}">
        <p14:creationId xmlns:p14="http://schemas.microsoft.com/office/powerpoint/2010/main" val="340178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823165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A9CA-061C-4658-A2AD-882C58BCF6D4}"/>
              </a:ext>
            </a:extLst>
          </p:cNvPr>
          <p:cNvSpPr>
            <a:spLocks noGrp="1"/>
          </p:cNvSpPr>
          <p:nvPr>
            <p:ph type="ctrTitle"/>
          </p:nvPr>
        </p:nvSpPr>
        <p:spPr>
          <a:xfrm>
            <a:off x="1221317" y="1782698"/>
            <a:ext cx="7766936" cy="1646302"/>
          </a:xfrm>
        </p:spPr>
        <p:txBody>
          <a:bodyPr/>
          <a:lstStyle/>
          <a:p>
            <a:pPr algn="l"/>
            <a:r>
              <a:rPr lang="en-IN" dirty="0"/>
              <a:t>Snowflake Overview</a:t>
            </a:r>
            <a:r>
              <a:rPr lang="en-US" dirty="0">
                <a:solidFill>
                  <a:schemeClr val="dk1"/>
                </a:solidFill>
                <a:latin typeface="Arial Black"/>
                <a:ea typeface="Arial Black"/>
                <a:cs typeface="Arial Black"/>
                <a:sym typeface="Arial Black"/>
              </a:rPr>
              <a:t> </a:t>
            </a:r>
            <a:endParaRPr lang="en-IN" dirty="0"/>
          </a:p>
        </p:txBody>
      </p:sp>
      <p:sp>
        <p:nvSpPr>
          <p:cNvPr id="3" name="Subtitle 2">
            <a:extLst>
              <a:ext uri="{FF2B5EF4-FFF2-40B4-BE49-F238E27FC236}">
                <a16:creationId xmlns:a16="http://schemas.microsoft.com/office/drawing/2014/main" id="{10357A35-079C-41A6-AF20-E89903CD3836}"/>
              </a:ext>
            </a:extLst>
          </p:cNvPr>
          <p:cNvSpPr>
            <a:spLocks noGrp="1"/>
          </p:cNvSpPr>
          <p:nvPr>
            <p:ph type="subTitle" idx="1"/>
          </p:nvPr>
        </p:nvSpPr>
        <p:spPr>
          <a:xfrm>
            <a:off x="1345142" y="3650783"/>
            <a:ext cx="7766936" cy="1096899"/>
          </a:xfrm>
        </p:spPr>
        <p:txBody>
          <a:bodyPr/>
          <a:lstStyle/>
          <a:p>
            <a:r>
              <a:rPr lang="en-IN" dirty="0"/>
              <a:t>The Datawarehouse build for Cloud</a:t>
            </a:r>
          </a:p>
        </p:txBody>
      </p:sp>
    </p:spTree>
    <p:extLst>
      <p:ext uri="{BB962C8B-B14F-4D97-AF65-F5344CB8AC3E}">
        <p14:creationId xmlns:p14="http://schemas.microsoft.com/office/powerpoint/2010/main" val="11394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0171-8DD3-43EE-A9A6-75E1ADE716DD}"/>
              </a:ext>
            </a:extLst>
          </p:cNvPr>
          <p:cNvSpPr>
            <a:spLocks noGrp="1"/>
          </p:cNvSpPr>
          <p:nvPr>
            <p:ph type="title"/>
          </p:nvPr>
        </p:nvSpPr>
        <p:spPr/>
        <p:txBody>
          <a:bodyPr/>
          <a:lstStyle/>
          <a:p>
            <a:r>
              <a:rPr lang="en-US" dirty="0"/>
              <a:t>DATA WAREHOUSE BUILT FOR THE CLOUD</a:t>
            </a:r>
            <a:endParaRPr lang="en-IN" dirty="0"/>
          </a:p>
        </p:txBody>
      </p:sp>
      <p:pic>
        <p:nvPicPr>
          <p:cNvPr id="4" name="Content Placeholder 3">
            <a:extLst>
              <a:ext uri="{FF2B5EF4-FFF2-40B4-BE49-F238E27FC236}">
                <a16:creationId xmlns:a16="http://schemas.microsoft.com/office/drawing/2014/main" id="{3460E502-268A-4DC0-B5CF-5E3570A438AB}"/>
              </a:ext>
            </a:extLst>
          </p:cNvPr>
          <p:cNvPicPr>
            <a:picLocks noGrp="1" noChangeAspect="1"/>
          </p:cNvPicPr>
          <p:nvPr>
            <p:ph idx="1"/>
          </p:nvPr>
        </p:nvPicPr>
        <p:blipFill>
          <a:blip r:embed="rId2"/>
          <a:stretch>
            <a:fillRect/>
          </a:stretch>
        </p:blipFill>
        <p:spPr>
          <a:xfrm>
            <a:off x="970756" y="1695450"/>
            <a:ext cx="8001794" cy="4120356"/>
          </a:xfrm>
          <a:prstGeom prst="rect">
            <a:avLst/>
          </a:prstGeom>
        </p:spPr>
      </p:pic>
    </p:spTree>
    <p:extLst>
      <p:ext uri="{BB962C8B-B14F-4D97-AF65-F5344CB8AC3E}">
        <p14:creationId xmlns:p14="http://schemas.microsoft.com/office/powerpoint/2010/main" val="351425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3C06-6405-4FAC-B831-3A225FBFFB05}"/>
              </a:ext>
            </a:extLst>
          </p:cNvPr>
          <p:cNvSpPr>
            <a:spLocks noGrp="1"/>
          </p:cNvSpPr>
          <p:nvPr>
            <p:ph type="title"/>
          </p:nvPr>
        </p:nvSpPr>
        <p:spPr/>
        <p:txBody>
          <a:bodyPr>
            <a:normAutofit fontScale="90000"/>
          </a:bodyPr>
          <a:lstStyle/>
          <a:p>
            <a:r>
              <a:rPr lang="en-US" sz="3100" dirty="0"/>
              <a:t>A NEW ARCHITECTURE FOR DATA WAREHOUSING </a:t>
            </a:r>
            <a:br>
              <a:rPr lang="en-US" dirty="0"/>
            </a:br>
            <a:br>
              <a:rPr lang="en-US" dirty="0"/>
            </a:br>
            <a:br>
              <a:rPr lang="en-US" dirty="0"/>
            </a:br>
            <a:br>
              <a:rPr lang="en-US" dirty="0"/>
            </a:br>
            <a:endParaRPr lang="en-IN" dirty="0"/>
          </a:p>
        </p:txBody>
      </p:sp>
      <p:pic>
        <p:nvPicPr>
          <p:cNvPr id="4" name="Content Placeholder 3">
            <a:extLst>
              <a:ext uri="{FF2B5EF4-FFF2-40B4-BE49-F238E27FC236}">
                <a16:creationId xmlns:a16="http://schemas.microsoft.com/office/drawing/2014/main" id="{D9C2D8B6-9921-4655-8731-4E479C9C9A33}"/>
              </a:ext>
            </a:extLst>
          </p:cNvPr>
          <p:cNvPicPr>
            <a:picLocks noGrp="1" noChangeAspect="1"/>
          </p:cNvPicPr>
          <p:nvPr>
            <p:ph idx="1"/>
          </p:nvPr>
        </p:nvPicPr>
        <p:blipFill>
          <a:blip r:embed="rId2"/>
          <a:stretch>
            <a:fillRect/>
          </a:stretch>
        </p:blipFill>
        <p:spPr>
          <a:xfrm>
            <a:off x="677334" y="1930400"/>
            <a:ext cx="8133291" cy="3698875"/>
          </a:xfrm>
          <a:prstGeom prst="rect">
            <a:avLst/>
          </a:prstGeom>
        </p:spPr>
      </p:pic>
    </p:spTree>
    <p:extLst>
      <p:ext uri="{BB962C8B-B14F-4D97-AF65-F5344CB8AC3E}">
        <p14:creationId xmlns:p14="http://schemas.microsoft.com/office/powerpoint/2010/main" val="127654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ECF8-08B3-4157-A298-613A2D61A168}"/>
              </a:ext>
            </a:extLst>
          </p:cNvPr>
          <p:cNvSpPr>
            <a:spLocks noGrp="1"/>
          </p:cNvSpPr>
          <p:nvPr>
            <p:ph type="title"/>
          </p:nvPr>
        </p:nvSpPr>
        <p:spPr/>
        <p:txBody>
          <a:bodyPr>
            <a:normAutofit/>
          </a:bodyPr>
          <a:lstStyle/>
          <a:p>
            <a:r>
              <a:rPr lang="en-US" sz="2400" dirty="0"/>
              <a:t>SNOWFLAKE’S MULTI-CLUSTER, SHARED DATA ARCHITECTURE</a:t>
            </a:r>
            <a:endParaRPr lang="en-IN" sz="2400" dirty="0"/>
          </a:p>
        </p:txBody>
      </p:sp>
      <p:pic>
        <p:nvPicPr>
          <p:cNvPr id="4" name="Content Placeholder 3">
            <a:extLst>
              <a:ext uri="{FF2B5EF4-FFF2-40B4-BE49-F238E27FC236}">
                <a16:creationId xmlns:a16="http://schemas.microsoft.com/office/drawing/2014/main" id="{43FBA8A5-28A0-43C1-8BB2-432A398C8F0E}"/>
              </a:ext>
            </a:extLst>
          </p:cNvPr>
          <p:cNvPicPr>
            <a:picLocks noGrp="1" noChangeAspect="1"/>
          </p:cNvPicPr>
          <p:nvPr>
            <p:ph idx="1"/>
          </p:nvPr>
        </p:nvPicPr>
        <p:blipFill>
          <a:blip r:embed="rId2"/>
          <a:stretch>
            <a:fillRect/>
          </a:stretch>
        </p:blipFill>
        <p:spPr>
          <a:xfrm>
            <a:off x="509332" y="1998664"/>
            <a:ext cx="8932672" cy="4087812"/>
          </a:xfrm>
          <a:prstGeom prst="rect">
            <a:avLst/>
          </a:prstGeom>
        </p:spPr>
      </p:pic>
    </p:spTree>
    <p:extLst>
      <p:ext uri="{BB962C8B-B14F-4D97-AF65-F5344CB8AC3E}">
        <p14:creationId xmlns:p14="http://schemas.microsoft.com/office/powerpoint/2010/main" val="381321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A988D-823B-4CFF-9DF7-20E1B34C65D5}"/>
              </a:ext>
            </a:extLst>
          </p:cNvPr>
          <p:cNvSpPr>
            <a:spLocks noGrp="1"/>
          </p:cNvSpPr>
          <p:nvPr>
            <p:ph type="title"/>
          </p:nvPr>
        </p:nvSpPr>
        <p:spPr/>
        <p:txBody>
          <a:bodyPr/>
          <a:lstStyle/>
          <a:p>
            <a:r>
              <a:rPr lang="en-IN" dirty="0"/>
              <a:t>Why Snowflake</a:t>
            </a:r>
          </a:p>
        </p:txBody>
      </p:sp>
      <p:sp>
        <p:nvSpPr>
          <p:cNvPr id="3" name="Content Placeholder 2">
            <a:extLst>
              <a:ext uri="{FF2B5EF4-FFF2-40B4-BE49-F238E27FC236}">
                <a16:creationId xmlns:a16="http://schemas.microsoft.com/office/drawing/2014/main" id="{FA4C9B9E-23BC-4DA3-82C4-9AADFE064569}"/>
              </a:ext>
            </a:extLst>
          </p:cNvPr>
          <p:cNvSpPr>
            <a:spLocks noGrp="1"/>
          </p:cNvSpPr>
          <p:nvPr>
            <p:ph idx="1"/>
          </p:nvPr>
        </p:nvSpPr>
        <p:spPr>
          <a:xfrm>
            <a:off x="677334" y="1808164"/>
            <a:ext cx="8596668" cy="3880773"/>
          </a:xfrm>
        </p:spPr>
        <p:txBody>
          <a:bodyPr>
            <a:normAutofit/>
          </a:bodyPr>
          <a:lstStyle/>
          <a:p>
            <a:pPr marL="228594" lvl="0" indent="-228594">
              <a:lnSpc>
                <a:spcPct val="90000"/>
              </a:lnSpc>
              <a:buClr>
                <a:schemeClr val="accent2"/>
              </a:buClr>
              <a:buSzPts val="2000"/>
              <a:buFont typeface="Arial"/>
              <a:buChar char="•"/>
            </a:pPr>
            <a:r>
              <a:rPr lang="en-US" sz="1600" b="1" dirty="0">
                <a:solidFill>
                  <a:srgbClr val="53585F"/>
                </a:solidFill>
                <a:latin typeface="Avenir"/>
                <a:ea typeface="Avenir"/>
                <a:cs typeface="Avenir"/>
                <a:sym typeface="Avenir"/>
              </a:rPr>
              <a:t>Architecture/Storage: </a:t>
            </a:r>
            <a:r>
              <a:rPr lang="en-US" sz="1600" dirty="0">
                <a:solidFill>
                  <a:srgbClr val="53585F"/>
                </a:solidFill>
                <a:latin typeface="Avenir"/>
                <a:ea typeface="Avenir"/>
                <a:cs typeface="Avenir"/>
                <a:sym typeface="Avenir"/>
              </a:rPr>
              <a:t>New technology. Multi-cluster shared data architecture. Data stored in S3, allowing multiple EC2 compute clusters to access simultaneously without contention.</a:t>
            </a:r>
            <a:endParaRPr lang="en-US" sz="1600" dirty="0">
              <a:latin typeface="Avenir"/>
            </a:endParaRPr>
          </a:p>
          <a:p>
            <a:pPr marL="228594" lvl="0" indent="-228594">
              <a:lnSpc>
                <a:spcPct val="90000"/>
              </a:lnSpc>
              <a:buClr>
                <a:schemeClr val="accent2"/>
              </a:buClr>
              <a:buSzPts val="2000"/>
              <a:buFont typeface="Arial"/>
              <a:buChar char="•"/>
            </a:pPr>
            <a:r>
              <a:rPr lang="en-US" sz="1600" b="1" dirty="0">
                <a:solidFill>
                  <a:srgbClr val="53585F"/>
                </a:solidFill>
                <a:latin typeface="Avenir"/>
                <a:ea typeface="Avenir"/>
                <a:cs typeface="Avenir"/>
                <a:sym typeface="Avenir"/>
              </a:rPr>
              <a:t>Data Types: </a:t>
            </a:r>
            <a:r>
              <a:rPr lang="en-US" sz="1600" dirty="0">
                <a:solidFill>
                  <a:srgbClr val="53585F"/>
                </a:solidFill>
                <a:latin typeface="Avenir"/>
                <a:ea typeface="Avenir"/>
                <a:cs typeface="Avenir"/>
                <a:sym typeface="Avenir"/>
              </a:rPr>
              <a:t>Ability to ingest and query raw JSON, XML, Avro, Parquet without prior transformation. </a:t>
            </a:r>
            <a:endParaRPr lang="en-US" sz="1600" dirty="0">
              <a:latin typeface="Avenir"/>
            </a:endParaRPr>
          </a:p>
          <a:p>
            <a:pPr marL="228594" lvl="0" indent="-228594">
              <a:lnSpc>
                <a:spcPct val="90000"/>
              </a:lnSpc>
              <a:buClr>
                <a:schemeClr val="accent2"/>
              </a:buClr>
              <a:buSzPts val="2000"/>
              <a:buFont typeface="Arial"/>
              <a:buChar char="•"/>
            </a:pPr>
            <a:r>
              <a:rPr lang="en-US" sz="1600" b="1" dirty="0">
                <a:solidFill>
                  <a:srgbClr val="53585F"/>
                </a:solidFill>
                <a:latin typeface="Avenir"/>
                <a:ea typeface="Avenir"/>
                <a:cs typeface="Avenir"/>
                <a:sym typeface="Avenir"/>
              </a:rPr>
              <a:t>Scalability: </a:t>
            </a:r>
            <a:r>
              <a:rPr lang="en-US" sz="1600" dirty="0">
                <a:solidFill>
                  <a:srgbClr val="53585F"/>
                </a:solidFill>
                <a:latin typeface="Avenir"/>
                <a:ea typeface="Avenir"/>
                <a:cs typeface="Avenir"/>
                <a:sym typeface="Avenir"/>
              </a:rPr>
              <a:t>Data not coupled to compute, allowing the ability to resize instantly and shut down when not in use. </a:t>
            </a:r>
            <a:endParaRPr lang="en-US" sz="1600" dirty="0">
              <a:latin typeface="Avenir"/>
            </a:endParaRPr>
          </a:p>
          <a:p>
            <a:pPr marL="228594" lvl="0" indent="-228594">
              <a:lnSpc>
                <a:spcPct val="90000"/>
              </a:lnSpc>
              <a:buClr>
                <a:schemeClr val="accent2"/>
              </a:buClr>
              <a:buSzPts val="1900"/>
              <a:buFont typeface="Arial"/>
              <a:buChar char="•"/>
            </a:pPr>
            <a:r>
              <a:rPr lang="en-US" sz="1600" b="1" dirty="0">
                <a:solidFill>
                  <a:srgbClr val="53585F"/>
                </a:solidFill>
                <a:latin typeface="Avenir"/>
                <a:ea typeface="Avenir"/>
                <a:cs typeface="Avenir"/>
                <a:sym typeface="Avenir"/>
              </a:rPr>
              <a:t>Concurrency: </a:t>
            </a:r>
            <a:r>
              <a:rPr lang="en-US" sz="1600" dirty="0">
                <a:solidFill>
                  <a:srgbClr val="53585F"/>
                </a:solidFill>
                <a:latin typeface="Avenir"/>
                <a:ea typeface="Avenir"/>
                <a:cs typeface="Avenir"/>
                <a:sym typeface="Avenir"/>
              </a:rPr>
              <a:t>Ability to isolate users on separate compute resources to avoid contention. Auto-scale feature scales compute resources horizontally to support concurrent workloads.  </a:t>
            </a:r>
            <a:endParaRPr lang="en-US" sz="1600" dirty="0">
              <a:latin typeface="Avenir"/>
            </a:endParaRPr>
          </a:p>
          <a:p>
            <a:pPr marL="228594" lvl="0" indent="-228594">
              <a:lnSpc>
                <a:spcPct val="90000"/>
              </a:lnSpc>
              <a:buClr>
                <a:schemeClr val="accent2"/>
              </a:buClr>
              <a:buSzPts val="1900"/>
              <a:buFont typeface="Arial"/>
              <a:buChar char="•"/>
            </a:pPr>
            <a:r>
              <a:rPr lang="en-US" sz="1600" b="1" dirty="0">
                <a:solidFill>
                  <a:srgbClr val="53585F"/>
                </a:solidFill>
                <a:latin typeface="Avenir"/>
                <a:ea typeface="Avenir"/>
                <a:cs typeface="Avenir"/>
                <a:sym typeface="Avenir"/>
              </a:rPr>
              <a:t>Administration/Design: </a:t>
            </a:r>
            <a:r>
              <a:rPr lang="en-US" sz="1600" dirty="0">
                <a:solidFill>
                  <a:srgbClr val="53585F"/>
                </a:solidFill>
                <a:latin typeface="Avenir"/>
                <a:ea typeface="Avenir"/>
                <a:cs typeface="Avenir"/>
                <a:sym typeface="Avenir"/>
              </a:rPr>
              <a:t>ZERO; free up your DBA team for other tasks. Load data in real time without need for model. No IT involvement. </a:t>
            </a:r>
            <a:endParaRPr lang="en-US" sz="1600" dirty="0">
              <a:latin typeface="Avenir"/>
            </a:endParaRPr>
          </a:p>
          <a:p>
            <a:pPr marL="228594" lvl="0" indent="-228594">
              <a:lnSpc>
                <a:spcPct val="90000"/>
              </a:lnSpc>
              <a:buClr>
                <a:schemeClr val="accent2"/>
              </a:buClr>
              <a:buSzPts val="1900"/>
              <a:buFont typeface="Arial"/>
              <a:buChar char="•"/>
            </a:pPr>
            <a:r>
              <a:rPr lang="en-US" sz="1600" b="1" dirty="0">
                <a:solidFill>
                  <a:srgbClr val="53585F"/>
                </a:solidFill>
                <a:latin typeface="Avenir"/>
                <a:ea typeface="Avenir"/>
                <a:cs typeface="Avenir"/>
                <a:sym typeface="Avenir"/>
              </a:rPr>
              <a:t>Support: </a:t>
            </a:r>
            <a:r>
              <a:rPr lang="en-US" sz="1600" dirty="0">
                <a:solidFill>
                  <a:srgbClr val="53585F"/>
                </a:solidFill>
                <a:latin typeface="Avenir"/>
                <a:ea typeface="Avenir"/>
                <a:cs typeface="Avenir"/>
                <a:sym typeface="Avenir"/>
              </a:rPr>
              <a:t>24/7 live technical support. </a:t>
            </a:r>
            <a:endParaRPr lang="en-US" sz="1600" dirty="0">
              <a:latin typeface="Avenir"/>
            </a:endParaRPr>
          </a:p>
          <a:p>
            <a:pPr marL="228594" lvl="0" indent="-228594">
              <a:lnSpc>
                <a:spcPct val="90000"/>
              </a:lnSpc>
              <a:buClr>
                <a:schemeClr val="accent2"/>
              </a:buClr>
              <a:buSzPts val="1900"/>
              <a:buFont typeface="Arial"/>
              <a:buChar char="•"/>
            </a:pPr>
            <a:r>
              <a:rPr lang="en-US" sz="1600" b="1" dirty="0">
                <a:solidFill>
                  <a:srgbClr val="53585F"/>
                </a:solidFill>
                <a:latin typeface="Avenir"/>
                <a:ea typeface="Avenir"/>
                <a:cs typeface="Avenir"/>
                <a:sym typeface="Avenir"/>
              </a:rPr>
              <a:t>Ecosystem: </a:t>
            </a:r>
            <a:r>
              <a:rPr lang="en-US" sz="1600" dirty="0">
                <a:solidFill>
                  <a:srgbClr val="53585F"/>
                </a:solidFill>
                <a:latin typeface="Avenir"/>
                <a:ea typeface="Avenir"/>
                <a:cs typeface="Avenir"/>
                <a:sym typeface="Avenir"/>
              </a:rPr>
              <a:t>Certified Tableau connector, ability to move to Tableau Live Connection</a:t>
            </a:r>
            <a:endParaRPr lang="en-US" sz="1600" dirty="0">
              <a:latin typeface="Avenir"/>
            </a:endParaRPr>
          </a:p>
          <a:p>
            <a:endParaRPr lang="en-IN" dirty="0"/>
          </a:p>
        </p:txBody>
      </p:sp>
    </p:spTree>
    <p:extLst>
      <p:ext uri="{BB962C8B-B14F-4D97-AF65-F5344CB8AC3E}">
        <p14:creationId xmlns:p14="http://schemas.microsoft.com/office/powerpoint/2010/main" val="378663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B11B-2CC2-4662-99F4-DD2FEE08422F}"/>
              </a:ext>
            </a:extLst>
          </p:cNvPr>
          <p:cNvSpPr>
            <a:spLocks noGrp="1"/>
          </p:cNvSpPr>
          <p:nvPr>
            <p:ph type="title"/>
          </p:nvPr>
        </p:nvSpPr>
        <p:spPr/>
        <p:txBody>
          <a:bodyPr/>
          <a:lstStyle/>
          <a:p>
            <a:r>
              <a:rPr lang="en-IN" b="1" dirty="0"/>
              <a:t>Unique Snowflake features</a:t>
            </a:r>
          </a:p>
        </p:txBody>
      </p:sp>
      <p:sp>
        <p:nvSpPr>
          <p:cNvPr id="3" name="Content Placeholder 2">
            <a:extLst>
              <a:ext uri="{FF2B5EF4-FFF2-40B4-BE49-F238E27FC236}">
                <a16:creationId xmlns:a16="http://schemas.microsoft.com/office/drawing/2014/main" id="{F434DBFF-EEEC-4967-9B8E-832A63335052}"/>
              </a:ext>
            </a:extLst>
          </p:cNvPr>
          <p:cNvSpPr>
            <a:spLocks noGrp="1"/>
          </p:cNvSpPr>
          <p:nvPr>
            <p:ph idx="1"/>
          </p:nvPr>
        </p:nvSpPr>
        <p:spPr>
          <a:xfrm>
            <a:off x="677334" y="1789114"/>
            <a:ext cx="8596668" cy="4335461"/>
          </a:xfrm>
        </p:spPr>
        <p:txBody>
          <a:bodyPr>
            <a:normAutofit fontScale="55000" lnSpcReduction="20000"/>
          </a:bodyPr>
          <a:lstStyle/>
          <a:p>
            <a:pPr marL="457189" lvl="0" indent="-457189">
              <a:spcBef>
                <a:spcPts val="0"/>
              </a:spcBef>
              <a:buClr>
                <a:schemeClr val="dk1"/>
              </a:buClr>
              <a:buSzPts val="1900"/>
              <a:buFont typeface="Arial"/>
              <a:buChar char="•"/>
            </a:pPr>
            <a:r>
              <a:rPr lang="en-US" sz="2900" b="1" dirty="0">
                <a:solidFill>
                  <a:schemeClr val="dk1"/>
                </a:solidFill>
                <a:latin typeface="Avenir"/>
                <a:ea typeface="Arial"/>
                <a:cs typeface="Arial"/>
                <a:sym typeface="Arial"/>
              </a:rPr>
              <a:t>JSON</a:t>
            </a:r>
            <a:r>
              <a:rPr lang="en-US" sz="2900" dirty="0">
                <a:solidFill>
                  <a:schemeClr val="dk1"/>
                </a:solidFill>
                <a:latin typeface="Avenir"/>
                <a:ea typeface="Arial"/>
                <a:cs typeface="Arial"/>
                <a:sym typeface="Arial"/>
              </a:rPr>
              <a:t>: Ingest raw JSON without transformation. Query JSON with SQL and correlate against relational data</a:t>
            </a:r>
            <a:endParaRPr lang="en-US" sz="2900" dirty="0">
              <a:latin typeface="Avenir"/>
            </a:endParaRPr>
          </a:p>
          <a:p>
            <a:pPr marL="457189" lvl="0" indent="-457189">
              <a:spcBef>
                <a:spcPts val="380"/>
              </a:spcBef>
              <a:buClr>
                <a:schemeClr val="dk1"/>
              </a:buClr>
              <a:buSzPts val="1900"/>
              <a:buFont typeface="Arial"/>
              <a:buChar char="•"/>
            </a:pPr>
            <a:r>
              <a:rPr lang="en-US" sz="2900" b="1" dirty="0">
                <a:solidFill>
                  <a:schemeClr val="dk1"/>
                </a:solidFill>
                <a:latin typeface="Avenir"/>
                <a:ea typeface="Arial"/>
                <a:cs typeface="Arial"/>
                <a:sym typeface="Arial"/>
              </a:rPr>
              <a:t>Cloning</a:t>
            </a:r>
            <a:r>
              <a:rPr lang="en-US" sz="2900" dirty="0">
                <a:solidFill>
                  <a:schemeClr val="dk1"/>
                </a:solidFill>
                <a:latin typeface="Avenir"/>
                <a:ea typeface="Arial"/>
                <a:cs typeface="Arial"/>
                <a:sym typeface="Arial"/>
              </a:rPr>
              <a:t>: Instant dev/test environments or point in time snapshots. Give Dev team a separate up-to-date copy of production database, without duplicating the data   </a:t>
            </a:r>
            <a:endParaRPr lang="en-US" sz="2900" dirty="0">
              <a:latin typeface="Avenir"/>
            </a:endParaRPr>
          </a:p>
          <a:p>
            <a:pPr marL="457189" lvl="0" indent="-457189">
              <a:spcBef>
                <a:spcPts val="380"/>
              </a:spcBef>
              <a:buClr>
                <a:schemeClr val="dk1"/>
              </a:buClr>
              <a:buSzPts val="1900"/>
              <a:buFont typeface="Arial"/>
              <a:buChar char="•"/>
            </a:pPr>
            <a:r>
              <a:rPr lang="en-US" sz="2900" b="1" dirty="0">
                <a:solidFill>
                  <a:schemeClr val="dk1"/>
                </a:solidFill>
                <a:latin typeface="Avenir"/>
                <a:ea typeface="Arial"/>
                <a:cs typeface="Arial"/>
                <a:sym typeface="Arial"/>
              </a:rPr>
              <a:t>Time Travel</a:t>
            </a:r>
            <a:r>
              <a:rPr lang="en-US" sz="2900" dirty="0">
                <a:solidFill>
                  <a:schemeClr val="dk1"/>
                </a:solidFill>
                <a:latin typeface="Avenir"/>
                <a:ea typeface="Arial"/>
                <a:cs typeface="Arial"/>
                <a:sym typeface="Arial"/>
              </a:rPr>
              <a:t>: Useful for instant </a:t>
            </a:r>
            <a:r>
              <a:rPr lang="en-US" sz="2900" dirty="0" err="1">
                <a:solidFill>
                  <a:schemeClr val="dk1"/>
                </a:solidFill>
                <a:latin typeface="Avenir"/>
                <a:ea typeface="Arial"/>
                <a:cs typeface="Arial"/>
                <a:sym typeface="Arial"/>
              </a:rPr>
              <a:t>undrop</a:t>
            </a:r>
            <a:r>
              <a:rPr lang="en-US" sz="2900" dirty="0">
                <a:solidFill>
                  <a:schemeClr val="dk1"/>
                </a:solidFill>
                <a:latin typeface="Avenir"/>
                <a:ea typeface="Arial"/>
                <a:cs typeface="Arial"/>
                <a:sym typeface="Arial"/>
              </a:rPr>
              <a:t> and ETL troubleshooting. Query data as of any point in time within the past 90 days </a:t>
            </a:r>
            <a:endParaRPr lang="en-US" sz="2900" dirty="0">
              <a:latin typeface="Avenir"/>
            </a:endParaRPr>
          </a:p>
          <a:p>
            <a:pPr marL="457189" lvl="0" indent="-457189">
              <a:spcBef>
                <a:spcPts val="380"/>
              </a:spcBef>
              <a:buClr>
                <a:schemeClr val="dk1"/>
              </a:buClr>
              <a:buSzPts val="1900"/>
              <a:buFont typeface="Arial"/>
              <a:buChar char="•"/>
            </a:pPr>
            <a:r>
              <a:rPr lang="en-US" sz="2900" b="1" dirty="0">
                <a:solidFill>
                  <a:schemeClr val="dk1"/>
                </a:solidFill>
                <a:latin typeface="Avenir"/>
                <a:ea typeface="Arial"/>
                <a:cs typeface="Arial"/>
                <a:sym typeface="Arial"/>
              </a:rPr>
              <a:t>Query Caching: </a:t>
            </a:r>
            <a:r>
              <a:rPr lang="en-US" sz="2900" dirty="0">
                <a:solidFill>
                  <a:schemeClr val="dk1"/>
                </a:solidFill>
                <a:latin typeface="Avenir"/>
                <a:ea typeface="Arial"/>
                <a:cs typeface="Arial"/>
                <a:sym typeface="Arial"/>
              </a:rPr>
              <a:t>instant results for Executive dashboards and commonly run reports. Query result sets are cached for 24 hours</a:t>
            </a:r>
            <a:endParaRPr lang="en-US" sz="2900" dirty="0">
              <a:latin typeface="Avenir"/>
            </a:endParaRPr>
          </a:p>
          <a:p>
            <a:pPr marL="457189" lvl="0" indent="-457189">
              <a:spcBef>
                <a:spcPts val="380"/>
              </a:spcBef>
              <a:buClr>
                <a:schemeClr val="dk1"/>
              </a:buClr>
              <a:buSzPts val="1900"/>
              <a:buFont typeface="Arial"/>
              <a:buChar char="•"/>
            </a:pPr>
            <a:r>
              <a:rPr lang="en-US" sz="2900" b="1" dirty="0">
                <a:solidFill>
                  <a:schemeClr val="dk1"/>
                </a:solidFill>
                <a:latin typeface="Avenir"/>
                <a:ea typeface="Arial"/>
                <a:cs typeface="Arial"/>
                <a:sym typeface="Arial"/>
              </a:rPr>
              <a:t>Backups</a:t>
            </a:r>
            <a:r>
              <a:rPr lang="en-US" sz="2900" dirty="0">
                <a:solidFill>
                  <a:schemeClr val="dk1"/>
                </a:solidFill>
                <a:latin typeface="Avenir"/>
                <a:ea typeface="Arial"/>
                <a:cs typeface="Arial"/>
                <a:sym typeface="Arial"/>
              </a:rPr>
              <a:t>: Automatic cross data center replication, managed by AWS  </a:t>
            </a:r>
            <a:endParaRPr lang="en-US" sz="2900" dirty="0">
              <a:latin typeface="Avenir"/>
            </a:endParaRPr>
          </a:p>
          <a:p>
            <a:pPr marL="457189" lvl="0" indent="-457189">
              <a:spcBef>
                <a:spcPts val="380"/>
              </a:spcBef>
              <a:buClr>
                <a:schemeClr val="dk1"/>
              </a:buClr>
              <a:buSzPts val="1900"/>
              <a:buFont typeface="Arial"/>
              <a:buChar char="•"/>
            </a:pPr>
            <a:r>
              <a:rPr lang="en-US" sz="2900" b="1" dirty="0">
                <a:solidFill>
                  <a:schemeClr val="dk1"/>
                </a:solidFill>
                <a:latin typeface="Avenir"/>
                <a:ea typeface="Arial"/>
                <a:cs typeface="Arial"/>
                <a:sym typeface="Arial"/>
              </a:rPr>
              <a:t>Data Sharing: </a:t>
            </a:r>
            <a:r>
              <a:rPr lang="en-US" sz="2900" dirty="0">
                <a:solidFill>
                  <a:schemeClr val="dk1"/>
                </a:solidFill>
                <a:latin typeface="Avenir"/>
                <a:ea typeface="Arial"/>
                <a:cs typeface="Arial"/>
                <a:sym typeface="Arial"/>
              </a:rPr>
              <a:t>publish or consume data sets to external clients without direct system access. Share data across Snowflake accounts without transferring/copying    </a:t>
            </a:r>
            <a:endParaRPr lang="en-US" sz="2900" dirty="0">
              <a:latin typeface="Avenir"/>
            </a:endParaRPr>
          </a:p>
          <a:p>
            <a:pPr marL="457189" lvl="0" indent="-457189">
              <a:spcBef>
                <a:spcPts val="380"/>
              </a:spcBef>
              <a:buClr>
                <a:schemeClr val="dk1"/>
              </a:buClr>
              <a:buSzPts val="1900"/>
              <a:buFont typeface="Arial"/>
              <a:buChar char="•"/>
            </a:pPr>
            <a:r>
              <a:rPr lang="en-US" sz="2900" b="1" dirty="0">
                <a:solidFill>
                  <a:schemeClr val="dk1"/>
                </a:solidFill>
                <a:latin typeface="Avenir"/>
                <a:ea typeface="Arial"/>
                <a:cs typeface="Arial"/>
                <a:sym typeface="Arial"/>
              </a:rPr>
              <a:t>Auto-Scaling: </a:t>
            </a:r>
            <a:r>
              <a:rPr lang="en-US" sz="2900" dirty="0">
                <a:solidFill>
                  <a:schemeClr val="dk1"/>
                </a:solidFill>
                <a:latin typeface="Avenir"/>
                <a:ea typeface="Arial"/>
                <a:cs typeface="Arial"/>
                <a:sym typeface="Arial"/>
              </a:rPr>
              <a:t>dynamic horizontal scaling for concurrency to deliver consistent SLAs</a:t>
            </a:r>
            <a:endParaRPr lang="en-US" sz="2900" dirty="0">
              <a:latin typeface="Avenir"/>
            </a:endParaRPr>
          </a:p>
          <a:p>
            <a:pPr marL="457189" lvl="0" indent="-457189">
              <a:spcBef>
                <a:spcPts val="380"/>
              </a:spcBef>
              <a:buClr>
                <a:schemeClr val="dk1"/>
              </a:buClr>
              <a:buSzPts val="1900"/>
              <a:buFont typeface="Arial"/>
              <a:buChar char="•"/>
            </a:pPr>
            <a:r>
              <a:rPr lang="en-US" sz="2900" b="1" dirty="0">
                <a:solidFill>
                  <a:schemeClr val="dk1"/>
                </a:solidFill>
                <a:latin typeface="Avenir"/>
                <a:ea typeface="Arial"/>
                <a:cs typeface="Arial"/>
                <a:sym typeface="Arial"/>
              </a:rPr>
              <a:t>Central Data Store: </a:t>
            </a:r>
            <a:r>
              <a:rPr lang="en-US" sz="2900" dirty="0">
                <a:solidFill>
                  <a:schemeClr val="dk1"/>
                </a:solidFill>
                <a:latin typeface="Avenir"/>
                <a:ea typeface="Arial"/>
                <a:cs typeface="Arial"/>
                <a:sym typeface="Arial"/>
              </a:rPr>
              <a:t>consolidate all data and eliminate separate Dev/QA environments. Get everyone at Logitech under one platform</a:t>
            </a:r>
            <a:endParaRPr lang="en-US" sz="2900" dirty="0">
              <a:latin typeface="Avenir"/>
            </a:endParaRPr>
          </a:p>
          <a:p>
            <a:pPr marL="457189" lvl="0" indent="-457189">
              <a:spcBef>
                <a:spcPts val="380"/>
              </a:spcBef>
              <a:buClr>
                <a:schemeClr val="dk1"/>
              </a:buClr>
              <a:buSzPts val="1900"/>
              <a:buFont typeface="Arial"/>
              <a:buChar char="•"/>
            </a:pPr>
            <a:r>
              <a:rPr lang="en-US" sz="2900" b="1" dirty="0">
                <a:solidFill>
                  <a:schemeClr val="dk1"/>
                </a:solidFill>
                <a:latin typeface="Avenir"/>
                <a:ea typeface="Arial"/>
                <a:cs typeface="Arial"/>
                <a:sym typeface="Arial"/>
              </a:rPr>
              <a:t>Upgrades: </a:t>
            </a:r>
            <a:r>
              <a:rPr lang="en-US" sz="2900" dirty="0">
                <a:solidFill>
                  <a:schemeClr val="dk1"/>
                </a:solidFill>
                <a:latin typeface="Avenir"/>
                <a:ea typeface="Arial"/>
                <a:cs typeface="Arial"/>
                <a:sym typeface="Arial"/>
              </a:rPr>
              <a:t>weekly system updates with zero downtime </a:t>
            </a:r>
            <a:endParaRPr lang="en-US" sz="2900" dirty="0">
              <a:latin typeface="Avenir"/>
            </a:endParaRPr>
          </a:p>
          <a:p>
            <a:pPr marL="457189" lvl="0" indent="-457189">
              <a:spcBef>
                <a:spcPts val="380"/>
              </a:spcBef>
              <a:buClr>
                <a:schemeClr val="dk1"/>
              </a:buClr>
              <a:buSzPts val="1900"/>
              <a:buFont typeface="Arial"/>
              <a:buChar char="•"/>
            </a:pPr>
            <a:r>
              <a:rPr lang="en-US" sz="2900" b="1" dirty="0">
                <a:solidFill>
                  <a:schemeClr val="dk1"/>
                </a:solidFill>
                <a:latin typeface="Avenir"/>
                <a:ea typeface="Arial"/>
                <a:cs typeface="Arial"/>
                <a:sym typeface="Arial"/>
              </a:rPr>
              <a:t>Security: </a:t>
            </a:r>
            <a:r>
              <a:rPr lang="en-US" sz="2900" dirty="0">
                <a:solidFill>
                  <a:schemeClr val="dk1"/>
                </a:solidFill>
                <a:latin typeface="Avenir"/>
                <a:ea typeface="Arial"/>
                <a:cs typeface="Arial"/>
                <a:sym typeface="Arial"/>
              </a:rPr>
              <a:t>encryption by default</a:t>
            </a:r>
            <a:endParaRPr lang="en-US" sz="2900" dirty="0">
              <a:latin typeface="Avenir"/>
            </a:endParaRPr>
          </a:p>
          <a:p>
            <a:pPr marL="457189" lvl="0" indent="-457189">
              <a:spcBef>
                <a:spcPts val="380"/>
              </a:spcBef>
              <a:buClr>
                <a:schemeClr val="dk1"/>
              </a:buClr>
              <a:buSzPts val="1900"/>
              <a:buFont typeface="Arial"/>
              <a:buChar char="•"/>
            </a:pPr>
            <a:r>
              <a:rPr lang="en-US" sz="2900" b="1" dirty="0">
                <a:solidFill>
                  <a:schemeClr val="dk1"/>
                </a:solidFill>
                <a:latin typeface="Avenir"/>
                <a:ea typeface="Arial"/>
                <a:cs typeface="Arial"/>
                <a:sym typeface="Arial"/>
              </a:rPr>
              <a:t>Charge Back: </a:t>
            </a:r>
            <a:r>
              <a:rPr lang="en-US" sz="2900" dirty="0">
                <a:solidFill>
                  <a:schemeClr val="dk1"/>
                </a:solidFill>
                <a:latin typeface="Avenir"/>
                <a:ea typeface="Arial"/>
                <a:cs typeface="Arial"/>
                <a:sym typeface="Arial"/>
              </a:rPr>
              <a:t>monitor business unit/user usage, down to hourly increments, to understand how much each user costs you</a:t>
            </a:r>
            <a:endParaRPr lang="en-US" sz="2900" dirty="0">
              <a:latin typeface="Avenir"/>
            </a:endParaRPr>
          </a:p>
          <a:p>
            <a:endParaRPr lang="en-IN" dirty="0"/>
          </a:p>
        </p:txBody>
      </p:sp>
    </p:spTree>
    <p:extLst>
      <p:ext uri="{BB962C8B-B14F-4D97-AF65-F5344CB8AC3E}">
        <p14:creationId xmlns:p14="http://schemas.microsoft.com/office/powerpoint/2010/main" val="319307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0153-57C7-4AC9-A043-F451981493F1}"/>
              </a:ext>
            </a:extLst>
          </p:cNvPr>
          <p:cNvSpPr>
            <a:spLocks noGrp="1"/>
          </p:cNvSpPr>
          <p:nvPr>
            <p:ph type="title"/>
          </p:nvPr>
        </p:nvSpPr>
        <p:spPr/>
        <p:txBody>
          <a:bodyPr/>
          <a:lstStyle/>
          <a:p>
            <a:r>
              <a:rPr lang="en-IN" b="1" dirty="0"/>
              <a:t>Snowflake Model</a:t>
            </a:r>
            <a:r>
              <a:rPr lang="en-US" b="1" dirty="0">
                <a:solidFill>
                  <a:schemeClr val="accent2"/>
                </a:solidFill>
                <a:latin typeface="Avenir"/>
                <a:ea typeface="Avenir"/>
                <a:cs typeface="Avenir"/>
                <a:sym typeface="Avenir"/>
              </a:rPr>
              <a:t> </a:t>
            </a:r>
            <a:br>
              <a:rPr lang="en-US" dirty="0"/>
            </a:br>
            <a:endParaRPr lang="en-IN" dirty="0"/>
          </a:p>
        </p:txBody>
      </p:sp>
      <p:sp>
        <p:nvSpPr>
          <p:cNvPr id="3" name="Content Placeholder 2">
            <a:extLst>
              <a:ext uri="{FF2B5EF4-FFF2-40B4-BE49-F238E27FC236}">
                <a16:creationId xmlns:a16="http://schemas.microsoft.com/office/drawing/2014/main" id="{9E495ACF-8FFA-4A6D-9B2F-27EE8F4F0AEE}"/>
              </a:ext>
            </a:extLst>
          </p:cNvPr>
          <p:cNvSpPr>
            <a:spLocks noGrp="1"/>
          </p:cNvSpPr>
          <p:nvPr>
            <p:ph idx="1"/>
          </p:nvPr>
        </p:nvSpPr>
        <p:spPr>
          <a:xfrm>
            <a:off x="591609" y="1789114"/>
            <a:ext cx="8596668" cy="3880773"/>
          </a:xfrm>
        </p:spPr>
        <p:txBody>
          <a:bodyPr>
            <a:normAutofit/>
          </a:bodyPr>
          <a:lstStyle/>
          <a:p>
            <a:pPr marL="0" lvl="0" indent="0">
              <a:spcBef>
                <a:spcPts val="0"/>
              </a:spcBef>
              <a:buClr>
                <a:schemeClr val="accent2"/>
              </a:buClr>
              <a:buSzPts val="2400"/>
              <a:buNone/>
            </a:pPr>
            <a:r>
              <a:rPr lang="en-US" sz="2400" dirty="0">
                <a:solidFill>
                  <a:srgbClr val="53585F"/>
                </a:solidFill>
                <a:latin typeface="Avenir"/>
                <a:ea typeface="Avenir"/>
                <a:cs typeface="Avenir"/>
                <a:sym typeface="Avenir"/>
              </a:rPr>
              <a:t>Snowflake is a </a:t>
            </a:r>
            <a:r>
              <a:rPr lang="en-US" sz="2400" dirty="0" err="1">
                <a:solidFill>
                  <a:srgbClr val="53585F"/>
                </a:solidFill>
                <a:latin typeface="Avenir"/>
                <a:ea typeface="Avenir"/>
                <a:cs typeface="Avenir"/>
                <a:sym typeface="Avenir"/>
              </a:rPr>
              <a:t>DWaaS</a:t>
            </a:r>
            <a:r>
              <a:rPr lang="en-US" sz="2400" dirty="0">
                <a:solidFill>
                  <a:srgbClr val="53585F"/>
                </a:solidFill>
                <a:latin typeface="Avenir"/>
                <a:ea typeface="Avenir"/>
                <a:cs typeface="Avenir"/>
                <a:sym typeface="Avenir"/>
              </a:rPr>
              <a:t> offering that is very different than traditional DW solutions because it’s: </a:t>
            </a:r>
            <a:endParaRPr lang="en-US" dirty="0"/>
          </a:p>
          <a:p>
            <a:pPr marL="514345" lvl="1" indent="-228600">
              <a:spcBef>
                <a:spcPts val="360"/>
              </a:spcBef>
              <a:buClr>
                <a:schemeClr val="accent2"/>
              </a:buClr>
              <a:buSzPts val="1800"/>
              <a:buNone/>
            </a:pPr>
            <a:endParaRPr lang="en-US" sz="1800" b="1" dirty="0">
              <a:solidFill>
                <a:srgbClr val="53585F"/>
              </a:solidFill>
              <a:latin typeface="Avenir"/>
              <a:ea typeface="Avenir"/>
              <a:cs typeface="Avenir"/>
              <a:sym typeface="Avenir"/>
            </a:endParaRPr>
          </a:p>
          <a:p>
            <a:pPr marL="380990" lvl="1" indent="-209544">
              <a:spcBef>
                <a:spcPts val="360"/>
              </a:spcBef>
              <a:buClr>
                <a:schemeClr val="accent2"/>
              </a:buClr>
              <a:buSzPts val="1800"/>
              <a:buFont typeface="Arial"/>
              <a:buChar char="•"/>
            </a:pPr>
            <a:r>
              <a:rPr lang="en-US" b="1" dirty="0">
                <a:solidFill>
                  <a:srgbClr val="53585F"/>
                </a:solidFill>
                <a:latin typeface="Avenir"/>
                <a:ea typeface="Avenir"/>
                <a:cs typeface="Avenir"/>
                <a:sym typeface="Avenir"/>
              </a:rPr>
              <a:t>Purely Elastic </a:t>
            </a:r>
            <a:r>
              <a:rPr lang="en-US" dirty="0">
                <a:solidFill>
                  <a:srgbClr val="53585F"/>
                </a:solidFill>
                <a:latin typeface="Avenir"/>
                <a:ea typeface="Avenir"/>
                <a:cs typeface="Avenir"/>
                <a:sym typeface="Avenir"/>
              </a:rPr>
              <a:t>– Resources are consumed on an hourly basis (money is spent only when used). Resources can be turned on, off, made bigger or made smaller with the click of a button. Traditional systems require Logitech to pay for resources on a constant basis even when not using the system.</a:t>
            </a:r>
            <a:endParaRPr lang="en-US" dirty="0">
              <a:latin typeface="Avenir"/>
            </a:endParaRPr>
          </a:p>
          <a:p>
            <a:pPr marL="380990" lvl="1" indent="-95244">
              <a:spcBef>
                <a:spcPts val="360"/>
              </a:spcBef>
              <a:buClr>
                <a:schemeClr val="accent2"/>
              </a:buClr>
              <a:buSzPts val="1800"/>
              <a:buNone/>
            </a:pPr>
            <a:endParaRPr lang="en-US" b="1" dirty="0">
              <a:solidFill>
                <a:srgbClr val="53585F"/>
              </a:solidFill>
              <a:latin typeface="Avenir"/>
              <a:ea typeface="Avenir"/>
              <a:cs typeface="Avenir"/>
              <a:sym typeface="Avenir"/>
            </a:endParaRPr>
          </a:p>
          <a:p>
            <a:pPr marL="380990" lvl="1" indent="-209544">
              <a:spcBef>
                <a:spcPts val="360"/>
              </a:spcBef>
              <a:buClr>
                <a:schemeClr val="accent2"/>
              </a:buClr>
              <a:buSzPts val="1800"/>
              <a:buFont typeface="Arial"/>
              <a:buChar char="•"/>
            </a:pPr>
            <a:r>
              <a:rPr lang="en-US" b="1" dirty="0">
                <a:solidFill>
                  <a:srgbClr val="53585F"/>
                </a:solidFill>
                <a:latin typeface="Avenir"/>
                <a:ea typeface="Avenir"/>
                <a:cs typeface="Avenir"/>
                <a:sym typeface="Avenir"/>
              </a:rPr>
              <a:t>Storage Is Separate From Compute </a:t>
            </a:r>
            <a:r>
              <a:rPr lang="en-US" dirty="0">
                <a:solidFill>
                  <a:srgbClr val="53585F"/>
                </a:solidFill>
                <a:latin typeface="Avenir"/>
                <a:ea typeface="Avenir"/>
                <a:cs typeface="Avenir"/>
                <a:sym typeface="Avenir"/>
              </a:rPr>
              <a:t>– Traditional systems require Logitech to purchase “nodes” which combine storage and compute. This forces the admin to make compromises and purchase more than what’s needed. Snowflake, on the other hand, handles each completely separately and lets Logitech purchase only the amount of compute needed for the task and only pay for storage when it’s consumed. </a:t>
            </a:r>
            <a:endParaRPr lang="en-US" dirty="0">
              <a:latin typeface="Avenir"/>
            </a:endParaRPr>
          </a:p>
          <a:p>
            <a:endParaRPr lang="en-IN" dirty="0"/>
          </a:p>
        </p:txBody>
      </p:sp>
    </p:spTree>
    <p:extLst>
      <p:ext uri="{BB962C8B-B14F-4D97-AF65-F5344CB8AC3E}">
        <p14:creationId xmlns:p14="http://schemas.microsoft.com/office/powerpoint/2010/main" val="3741060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C610E2-1127-4439-B60E-38490D3EA1B7}"/>
              </a:ext>
            </a:extLst>
          </p:cNvPr>
          <p:cNvSpPr/>
          <p:nvPr/>
        </p:nvSpPr>
        <p:spPr>
          <a:xfrm>
            <a:off x="3198770" y="2662535"/>
            <a:ext cx="3317961"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5075518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50</TotalTime>
  <Words>514</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Avenir</vt:lpstr>
      <vt:lpstr>Trebuchet MS</vt:lpstr>
      <vt:lpstr>Wingdings 3</vt:lpstr>
      <vt:lpstr>Facet</vt:lpstr>
      <vt:lpstr>Snowflake Overview </vt:lpstr>
      <vt:lpstr>DATA WAREHOUSE BUILT FOR THE CLOUD</vt:lpstr>
      <vt:lpstr>A NEW ARCHITECTURE FOR DATA WAREHOUSING     </vt:lpstr>
      <vt:lpstr>SNOWFLAKE’S MULTI-CLUSTER, SHARED DATA ARCHITECTURE</vt:lpstr>
      <vt:lpstr>Why Snowflake</vt:lpstr>
      <vt:lpstr>Unique Snowflake features</vt:lpstr>
      <vt:lpstr>Snowflake Model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dc:title>
  <dc:creator>sandeep.mahajan</dc:creator>
  <cp:lastModifiedBy>sandeep.mahajan</cp:lastModifiedBy>
  <cp:revision>9</cp:revision>
  <dcterms:created xsi:type="dcterms:W3CDTF">2019-10-09T12:04:39Z</dcterms:created>
  <dcterms:modified xsi:type="dcterms:W3CDTF">2019-10-09T12:54:57Z</dcterms:modified>
</cp:coreProperties>
</file>