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tkCbME1KrKgY01uQf76vHBki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cbe010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1cbe010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cbe010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1cbe010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cbe010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d1cbe010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cbe010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d1cbe010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1cbe010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1cbe010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cbe010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d1cbe010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cbe010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d1cbe010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1cbe010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d1cbe010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ws.amazon.com/AmazonS3/latest/user-guide/enable-event-notifica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nowflake.com/en/user-guide/data-load-snowpipe-auto-s3.html#step-4-configure-event-notifica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nowflake.com/en/sql-reference/sql/create-stag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11700" y="1699800"/>
            <a:ext cx="85206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005">
                <a:solidFill>
                  <a:srgbClr val="FF0000"/>
                </a:solidFill>
              </a:rPr>
              <a:t>Snowflake - Continuous Data Loading using Snow Pipe</a:t>
            </a:r>
            <a:endParaRPr b="1" sz="5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be0103a_0_38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d1cbe0103a_0_38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Create a Pipe with Auto-ingest enabled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d1cbe0103a_0_38"/>
          <p:cNvSpPr txBox="1"/>
          <p:nvPr/>
        </p:nvSpPr>
        <p:spPr>
          <a:xfrm>
            <a:off x="457225" y="623400"/>
            <a:ext cx="8353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  <a:highlight>
                  <a:schemeClr val="dk1"/>
                </a:highlight>
              </a:rPr>
              <a:t>d) Create a pipe to ingest CSV data with auto-Igest enabled</a:t>
            </a:r>
            <a:endParaRPr b="1" sz="22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create or replace pipe snowpipe.public.snowpipe   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auto_ingest=true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as copy into snowpipe.public.emp_snowpipe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from @snowpipe.public.snow_stage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file_format = (type = 'csv');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cbe0103a_0_44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1cbe0103a_0_44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Configure Security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d1cbe0103a_0_44"/>
          <p:cNvSpPr txBox="1"/>
          <p:nvPr/>
        </p:nvSpPr>
        <p:spPr>
          <a:xfrm>
            <a:off x="457225" y="623400"/>
            <a:ext cx="835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highlight>
                  <a:schemeClr val="dk1"/>
                </a:highlight>
              </a:rPr>
              <a:t>For each user who will execute continuous data loads using Snowpipe, grant sufficient access control privileges on the objects for the data load (i.e. the target database, schema, and table; the stage object, and the pipe).</a:t>
            </a:r>
            <a:endParaRPr b="1" sz="18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980000"/>
                </a:solidFill>
                <a:highlight>
                  <a:schemeClr val="dk1"/>
                </a:highlight>
              </a:rPr>
              <a:t>Using Snowpipe requires a role with the following privileges:</a:t>
            </a:r>
            <a:endParaRPr b="1"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pic>
        <p:nvPicPr>
          <p:cNvPr id="134" name="Google Shape;134;gd1cbe0103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5" y="2315100"/>
            <a:ext cx="8210550" cy="25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cbe0103a_0_54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1cbe0103a_0_54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Configure Event Notifications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d1cbe0103a_0_54"/>
          <p:cNvSpPr txBox="1"/>
          <p:nvPr/>
        </p:nvSpPr>
        <p:spPr>
          <a:xfrm>
            <a:off x="457225" y="623400"/>
            <a:ext cx="8353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b="1" lang="en">
                <a:solidFill>
                  <a:srgbClr val="FFFF00"/>
                </a:solidFill>
                <a:highlight>
                  <a:schemeClr val="dk1"/>
                </a:highlight>
              </a:rPr>
              <a:t>Configure event notifications for your S3 bucket to notify Snowpipe when new data is available to load. </a:t>
            </a:r>
            <a:endParaRPr b="1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b="1" lang="en">
                <a:solidFill>
                  <a:srgbClr val="FFFF00"/>
                </a:solidFill>
                <a:highlight>
                  <a:schemeClr val="dk1"/>
                </a:highlight>
              </a:rPr>
              <a:t>The auto-ingest feature relies on SQS queues to deliver event notifications from S3 to Snowpipe.</a:t>
            </a:r>
            <a:endParaRPr b="1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b="1" lang="en">
                <a:solidFill>
                  <a:srgbClr val="FFFF00"/>
                </a:solidFill>
                <a:highlight>
                  <a:schemeClr val="dk1"/>
                </a:highlight>
              </a:rPr>
              <a:t>For ease of use, Snowpipe SQS queues are created and managed by Snowflake. The SHOW PIPES command output displays the Amazon Resource Name (ARN) of your SQS queue.</a:t>
            </a:r>
            <a:endParaRPr b="1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b="1" lang="en">
                <a:solidFill>
                  <a:srgbClr val="FFFF00"/>
                </a:solidFill>
                <a:highlight>
                  <a:schemeClr val="dk1"/>
                </a:highlight>
              </a:rPr>
              <a:t>Execute the SHOW PIPES command:</a:t>
            </a:r>
            <a:endParaRPr b="1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8A0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10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88A0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pipes</a:t>
            </a:r>
            <a:r>
              <a:rPr b="1" lang="en" sz="1100">
                <a:solidFill>
                  <a:srgbClr val="40404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 u="sng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Note the ARN of the SQS queue for the stage in the 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notification_channel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 column. Copy the ARN to a convenient location.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pic>
        <p:nvPicPr>
          <p:cNvPr id="142" name="Google Shape;142;gd1cbe0103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8625"/>
            <a:ext cx="9143999" cy="17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d1cbe0103a_0_54"/>
          <p:cNvSpPr/>
          <p:nvPr/>
        </p:nvSpPr>
        <p:spPr>
          <a:xfrm>
            <a:off x="5010175" y="4939725"/>
            <a:ext cx="543000" cy="2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cbe0103a_0_78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d1cbe0103a_0_78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Configure Event Notification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d1cbe0103a_0_78"/>
          <p:cNvSpPr txBox="1"/>
          <p:nvPr/>
        </p:nvSpPr>
        <p:spPr>
          <a:xfrm>
            <a:off x="457225" y="623400"/>
            <a:ext cx="8353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AutoNum type="arabicPeriod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Log into the Amazon S3 console.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23850" lvl="0" marL="4572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500"/>
              <a:buAutoNum type="arabicPeriod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Configure an event notification for your S3 bucket using the instructions provided in the 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 S3 documentation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. Complete the fields as follows: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9144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11150" lvl="1" marL="23241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300"/>
              <a:buChar char="○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Name: </a:t>
            </a:r>
            <a:r>
              <a:rPr lang="en" sz="1500">
                <a:solidFill>
                  <a:srgbClr val="980000"/>
                </a:solidFill>
                <a:highlight>
                  <a:schemeClr val="dk1"/>
                </a:highlight>
              </a:rPr>
              <a:t>Name of the event notification</a:t>
            </a:r>
            <a:r>
              <a:rPr lang="en" sz="1500">
                <a:solidFill>
                  <a:srgbClr val="FFFF00"/>
                </a:solidFill>
                <a:highlight>
                  <a:schemeClr val="dk1"/>
                </a:highlight>
              </a:rPr>
              <a:t> 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(e.g. </a:t>
            </a:r>
            <a:r>
              <a:rPr b="1" lang="en" sz="1200">
                <a:solidFill>
                  <a:srgbClr val="FF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Auto-ingest Snowflake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).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23850" lvl="1" marL="23241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500"/>
              <a:buChar char="○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Events: Select the </a:t>
            </a:r>
            <a:r>
              <a:rPr b="1" lang="en" sz="1500">
                <a:solidFill>
                  <a:srgbClr val="980000"/>
                </a:solidFill>
                <a:highlight>
                  <a:schemeClr val="dk1"/>
                </a:highlight>
              </a:rPr>
              <a:t>ObjectCreate (All) 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option.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23850" lvl="1" marL="23241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500"/>
              <a:buChar char="○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Send to: Select </a:t>
            </a:r>
            <a:r>
              <a:rPr b="1" lang="en" sz="1500">
                <a:solidFill>
                  <a:srgbClr val="980000"/>
                </a:solidFill>
                <a:highlight>
                  <a:schemeClr val="dk1"/>
                </a:highlight>
              </a:rPr>
              <a:t>SQS Queue 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from the dropdown list.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23850" lvl="1" marL="23241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500"/>
              <a:buChar char="○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SQS: Select </a:t>
            </a:r>
            <a:r>
              <a:rPr b="1" lang="en" sz="1500">
                <a:solidFill>
                  <a:srgbClr val="980000"/>
                </a:solidFill>
                <a:highlight>
                  <a:schemeClr val="dk1"/>
                </a:highlight>
              </a:rPr>
              <a:t>Add SQS queue ARN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 from the dropdown list.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23850" lvl="1" marL="2324100" marR="495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500"/>
              <a:buChar char="○"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SQS queue ARN: Paste the </a:t>
            </a:r>
            <a:r>
              <a:rPr b="1" lang="en" sz="1500">
                <a:solidFill>
                  <a:srgbClr val="980000"/>
                </a:solidFill>
                <a:highlight>
                  <a:schemeClr val="dk1"/>
                </a:highlight>
              </a:rPr>
              <a:t>SQS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 </a:t>
            </a:r>
            <a:r>
              <a:rPr b="1" lang="en" sz="1500">
                <a:solidFill>
                  <a:srgbClr val="980000"/>
                </a:solidFill>
                <a:highlight>
                  <a:schemeClr val="dk1"/>
                </a:highlight>
              </a:rPr>
              <a:t>Queue name</a:t>
            </a: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 from the SHOW PIPES output.</a:t>
            </a:r>
            <a:endParaRPr b="1" sz="15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00"/>
                </a:solidFill>
                <a:highlight>
                  <a:schemeClr val="dk1"/>
                </a:highlight>
              </a:rPr>
              <a:t>3.      Snowpipe with auto-ingest is now configured!</a:t>
            </a:r>
            <a:endParaRPr b="1" sz="20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cbe0103a_0_70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1cbe0103a_0_70"/>
          <p:cNvSpPr txBox="1"/>
          <p:nvPr/>
        </p:nvSpPr>
        <p:spPr>
          <a:xfrm>
            <a:off x="790600" y="436725"/>
            <a:ext cx="7705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Load Historical Files &amp; Delete the Staged Files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d1cbe0103a_0_70"/>
          <p:cNvSpPr txBox="1"/>
          <p:nvPr/>
        </p:nvSpPr>
        <p:spPr>
          <a:xfrm>
            <a:off x="395250" y="1194900"/>
            <a:ext cx="8353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AutoNum type="arabicPeriod"/>
            </a:pPr>
            <a:r>
              <a:rPr b="1" lang="en" sz="2100">
                <a:solidFill>
                  <a:srgbClr val="FFFF00"/>
                </a:solidFill>
                <a:highlight>
                  <a:schemeClr val="dk1"/>
                </a:highlight>
              </a:rPr>
              <a:t>When new data files are added to the S3 bucket, the event notification informs Snowpipe to load them into the target table defined in the pipe.</a:t>
            </a:r>
            <a:endParaRPr b="1" sz="21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AutoNum type="arabicPeriod"/>
            </a:pPr>
            <a:r>
              <a:rPr b="1" lang="en" sz="2100">
                <a:solidFill>
                  <a:srgbClr val="FFFF00"/>
                </a:solidFill>
                <a:highlight>
                  <a:schemeClr val="dk1"/>
                </a:highlight>
              </a:rPr>
              <a:t>To load any backlog of data files that existed in the external stage </a:t>
            </a:r>
            <a:r>
              <a:rPr b="1" i="1" lang="en" sz="2100">
                <a:solidFill>
                  <a:srgbClr val="FFFF00"/>
                </a:solidFill>
                <a:highlight>
                  <a:schemeClr val="dk1"/>
                </a:highlight>
              </a:rPr>
              <a:t>before</a:t>
            </a:r>
            <a:r>
              <a:rPr b="1" lang="en" sz="2100">
                <a:solidFill>
                  <a:srgbClr val="FFFF00"/>
                </a:solidFill>
                <a:highlight>
                  <a:schemeClr val="dk1"/>
                </a:highlight>
              </a:rPr>
              <a:t> SQS notifications were configured.</a:t>
            </a:r>
            <a:endParaRPr b="1" sz="21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AutoNum type="arabicPeriod"/>
            </a:pPr>
            <a:r>
              <a:rPr b="1" lang="en" sz="2100">
                <a:solidFill>
                  <a:srgbClr val="FFFF00"/>
                </a:solidFill>
                <a:highlight>
                  <a:schemeClr val="dk1"/>
                </a:highlight>
              </a:rPr>
              <a:t>Delete the staged files from the S3 Bucket after you successfully load the data and no longer require the files. </a:t>
            </a:r>
            <a:endParaRPr b="1" sz="21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44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93825" y="153525"/>
            <a:ext cx="851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Automating Snowpipe for Amazon S3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-125" y="623400"/>
            <a:ext cx="9144000" cy="4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highlight>
                  <a:schemeClr val="dk1"/>
                </a:highlight>
              </a:rPr>
              <a:t>Create a New S3 Event Notification to Automate Snowpipe</a:t>
            </a:r>
            <a:endParaRPr sz="26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5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Step 1: Create a Stage (If Needed)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Step 2: Create a Pipe with Auto-Ingest Enabled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Step 3: Configure Security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4: Configure </a:t>
            </a: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Event Notifications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Step 5: Load Historical Files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40005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700"/>
              <a:buChar char="●"/>
            </a:pPr>
            <a:r>
              <a:rPr lang="en" sz="2700">
                <a:solidFill>
                  <a:srgbClr val="980000"/>
                </a:solidFill>
                <a:highlight>
                  <a:schemeClr val="dk1"/>
                </a:highlight>
              </a:rPr>
              <a:t>Step 6: Delete Staged Files</a:t>
            </a:r>
            <a:endParaRPr sz="27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cbe0103a_0_9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1cbe0103a_0_9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Snowpipe Auto-Ingest Process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gd1cbe0103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623400"/>
            <a:ext cx="5734076" cy="435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1cbe0103a_0_9"/>
          <p:cNvSpPr txBox="1"/>
          <p:nvPr/>
        </p:nvSpPr>
        <p:spPr>
          <a:xfrm>
            <a:off x="152425" y="623400"/>
            <a:ext cx="2991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AutoNum type="arabicPeriod"/>
            </a:pPr>
            <a:r>
              <a:rPr b="1" lang="en" sz="1600">
                <a:solidFill>
                  <a:srgbClr val="980000"/>
                </a:solidFill>
                <a:highlight>
                  <a:schemeClr val="dk1"/>
                </a:highlight>
              </a:rPr>
              <a:t>Data files are loaded in a stage.</a:t>
            </a:r>
            <a:endParaRPr b="1" sz="16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1600"/>
              <a:buAutoNum type="arabicPeriod"/>
            </a:pPr>
            <a:r>
              <a:rPr b="1" lang="en" sz="1600">
                <a:solidFill>
                  <a:srgbClr val="980000"/>
                </a:solidFill>
                <a:highlight>
                  <a:schemeClr val="dk1"/>
                </a:highlight>
              </a:rPr>
              <a:t>An S3 event notification informs Snowpipe via an SQS queue that files are ready to load. Snowpipe copies the files into a queue.</a:t>
            </a:r>
            <a:endParaRPr b="1" sz="16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980000"/>
              </a:buClr>
              <a:buSzPts val="1600"/>
              <a:buAutoNum type="arabicPeriod"/>
            </a:pPr>
            <a:r>
              <a:rPr b="1" lang="en" sz="1600">
                <a:solidFill>
                  <a:srgbClr val="980000"/>
                </a:solidFill>
                <a:highlight>
                  <a:schemeClr val="dk1"/>
                </a:highlight>
              </a:rPr>
              <a:t>A Snowflake-provided virtual warehouse loads data from the queued files into the target table based on parameters defined in the specified pipe</a:t>
            </a:r>
            <a:endParaRPr sz="17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cbe0103a_0_16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1cbe0103a_0_16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Create a Stage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d1cbe0103a_0_16"/>
          <p:cNvSpPr txBox="1"/>
          <p:nvPr/>
        </p:nvSpPr>
        <p:spPr>
          <a:xfrm>
            <a:off x="457225" y="623400"/>
            <a:ext cx="8353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</a:rPr>
              <a:t>Create an external stage that references your S3 bucket using the </a:t>
            </a: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STAGE</a:t>
            </a: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</a:rPr>
              <a:t> command. </a:t>
            </a:r>
            <a:endParaRPr b="1" sz="18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</a:rPr>
              <a:t>Snowpipe fetches your data files from the stage and temporarily queues them before loading them into your target table. Alternatively, you can use an existing external stage.</a:t>
            </a:r>
            <a:endParaRPr b="1" sz="18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</a:rPr>
              <a:t>a) Create an Integration Object</a:t>
            </a:r>
            <a:endParaRPr b="1" sz="18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highlight>
                  <a:schemeClr val="dk1"/>
                </a:highlight>
              </a:rPr>
              <a:t>	</a:t>
            </a: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create or replace storage integration Snowflake_Obj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  	type = external_stage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  	storage_provider = s3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  	enabled = true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  	storage_aws_role_arn = 'arn:aws:iam::456067747731:role/snowflake-role2'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FF00"/>
                </a:solidFill>
                <a:highlight>
                  <a:schemeClr val="dk1"/>
                </a:highlight>
              </a:rPr>
              <a:t>  	storage_allowed_locations = ('s3://snowflakedemo1/snowflake/csv/');</a:t>
            </a:r>
            <a:endParaRPr b="1" i="1" sz="17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cbe0103a_0_29"/>
          <p:cNvSpPr txBox="1"/>
          <p:nvPr/>
        </p:nvSpPr>
        <p:spPr>
          <a:xfrm>
            <a:off x="0" y="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0" i="0" sz="315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1cbe0103a_0_29"/>
          <p:cNvSpPr txBox="1"/>
          <p:nvPr/>
        </p:nvSpPr>
        <p:spPr>
          <a:xfrm>
            <a:off x="1276375" y="46200"/>
            <a:ext cx="6715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1176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50">
                <a:solidFill>
                  <a:srgbClr val="FFFF00"/>
                </a:solidFill>
                <a:highlight>
                  <a:schemeClr val="dk1"/>
                </a:highlight>
              </a:rPr>
              <a:t>Create a Stage</a:t>
            </a:r>
            <a:endParaRPr b="1">
              <a:solidFill>
                <a:srgbClr val="FFFF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d1cbe0103a_0_29"/>
          <p:cNvSpPr txBox="1"/>
          <p:nvPr/>
        </p:nvSpPr>
        <p:spPr>
          <a:xfrm>
            <a:off x="457225" y="623400"/>
            <a:ext cx="8353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80000"/>
                </a:solidFill>
                <a:highlight>
                  <a:schemeClr val="dk1"/>
                </a:highlight>
              </a:rPr>
              <a:t>b) Create the File Format</a:t>
            </a:r>
            <a:endParaRPr b="1" sz="23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80000"/>
                </a:solidFill>
                <a:highlight>
                  <a:schemeClr val="dk1"/>
                </a:highlight>
              </a:rPr>
              <a:t>	</a:t>
            </a:r>
            <a:r>
              <a:rPr b="1" i="1" lang="en" sz="2300">
                <a:solidFill>
                  <a:srgbClr val="FFFF00"/>
                </a:solidFill>
                <a:highlight>
                  <a:schemeClr val="dk1"/>
                </a:highlight>
              </a:rPr>
              <a:t>create or replace file format Emp_file_format</a:t>
            </a:r>
            <a:endParaRPr b="1" i="1" sz="23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FFFF00"/>
                </a:solidFill>
                <a:highlight>
                  <a:schemeClr val="dk1"/>
                </a:highlight>
              </a:rPr>
              <a:t>type = csv field_delimiter = ',' skip_header = 0 </a:t>
            </a:r>
            <a:endParaRPr b="1" i="1" sz="23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FFFF00"/>
                </a:solidFill>
                <a:highlight>
                  <a:schemeClr val="dk1"/>
                </a:highlight>
              </a:rPr>
              <a:t>null_if = ('NULL', 'null') empty_field_as_null = true;</a:t>
            </a:r>
            <a:endParaRPr b="1" sz="23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80000"/>
                </a:solidFill>
                <a:highlight>
                  <a:schemeClr val="dk1"/>
                </a:highlight>
              </a:rPr>
              <a:t>c</a:t>
            </a:r>
            <a:r>
              <a:rPr b="1" lang="en" sz="2300">
                <a:solidFill>
                  <a:srgbClr val="980000"/>
                </a:solidFill>
                <a:highlight>
                  <a:schemeClr val="dk1"/>
                </a:highlight>
              </a:rPr>
              <a:t>) Create the Stage</a:t>
            </a:r>
            <a:endParaRPr b="1" sz="230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80000"/>
                </a:solidFill>
                <a:highlight>
                  <a:schemeClr val="dk1"/>
                </a:highlight>
              </a:rPr>
              <a:t>	</a:t>
            </a: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create or replace stage snow_stage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storage_integration = Snowflake_Obj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url = 's3://snowflakedemo1/snowflake/csv/'</a:t>
            </a:r>
            <a:endParaRPr b="1" i="1" sz="22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FF00"/>
                </a:solidFill>
                <a:highlight>
                  <a:schemeClr val="dk1"/>
                </a:highlight>
              </a:rPr>
              <a:t>file_format = Emp_file_format;</a:t>
            </a:r>
            <a:endParaRPr b="1" i="1" sz="2300">
              <a:solidFill>
                <a:srgbClr val="FFFF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