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7" r:id="rId6"/>
    <p:sldId id="271" r:id="rId7"/>
    <p:sldId id="275" r:id="rId8"/>
    <p:sldId id="274" r:id="rId9"/>
    <p:sldId id="278" r:id="rId10"/>
    <p:sldId id="279" r:id="rId11"/>
    <p:sldId id="280" r:id="rId12"/>
    <p:sldId id="281" r:id="rId13"/>
    <p:sldId id="28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2072641"/>
            <a:ext cx="8821271" cy="1635759"/>
          </a:xfrm>
        </p:spPr>
        <p:txBody>
          <a:bodyPr>
            <a:noAutofit/>
          </a:bodyPr>
          <a:lstStyle/>
          <a:p>
            <a:r>
              <a:rPr lang="en-IN" sz="7200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Snowpipe</a:t>
            </a:r>
            <a:br>
              <a:rPr lang="en-IN" sz="4800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</a:br>
            <a:endParaRPr lang="en-IN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81CD0-F28E-9E5A-38E8-B98CFA69058D}"/>
              </a:ext>
            </a:extLst>
          </p:cNvPr>
          <p:cNvSpPr txBox="1"/>
          <p:nvPr/>
        </p:nvSpPr>
        <p:spPr>
          <a:xfrm>
            <a:off x="4084319" y="3245545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solidFill>
                  <a:schemeClr val="accent1"/>
                </a:solidFill>
                <a:effectLst/>
                <a:latin typeface="Helvetica" panose="020B0604020202020204" pitchFamily="34" charset="0"/>
              </a:rPr>
              <a:t>Sreenivas Kalahasti</a:t>
            </a:r>
            <a:endParaRPr lang="en-I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10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Step1: Checking the pipe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1438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333FF"/>
                </a:solidFill>
              </a:rPr>
              <a:t>SELECT SYSTEM$PIPE_STATUS(‘</a:t>
            </a:r>
            <a:r>
              <a:rPr lang="en-US" i="1" dirty="0" err="1">
                <a:solidFill>
                  <a:srgbClr val="3333FF"/>
                </a:solidFill>
              </a:rPr>
              <a:t>pipe_name</a:t>
            </a:r>
            <a:r>
              <a:rPr lang="en-US" dirty="0">
                <a:solidFill>
                  <a:srgbClr val="3333FF"/>
                </a:solidFill>
              </a:rPr>
              <a:t>’);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lastReceivedMessageTimestamp</a:t>
            </a:r>
            <a:r>
              <a:rPr lang="en-US" b="1" u="sng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3333FF"/>
                </a:solidFill>
              </a:rPr>
              <a:t>Specifies the timestamp of the last event message received from the message queue.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3333FF"/>
                </a:solidFill>
              </a:rPr>
              <a:t>If the timestamp is earlier than expected, this indicates an issue with the service configuration (i.e. Amazon SQS) 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3333FF"/>
                </a:solidFill>
              </a:rPr>
              <a:t>Verify whether any settings were changed in your service configuration.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lastForwardedMessageTimestamp</a:t>
            </a:r>
            <a:r>
              <a:rPr lang="en-US" b="1" u="sng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3333FF"/>
                </a:solidFill>
              </a:rPr>
              <a:t>Specifies the timestamp of the last “create object” event message that was forwarded to the pipe.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3333FF"/>
                </a:solidFill>
              </a:rPr>
              <a:t>If this value is not similar to above timestamp, then there is a mismatch between the cloud storage path where the new data files are created and the path specified in the Snowflake stage object.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3333FF"/>
                </a:solidFill>
              </a:rPr>
              <a:t>Verify the paths and correct them.</a:t>
            </a:r>
          </a:p>
        </p:txBody>
      </p:sp>
    </p:spTree>
    <p:extLst>
      <p:ext uri="{BB962C8B-B14F-4D97-AF65-F5344CB8AC3E}">
        <p14:creationId xmlns:p14="http://schemas.microsoft.com/office/powerpoint/2010/main" val="52817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Step2: View the copy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3333FF"/>
                </a:solidFill>
                <a:sym typeface="Wingdings" panose="05000000000000000000" pitchFamily="2" charset="2"/>
              </a:rPr>
              <a:t> Copy history shows the history of all file loads and errors if any.</a:t>
            </a: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3333FF"/>
                </a:solidFill>
              </a:rPr>
              <a:t>View the copy history by using below query.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333FF"/>
                </a:solidFill>
              </a:rPr>
              <a:t>SELECT * FROM TABLE( INFORMATION_SCHEMA.COPY_HISTORY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	(</a:t>
            </a:r>
            <a:r>
              <a:rPr lang="en-US" dirty="0" err="1">
                <a:solidFill>
                  <a:srgbClr val="3333FF"/>
                </a:solidFill>
              </a:rPr>
              <a:t>table_name</a:t>
            </a:r>
            <a:r>
              <a:rPr lang="en-US" dirty="0">
                <a:solidFill>
                  <a:srgbClr val="3333FF"/>
                </a:solidFill>
              </a:rPr>
              <a:t>  =&gt;  </a:t>
            </a:r>
            <a:r>
              <a:rPr lang="en-US" i="1" dirty="0">
                <a:solidFill>
                  <a:srgbClr val="3333FF"/>
                </a:solidFill>
              </a:rPr>
              <a:t>‘</a:t>
            </a:r>
            <a:r>
              <a:rPr lang="en-US" i="1" dirty="0" err="1">
                <a:solidFill>
                  <a:srgbClr val="3333FF"/>
                </a:solidFill>
              </a:rPr>
              <a:t>table_name</a:t>
            </a:r>
            <a:r>
              <a:rPr lang="en-US" i="1" dirty="0">
                <a:solidFill>
                  <a:srgbClr val="3333FF"/>
                </a:solidFill>
              </a:rPr>
              <a:t>'</a:t>
            </a:r>
            <a:r>
              <a:rPr lang="en-US" dirty="0">
                <a:solidFill>
                  <a:srgbClr val="3333FF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	 START_TIME =&gt;  </a:t>
            </a:r>
            <a:r>
              <a:rPr lang="en-US" i="1" dirty="0">
                <a:solidFill>
                  <a:srgbClr val="3333FF"/>
                </a:solidFill>
              </a:rPr>
              <a:t>‘timestamp or expression’</a:t>
            </a:r>
            <a:r>
              <a:rPr lang="en-US" dirty="0">
                <a:solidFill>
                  <a:srgbClr val="3333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Step3: Validate the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3333FF"/>
                </a:solidFill>
              </a:rPr>
              <a:t> If the load operation encounters errors in the data files, the COPY_HISTORY table function describes the first error encountered in each file.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3333FF"/>
                </a:solidFill>
              </a:rPr>
              <a:t> To validate the data files, query the VALIDATE_PIPE_LOAD table.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SELECT * FROM TABLE(INFORMATION_SCHEMA.VALIDATE_PIPE_LOAD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	(PIPE_NAME =&gt; ‘</a:t>
            </a:r>
            <a:r>
              <a:rPr lang="en-US" i="1" dirty="0" err="1">
                <a:solidFill>
                  <a:srgbClr val="3333FF"/>
                </a:solidFill>
              </a:rPr>
              <a:t>pipe_name</a:t>
            </a:r>
            <a:r>
              <a:rPr lang="en-US" i="1" dirty="0">
                <a:solidFill>
                  <a:srgbClr val="3333FF"/>
                </a:solidFill>
              </a:rPr>
              <a:t>’</a:t>
            </a:r>
            <a:r>
              <a:rPr lang="en-US" dirty="0">
                <a:solidFill>
                  <a:srgbClr val="3333FF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START_TIME =&gt; </a:t>
            </a:r>
            <a:r>
              <a:rPr lang="en-US" i="1" dirty="0">
                <a:solidFill>
                  <a:srgbClr val="3333FF"/>
                </a:solidFill>
              </a:rPr>
              <a:t>‘timestamp or expression’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);</a:t>
            </a:r>
          </a:p>
          <a:p>
            <a:pPr>
              <a:buFont typeface="Wingdings" panose="05000000000000000000" pitchFamily="2" charset="2"/>
              <a:buChar char="à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53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  <a:latin typeface="Helvetica" panose="020B0604020202020204" pitchFamily="34" charset="0"/>
              </a:rPr>
              <a:t>Managing Pipes</a:t>
            </a:r>
            <a:endParaRPr lang="en-IN" b="0" i="0" dirty="0">
              <a:solidFill>
                <a:srgbClr val="C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olidFill>
                  <a:srgbClr val="3333FF"/>
                </a:solidFill>
                <a:sym typeface="Wingdings" panose="05000000000000000000" pitchFamily="2" charset="2"/>
              </a:rPr>
              <a:t> Use DESC </a:t>
            </a:r>
            <a:r>
              <a:rPr lang="en-IN" dirty="0" err="1">
                <a:solidFill>
                  <a:srgbClr val="3333FF"/>
                </a:solidFill>
                <a:sym typeface="Wingdings" panose="05000000000000000000" pitchFamily="2" charset="2"/>
              </a:rPr>
              <a:t>pipe_name</a:t>
            </a:r>
            <a:r>
              <a:rPr lang="en-IN" dirty="0">
                <a:solidFill>
                  <a:srgbClr val="3333FF"/>
                </a:solidFill>
                <a:sym typeface="Wingdings" panose="05000000000000000000" pitchFamily="2" charset="2"/>
              </a:rPr>
              <a:t> command to see the pipe properties and the copy command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olidFill>
                  <a:srgbClr val="3333FF"/>
                </a:solidFill>
              </a:rPr>
              <a:t> Use SHOW pipes command to see all the pipes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olidFill>
                  <a:srgbClr val="3333FF"/>
                </a:solidFill>
              </a:rPr>
              <a:t> We can pause/resume pipes with </a:t>
            </a:r>
            <a:r>
              <a:rPr lang="en-IN" sz="2400" dirty="0">
                <a:solidFill>
                  <a:srgbClr val="3333FF"/>
                </a:solidFill>
              </a:rPr>
              <a:t>PIPE_EXECUTION_PAUSED</a:t>
            </a:r>
            <a:r>
              <a:rPr lang="en-IN" dirty="0">
                <a:solidFill>
                  <a:srgbClr val="3333FF"/>
                </a:solidFill>
              </a:rPr>
              <a:t> = true/false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olidFill>
                  <a:srgbClr val="3333FF"/>
                </a:solidFill>
              </a:rPr>
              <a:t> It is a best practice to pause and resume pipes before and after performing below actions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3333FF"/>
                </a:solidFill>
              </a:rPr>
              <a:t>	</a:t>
            </a:r>
            <a:r>
              <a:rPr lang="en-IN" dirty="0">
                <a:solidFill>
                  <a:srgbClr val="3333FF"/>
                </a:solidFill>
                <a:sym typeface="Wingdings" panose="05000000000000000000" pitchFamily="2" charset="2"/>
              </a:rPr>
              <a:t> when modifying the stage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3333FF"/>
                </a:solidFill>
                <a:sym typeface="Wingdings" panose="05000000000000000000" pitchFamily="2" charset="2"/>
              </a:rPr>
              <a:t>	 when modifying file format object if stage is using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3333FF"/>
                </a:solidFill>
                <a:sym typeface="Wingdings" panose="05000000000000000000" pitchFamily="2" charset="2"/>
              </a:rPr>
              <a:t>	 when modifying copy command</a:t>
            </a:r>
          </a:p>
          <a:p>
            <a:pPr marL="0" indent="0">
              <a:buNone/>
            </a:pPr>
            <a:r>
              <a:rPr lang="en-IN" dirty="0">
                <a:solidFill>
                  <a:srgbClr val="3333FF"/>
                </a:solidFill>
                <a:sym typeface="Wingdings" panose="05000000000000000000" pitchFamily="2" charset="2"/>
              </a:rPr>
              <a:t> To modify the copy command, recreating pipe is the only possible way</a:t>
            </a:r>
          </a:p>
          <a:p>
            <a:pPr marL="0" indent="0">
              <a:buNone/>
            </a:pPr>
            <a:r>
              <a:rPr lang="en-IN" dirty="0">
                <a:solidFill>
                  <a:srgbClr val="3333FF"/>
                </a:solidFill>
                <a:sym typeface="Wingdings" panose="05000000000000000000" pitchFamily="2" charset="2"/>
              </a:rPr>
              <a:t> When you recreate a pipe, all the load history will be dropped.</a:t>
            </a:r>
            <a:endParaRPr lang="en-IN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444" y="2682240"/>
            <a:ext cx="8821271" cy="883920"/>
          </a:xfrm>
        </p:spPr>
        <p:txBody>
          <a:bodyPr>
            <a:noAutofit/>
          </a:bodyPr>
          <a:lstStyle/>
          <a:p>
            <a:r>
              <a:rPr lang="en-IN" b="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Thank You</a:t>
            </a:r>
            <a:r>
              <a:rPr lang="en-IN" sz="4800" b="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	!</a:t>
            </a:r>
            <a:r>
              <a:rPr lang="en-IN" sz="4800" b="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	</a:t>
            </a:r>
            <a:endParaRPr lang="en-IN" sz="32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/>
          <a:lstStyle/>
          <a:p>
            <a:r>
              <a:rPr lang="en-US" dirty="0"/>
              <a:t>What is continuous loading?</a:t>
            </a:r>
          </a:p>
          <a:p>
            <a:r>
              <a:rPr lang="en-US" dirty="0"/>
              <a:t>Snowpipe</a:t>
            </a:r>
          </a:p>
          <a:p>
            <a:r>
              <a:rPr lang="en-US" dirty="0"/>
              <a:t>Steps in Creating Snowpipe</a:t>
            </a:r>
          </a:p>
          <a:p>
            <a:r>
              <a:rPr lang="en-US" dirty="0"/>
              <a:t>Snowpipe syntax</a:t>
            </a:r>
          </a:p>
          <a:p>
            <a:r>
              <a:rPr lang="en-US" dirty="0"/>
              <a:t>Snowpipe DDL</a:t>
            </a:r>
          </a:p>
          <a:p>
            <a:r>
              <a:rPr lang="en-US" dirty="0"/>
              <a:t>Troubleshooting Snowpipe</a:t>
            </a:r>
          </a:p>
          <a:p>
            <a:r>
              <a:rPr lang="en-US" dirty="0"/>
              <a:t>Managing Snowpipe</a:t>
            </a:r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What is Continuous loading?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Loading small volumes of data in continuous manner like for every hour or for every 10 minutes etc.</a:t>
            </a:r>
          </a:p>
          <a:p>
            <a:r>
              <a:rPr lang="en-US" dirty="0">
                <a:solidFill>
                  <a:srgbClr val="000000"/>
                </a:solidFill>
              </a:rPr>
              <a:t>Live or real time data.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ensures users have the latest data for business analysis.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Snowflake uses snow pipes for continuous data loads into snowflake tables.</a:t>
            </a:r>
          </a:p>
        </p:txBody>
      </p:sp>
    </p:spTree>
    <p:extLst>
      <p:ext uri="{BB962C8B-B14F-4D97-AF65-F5344CB8AC3E}">
        <p14:creationId xmlns:p14="http://schemas.microsoft.com/office/powerpoint/2010/main" val="11406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 pipe is a named database object that contains Copy command used to load the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Snowpipe loads data within minutes after files are added to a stage and submitted for ingestion.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Snowpipe uses compute resources provided by Snowflake, It is a serverless task.</a:t>
            </a:r>
          </a:p>
          <a:p>
            <a:r>
              <a:rPr lang="en-US" dirty="0">
                <a:solidFill>
                  <a:srgbClr val="000000"/>
                </a:solidFill>
              </a:rPr>
              <a:t>One time setup.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Suggested micro file size is </a:t>
            </a:r>
            <a:r>
              <a:rPr lang="en-US" dirty="0">
                <a:solidFill>
                  <a:srgbClr val="000000"/>
                </a:solidFill>
              </a:rPr>
              <a:t>100-250 MB.</a:t>
            </a:r>
          </a:p>
          <a:p>
            <a:r>
              <a:rPr lang="en-US" dirty="0">
                <a:solidFill>
                  <a:srgbClr val="000000"/>
                </a:solidFill>
              </a:rPr>
              <a:t>Snowpipe uses file loading metadata associated with each pipe object to prevent reloading the same files.</a:t>
            </a:r>
          </a:p>
        </p:txBody>
      </p:sp>
    </p:spTree>
    <p:extLst>
      <p:ext uri="{BB962C8B-B14F-4D97-AF65-F5344CB8AC3E}">
        <p14:creationId xmlns:p14="http://schemas.microsoft.com/office/powerpoint/2010/main" val="201315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How Snowpipe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A0FE3-0023-89E9-1A71-4FD4AC1C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05" y="2004433"/>
            <a:ext cx="9681483" cy="2271732"/>
          </a:xfrm>
        </p:spPr>
      </p:pic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Steps in creating 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511860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Storage Integration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 Stage object using storage integration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and test Copy command to load the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 Pipe by using the Copy command.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Setup event notifications at Cloud storage provider’s end.</a:t>
            </a:r>
          </a:p>
          <a:p>
            <a:pPr marL="4572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  <a:ln>
            <a:solidFill>
              <a:srgbClr val="00B050"/>
            </a:solidFill>
          </a:ln>
        </p:spPr>
        <p:txBody>
          <a:bodyPr/>
          <a:lstStyle/>
          <a:p>
            <a:pPr algn="ctr"/>
            <a:r>
              <a:rPr lang="en-IN" b="1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3"/>
            <a:ext cx="10515600" cy="1628177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CREATE OR REPLACE   PIPE   </a:t>
            </a:r>
            <a:r>
              <a:rPr lang="en-US" b="1" i="1" dirty="0">
                <a:solidFill>
                  <a:srgbClr val="3333FF"/>
                </a:solidFill>
              </a:rPr>
              <a:t>PIPE_NAME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  	AUTO_INGEST = [ TRUE | FALSE ] ]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	AS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	&lt;</a:t>
            </a:r>
            <a:r>
              <a:rPr lang="en-US" b="1" dirty="0" err="1">
                <a:solidFill>
                  <a:srgbClr val="3333FF"/>
                </a:solidFill>
              </a:rPr>
              <a:t>Copy_Statement</a:t>
            </a:r>
            <a:r>
              <a:rPr lang="en-US" b="1" dirty="0">
                <a:solidFill>
                  <a:srgbClr val="3333FF"/>
                </a:solidFill>
              </a:rPr>
              <a:t>&gt;</a:t>
            </a:r>
            <a:endParaRPr lang="en-IN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/>
              <a:t>CREATE PIPE </a:t>
            </a:r>
            <a:r>
              <a:rPr lang="en-IN" dirty="0">
                <a:sym typeface="Wingdings" panose="05000000000000000000" pitchFamily="2" charset="2"/>
              </a:rPr>
              <a:t> To create a pipe</a:t>
            </a:r>
            <a:endParaRPr lang="en-IN" dirty="0"/>
          </a:p>
          <a:p>
            <a:r>
              <a:rPr lang="en-IN" b="1" dirty="0"/>
              <a:t>ALTER PIPE </a:t>
            </a:r>
            <a:r>
              <a:rPr lang="en-IN" dirty="0">
                <a:sym typeface="Wingdings" panose="05000000000000000000" pitchFamily="2" charset="2"/>
              </a:rPr>
              <a:t> To alter pipe or to pause or resume pipe</a:t>
            </a:r>
          </a:p>
          <a:p>
            <a:pPr marL="0" indent="0">
              <a:buNone/>
            </a:pPr>
            <a:r>
              <a:rPr lang="en-IN" sz="2200" dirty="0"/>
              <a:t>   </a:t>
            </a:r>
            <a:r>
              <a:rPr lang="en-IN" sz="2200" b="1" dirty="0">
                <a:solidFill>
                  <a:srgbClr val="3333FF"/>
                </a:solidFill>
              </a:rPr>
              <a:t>ALTER   PIPE  </a:t>
            </a:r>
            <a:r>
              <a:rPr lang="en-IN" sz="2200" b="1" i="1" dirty="0">
                <a:solidFill>
                  <a:srgbClr val="3333FF"/>
                </a:solidFill>
              </a:rPr>
              <a:t>PIPE_NAME  </a:t>
            </a:r>
            <a:r>
              <a:rPr lang="en-IN" sz="2200" b="1" dirty="0">
                <a:solidFill>
                  <a:srgbClr val="3333FF"/>
                </a:solidFill>
              </a:rPr>
              <a:t> </a:t>
            </a:r>
            <a:r>
              <a:rPr lang="en-US" sz="2200" b="1" dirty="0">
                <a:solidFill>
                  <a:srgbClr val="3333FF"/>
                </a:solidFill>
              </a:rPr>
              <a:t>PIPE_EXECUTION_PAUSED = TRUE | FALSE</a:t>
            </a:r>
            <a:endParaRPr lang="en-IN" sz="2200" b="1" dirty="0">
              <a:solidFill>
                <a:srgbClr val="3333FF"/>
              </a:solidFill>
            </a:endParaRPr>
          </a:p>
          <a:p>
            <a:r>
              <a:rPr lang="en-IN" b="1" dirty="0"/>
              <a:t>DROP PIPE </a:t>
            </a:r>
            <a:r>
              <a:rPr lang="en-IN" dirty="0">
                <a:sym typeface="Wingdings" panose="05000000000000000000" pitchFamily="2" charset="2"/>
              </a:rPr>
              <a:t> To drop the pipe</a:t>
            </a:r>
            <a:endParaRPr lang="en-IN" dirty="0"/>
          </a:p>
          <a:p>
            <a:r>
              <a:rPr lang="en-IN" b="1" dirty="0"/>
              <a:t>DESCRIBE PIPE </a:t>
            </a:r>
            <a:r>
              <a:rPr lang="en-IN" dirty="0">
                <a:sym typeface="Wingdings" panose="05000000000000000000" pitchFamily="2" charset="2"/>
              </a:rPr>
              <a:t> To describe the pipe properties, to get ARN</a:t>
            </a:r>
            <a:endParaRPr lang="en-IN" dirty="0"/>
          </a:p>
          <a:p>
            <a:r>
              <a:rPr lang="en-IN" b="1" dirty="0"/>
              <a:t>SHOW PIPES </a:t>
            </a:r>
            <a:r>
              <a:rPr lang="en-IN" dirty="0">
                <a:sym typeface="Wingdings" panose="05000000000000000000" pitchFamily="2" charset="2"/>
              </a:rPr>
              <a:t> To see all the pipes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Troubleshooting 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Step 1: Check the Pipe Status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Step 2: View the COPY History for the Table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Step 3: Validate the Data Files</a:t>
            </a:r>
            <a:endParaRPr lang="en-IN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9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731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Wingdings</vt:lpstr>
      <vt:lpstr>Office Theme</vt:lpstr>
      <vt:lpstr>Snowpipe </vt:lpstr>
      <vt:lpstr>Agenda</vt:lpstr>
      <vt:lpstr>What is Continuous loading?</vt:lpstr>
      <vt:lpstr>Snowpipe</vt:lpstr>
      <vt:lpstr>How Snowpipe works?</vt:lpstr>
      <vt:lpstr>Steps in creating Snowpipe</vt:lpstr>
      <vt:lpstr>Snowpipe Syntax</vt:lpstr>
      <vt:lpstr>Snowpipe DDL</vt:lpstr>
      <vt:lpstr>Troubleshooting Snowpipe</vt:lpstr>
      <vt:lpstr>Step1: Checking the pipe status</vt:lpstr>
      <vt:lpstr>Step2: View the copy history</vt:lpstr>
      <vt:lpstr>Step3: Validate the Data Files</vt:lpstr>
      <vt:lpstr>Managing Pipes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Sreenivas Kalahasti</cp:lastModifiedBy>
  <cp:revision>113</cp:revision>
  <dcterms:created xsi:type="dcterms:W3CDTF">2021-01-16T07:18:07Z</dcterms:created>
  <dcterms:modified xsi:type="dcterms:W3CDTF">2023-01-02T08:08:35Z</dcterms:modified>
</cp:coreProperties>
</file>