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63" r:id="rId2"/>
    <p:sldId id="264" r:id="rId3"/>
    <p:sldId id="265" r:id="rId4"/>
    <p:sldId id="267" r:id="rId5"/>
    <p:sldId id="268" r:id="rId6"/>
    <p:sldId id="278" r:id="rId7"/>
    <p:sldId id="269" r:id="rId8"/>
    <p:sldId id="270" r:id="rId9"/>
    <p:sldId id="256" r:id="rId10"/>
    <p:sldId id="257" r:id="rId11"/>
    <p:sldId id="258" r:id="rId12"/>
    <p:sldId id="275" r:id="rId13"/>
    <p:sldId id="276" r:id="rId14"/>
    <p:sldId id="260" r:id="rId15"/>
    <p:sldId id="261" r:id="rId16"/>
    <p:sldId id="272" r:id="rId17"/>
    <p:sldId id="271"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081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826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4380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0012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9204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8126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3732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4567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75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701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280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557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152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301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838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980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537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3/29/2023</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7276485"/>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219200"/>
            <a:ext cx="8001000" cy="3600986"/>
          </a:xfrm>
          <a:prstGeom prst="rect">
            <a:avLst/>
          </a:prstGeom>
          <a:noFill/>
        </p:spPr>
        <p:txBody>
          <a:bodyPr wrap="square" rtlCol="0">
            <a:spAutoFit/>
          </a:bodyPr>
          <a:lstStyle/>
          <a:p>
            <a:r>
              <a:rPr lang="en-IN" sz="3600" b="1" dirty="0"/>
              <a:t>        Exploratory Data Analysis</a:t>
            </a:r>
          </a:p>
          <a:p>
            <a:r>
              <a:rPr lang="en-IN" sz="3600" b="1" dirty="0"/>
              <a:t>                             On</a:t>
            </a:r>
          </a:p>
          <a:p>
            <a:r>
              <a:rPr lang="en-IN" sz="3600" b="1" dirty="0"/>
              <a:t>                 1000 Movie Data</a:t>
            </a:r>
          </a:p>
          <a:p>
            <a:endParaRPr lang="en-IN" sz="3600" b="1" dirty="0"/>
          </a:p>
          <a:p>
            <a:endParaRPr lang="en-IN" sz="3600" b="1" dirty="0"/>
          </a:p>
          <a:p>
            <a:r>
              <a:rPr lang="en-IN" sz="2400" b="1" dirty="0"/>
              <a:t>By </a:t>
            </a:r>
            <a:r>
              <a:rPr lang="en-IN" sz="2400" b="1" dirty="0" err="1"/>
              <a:t>Abhishek</a:t>
            </a:r>
            <a:r>
              <a:rPr lang="en-IN" sz="2400" b="1" dirty="0"/>
              <a:t> Thakur</a:t>
            </a:r>
          </a:p>
          <a:p>
            <a:r>
              <a:rPr lang="en-IN" sz="2400" b="1" dirty="0"/>
              <a:t>Email ID:- abhishekrcks1995@gmail.com </a:t>
            </a:r>
          </a:p>
        </p:txBody>
      </p:sp>
    </p:spTree>
    <p:extLst>
      <p:ext uri="{BB962C8B-B14F-4D97-AF65-F5344CB8AC3E}">
        <p14:creationId xmlns:p14="http://schemas.microsoft.com/office/powerpoint/2010/main" val="57362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Bar Chart For Top 10 Genre</a:t>
            </a:r>
            <a:endParaRPr lang="en-IN" sz="3200" dirty="0"/>
          </a:p>
        </p:txBody>
      </p:sp>
      <p:pic>
        <p:nvPicPr>
          <p:cNvPr id="7" name="Picture 6">
            <a:extLst>
              <a:ext uri="{FF2B5EF4-FFF2-40B4-BE49-F238E27FC236}">
                <a16:creationId xmlns:a16="http://schemas.microsoft.com/office/drawing/2014/main" id="{C1410B36-48CF-0B15-522F-D350FEF114A4}"/>
              </a:ext>
            </a:extLst>
          </p:cNvPr>
          <p:cNvPicPr>
            <a:picLocks noChangeAspect="1"/>
          </p:cNvPicPr>
          <p:nvPr/>
        </p:nvPicPr>
        <p:blipFill>
          <a:blip r:embed="rId2"/>
          <a:stretch>
            <a:fillRect/>
          </a:stretch>
        </p:blipFill>
        <p:spPr>
          <a:xfrm>
            <a:off x="194594" y="1066800"/>
            <a:ext cx="8766150" cy="5516562"/>
          </a:xfrm>
          <a:prstGeom prst="rect">
            <a:avLst/>
          </a:prstGeom>
        </p:spPr>
      </p:pic>
    </p:spTree>
    <p:extLst>
      <p:ext uri="{BB962C8B-B14F-4D97-AF65-F5344CB8AC3E}">
        <p14:creationId xmlns:p14="http://schemas.microsoft.com/office/powerpoint/2010/main" val="5441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372600" cy="914400"/>
          </a:xfrm>
        </p:spPr>
        <p:txBody>
          <a:bodyPr>
            <a:noAutofit/>
          </a:bodyPr>
          <a:lstStyle/>
          <a:p>
            <a:r>
              <a:rPr lang="en-US" sz="2800" dirty="0"/>
              <a:t>Bar Chart For Top 10 Director With highest movies</a:t>
            </a:r>
            <a:endParaRPr lang="en-IN" sz="2800" dirty="0"/>
          </a:p>
        </p:txBody>
      </p:sp>
      <p:pic>
        <p:nvPicPr>
          <p:cNvPr id="5" name="Picture 4">
            <a:extLst>
              <a:ext uri="{FF2B5EF4-FFF2-40B4-BE49-F238E27FC236}">
                <a16:creationId xmlns:a16="http://schemas.microsoft.com/office/drawing/2014/main" id="{B11150D5-AE9B-539E-5F68-C71D15C3E30C}"/>
              </a:ext>
            </a:extLst>
          </p:cNvPr>
          <p:cNvPicPr>
            <a:picLocks noChangeAspect="1"/>
          </p:cNvPicPr>
          <p:nvPr/>
        </p:nvPicPr>
        <p:blipFill>
          <a:blip r:embed="rId2"/>
          <a:stretch>
            <a:fillRect/>
          </a:stretch>
        </p:blipFill>
        <p:spPr>
          <a:xfrm>
            <a:off x="169838" y="1371600"/>
            <a:ext cx="8804323" cy="5027468"/>
          </a:xfrm>
          <a:prstGeom prst="rect">
            <a:avLst/>
          </a:prstGeom>
        </p:spPr>
      </p:pic>
    </p:spTree>
    <p:extLst>
      <p:ext uri="{BB962C8B-B14F-4D97-AF65-F5344CB8AC3E}">
        <p14:creationId xmlns:p14="http://schemas.microsoft.com/office/powerpoint/2010/main" val="56014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a:t>
            </a:r>
            <a:r>
              <a:rPr lang="en-US" dirty="0"/>
              <a:t>op 10 Director With highest Revenue</a:t>
            </a:r>
            <a:br>
              <a:rPr lang="en-US" dirty="0"/>
            </a:br>
            <a:endParaRPr lang="en-IN" dirty="0"/>
          </a:p>
        </p:txBody>
      </p:sp>
      <p:pic>
        <p:nvPicPr>
          <p:cNvPr id="5" name="Picture 4">
            <a:extLst>
              <a:ext uri="{FF2B5EF4-FFF2-40B4-BE49-F238E27FC236}">
                <a16:creationId xmlns:a16="http://schemas.microsoft.com/office/drawing/2014/main" id="{2FD27BE6-D818-2B74-D6F1-FD76155CAF07}"/>
              </a:ext>
            </a:extLst>
          </p:cNvPr>
          <p:cNvPicPr>
            <a:picLocks noChangeAspect="1"/>
          </p:cNvPicPr>
          <p:nvPr/>
        </p:nvPicPr>
        <p:blipFill>
          <a:blip r:embed="rId2"/>
          <a:stretch>
            <a:fillRect/>
          </a:stretch>
        </p:blipFill>
        <p:spPr>
          <a:xfrm>
            <a:off x="117212" y="1676400"/>
            <a:ext cx="8909576" cy="4744792"/>
          </a:xfrm>
          <a:prstGeom prst="rect">
            <a:avLst/>
          </a:prstGeom>
        </p:spPr>
      </p:pic>
    </p:spTree>
    <p:extLst>
      <p:ext uri="{BB962C8B-B14F-4D97-AF65-F5344CB8AC3E}">
        <p14:creationId xmlns:p14="http://schemas.microsoft.com/office/powerpoint/2010/main" val="129597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Average Revenue Of Movies Per Year</a:t>
            </a:r>
            <a:endParaRPr lang="en-IN" sz="3200" dirty="0"/>
          </a:p>
        </p:txBody>
      </p:sp>
      <p:pic>
        <p:nvPicPr>
          <p:cNvPr id="5" name="Picture 4">
            <a:extLst>
              <a:ext uri="{FF2B5EF4-FFF2-40B4-BE49-F238E27FC236}">
                <a16:creationId xmlns:a16="http://schemas.microsoft.com/office/drawing/2014/main" id="{9450FC1F-0681-F006-0233-A4F1FF4AF6EB}"/>
              </a:ext>
            </a:extLst>
          </p:cNvPr>
          <p:cNvPicPr>
            <a:picLocks noChangeAspect="1"/>
          </p:cNvPicPr>
          <p:nvPr/>
        </p:nvPicPr>
        <p:blipFill>
          <a:blip r:embed="rId2"/>
          <a:stretch>
            <a:fillRect/>
          </a:stretch>
        </p:blipFill>
        <p:spPr>
          <a:xfrm>
            <a:off x="271106" y="2057400"/>
            <a:ext cx="8593801" cy="4092660"/>
          </a:xfrm>
          <a:prstGeom prst="rect">
            <a:avLst/>
          </a:prstGeom>
        </p:spPr>
      </p:pic>
    </p:spTree>
    <p:extLst>
      <p:ext uri="{BB962C8B-B14F-4D97-AF65-F5344CB8AC3E}">
        <p14:creationId xmlns:p14="http://schemas.microsoft.com/office/powerpoint/2010/main" val="316802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8153853" cy="1219199"/>
          </a:xfrm>
        </p:spPr>
        <p:txBody>
          <a:bodyPr>
            <a:normAutofit fontScale="90000"/>
          </a:bodyPr>
          <a:lstStyle/>
          <a:p>
            <a:r>
              <a:rPr lang="en-US" sz="3600" dirty="0"/>
              <a:t>Revenue Generated By Genre Top 10</a:t>
            </a:r>
            <a:br>
              <a:rPr lang="en-US"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E75165A7-00A2-FD58-351D-3111171415EE}"/>
              </a:ext>
            </a:extLst>
          </p:cNvPr>
          <p:cNvPicPr>
            <a:picLocks noChangeAspect="1"/>
          </p:cNvPicPr>
          <p:nvPr/>
        </p:nvPicPr>
        <p:blipFill>
          <a:blip r:embed="rId2"/>
          <a:stretch>
            <a:fillRect/>
          </a:stretch>
        </p:blipFill>
        <p:spPr>
          <a:xfrm>
            <a:off x="163900" y="1142946"/>
            <a:ext cx="8767210" cy="4953053"/>
          </a:xfrm>
          <a:prstGeom prst="rect">
            <a:avLst/>
          </a:prstGeom>
        </p:spPr>
      </p:pic>
    </p:spTree>
    <p:extLst>
      <p:ext uri="{BB962C8B-B14F-4D97-AF65-F5344CB8AC3E}">
        <p14:creationId xmlns:p14="http://schemas.microsoft.com/office/powerpoint/2010/main" val="2379719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Distribution of Movies Run Time</a:t>
            </a:r>
          </a:p>
        </p:txBody>
      </p:sp>
      <p:pic>
        <p:nvPicPr>
          <p:cNvPr id="5" name="Picture 4">
            <a:extLst>
              <a:ext uri="{FF2B5EF4-FFF2-40B4-BE49-F238E27FC236}">
                <a16:creationId xmlns:a16="http://schemas.microsoft.com/office/drawing/2014/main" id="{977BE4D3-A67E-53F0-3AE6-0F5571C87D49}"/>
              </a:ext>
            </a:extLst>
          </p:cNvPr>
          <p:cNvPicPr>
            <a:picLocks noChangeAspect="1"/>
          </p:cNvPicPr>
          <p:nvPr/>
        </p:nvPicPr>
        <p:blipFill>
          <a:blip r:embed="rId2"/>
          <a:stretch>
            <a:fillRect/>
          </a:stretch>
        </p:blipFill>
        <p:spPr>
          <a:xfrm>
            <a:off x="511944" y="1968579"/>
            <a:ext cx="8112126" cy="3822783"/>
          </a:xfrm>
          <a:prstGeom prst="rect">
            <a:avLst/>
          </a:prstGeom>
        </p:spPr>
      </p:pic>
    </p:spTree>
    <p:extLst>
      <p:ext uri="{BB962C8B-B14F-4D97-AF65-F5344CB8AC3E}">
        <p14:creationId xmlns:p14="http://schemas.microsoft.com/office/powerpoint/2010/main" val="1914540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FF95FA-FDEA-1835-7B5C-9B745FC06E81}"/>
              </a:ext>
            </a:extLst>
          </p:cNvPr>
          <p:cNvPicPr>
            <a:picLocks noChangeAspect="1"/>
          </p:cNvPicPr>
          <p:nvPr/>
        </p:nvPicPr>
        <p:blipFill>
          <a:blip r:embed="rId2"/>
          <a:stretch>
            <a:fillRect/>
          </a:stretch>
        </p:blipFill>
        <p:spPr>
          <a:xfrm>
            <a:off x="220453" y="1066800"/>
            <a:ext cx="4340661" cy="2057400"/>
          </a:xfrm>
          <a:prstGeom prst="rect">
            <a:avLst/>
          </a:prstGeom>
        </p:spPr>
      </p:pic>
      <p:pic>
        <p:nvPicPr>
          <p:cNvPr id="7" name="Picture 6">
            <a:extLst>
              <a:ext uri="{FF2B5EF4-FFF2-40B4-BE49-F238E27FC236}">
                <a16:creationId xmlns:a16="http://schemas.microsoft.com/office/drawing/2014/main" id="{42F70480-EF09-F443-6C21-BFE581F21C8D}"/>
              </a:ext>
            </a:extLst>
          </p:cNvPr>
          <p:cNvPicPr>
            <a:picLocks noChangeAspect="1"/>
          </p:cNvPicPr>
          <p:nvPr/>
        </p:nvPicPr>
        <p:blipFill>
          <a:blip r:embed="rId3"/>
          <a:stretch>
            <a:fillRect/>
          </a:stretch>
        </p:blipFill>
        <p:spPr>
          <a:xfrm>
            <a:off x="4582888" y="1066800"/>
            <a:ext cx="4390267" cy="2057400"/>
          </a:xfrm>
          <a:prstGeom prst="rect">
            <a:avLst/>
          </a:prstGeom>
        </p:spPr>
      </p:pic>
      <p:sp>
        <p:nvSpPr>
          <p:cNvPr id="10" name="TextBox 9">
            <a:extLst>
              <a:ext uri="{FF2B5EF4-FFF2-40B4-BE49-F238E27FC236}">
                <a16:creationId xmlns:a16="http://schemas.microsoft.com/office/drawing/2014/main" id="{E6ED398E-D08C-986C-DDD8-32638F1D1CAF}"/>
              </a:ext>
            </a:extLst>
          </p:cNvPr>
          <p:cNvSpPr txBox="1"/>
          <p:nvPr/>
        </p:nvSpPr>
        <p:spPr>
          <a:xfrm>
            <a:off x="1665513" y="478970"/>
            <a:ext cx="5791200" cy="707886"/>
          </a:xfrm>
          <a:prstGeom prst="rect">
            <a:avLst/>
          </a:prstGeom>
          <a:noFill/>
        </p:spPr>
        <p:txBody>
          <a:bodyPr wrap="square" rtlCol="0">
            <a:spAutoFit/>
          </a:bodyPr>
          <a:lstStyle/>
          <a:p>
            <a:pPr algn="ctr"/>
            <a:r>
              <a:rPr lang="en-IN" sz="2000" dirty="0"/>
              <a:t>Run Time with Revenue</a:t>
            </a:r>
          </a:p>
          <a:p>
            <a:endParaRPr lang="en-IN" sz="2000" dirty="0"/>
          </a:p>
        </p:txBody>
      </p:sp>
      <p:pic>
        <p:nvPicPr>
          <p:cNvPr id="12" name="Picture 11">
            <a:extLst>
              <a:ext uri="{FF2B5EF4-FFF2-40B4-BE49-F238E27FC236}">
                <a16:creationId xmlns:a16="http://schemas.microsoft.com/office/drawing/2014/main" id="{722C7483-A1CB-9D67-A8F8-B4637C794552}"/>
              </a:ext>
            </a:extLst>
          </p:cNvPr>
          <p:cNvPicPr>
            <a:picLocks noChangeAspect="1"/>
          </p:cNvPicPr>
          <p:nvPr/>
        </p:nvPicPr>
        <p:blipFill>
          <a:blip r:embed="rId4"/>
          <a:stretch>
            <a:fillRect/>
          </a:stretch>
        </p:blipFill>
        <p:spPr>
          <a:xfrm>
            <a:off x="359231" y="4267200"/>
            <a:ext cx="4299857" cy="2031755"/>
          </a:xfrm>
          <a:prstGeom prst="rect">
            <a:avLst/>
          </a:prstGeom>
        </p:spPr>
      </p:pic>
      <p:pic>
        <p:nvPicPr>
          <p:cNvPr id="14" name="Picture 13">
            <a:extLst>
              <a:ext uri="{FF2B5EF4-FFF2-40B4-BE49-F238E27FC236}">
                <a16:creationId xmlns:a16="http://schemas.microsoft.com/office/drawing/2014/main" id="{B26D92CD-6CA4-1582-5F26-F3A4D623802D}"/>
              </a:ext>
            </a:extLst>
          </p:cNvPr>
          <p:cNvPicPr>
            <a:picLocks noChangeAspect="1"/>
          </p:cNvPicPr>
          <p:nvPr/>
        </p:nvPicPr>
        <p:blipFill>
          <a:blip r:embed="rId5"/>
          <a:stretch>
            <a:fillRect/>
          </a:stretch>
        </p:blipFill>
        <p:spPr>
          <a:xfrm>
            <a:off x="4746171" y="4254377"/>
            <a:ext cx="4256977" cy="2057400"/>
          </a:xfrm>
          <a:prstGeom prst="rect">
            <a:avLst/>
          </a:prstGeom>
        </p:spPr>
      </p:pic>
      <p:sp>
        <p:nvSpPr>
          <p:cNvPr id="16" name="TextBox 15">
            <a:extLst>
              <a:ext uri="{FF2B5EF4-FFF2-40B4-BE49-F238E27FC236}">
                <a16:creationId xmlns:a16="http://schemas.microsoft.com/office/drawing/2014/main" id="{97794163-ECA5-AD26-CC7D-8FD85D852585}"/>
              </a:ext>
            </a:extLst>
          </p:cNvPr>
          <p:cNvSpPr txBox="1"/>
          <p:nvPr/>
        </p:nvSpPr>
        <p:spPr>
          <a:xfrm>
            <a:off x="762000" y="3712030"/>
            <a:ext cx="3145969" cy="400110"/>
          </a:xfrm>
          <a:prstGeom prst="rect">
            <a:avLst/>
          </a:prstGeom>
          <a:noFill/>
        </p:spPr>
        <p:txBody>
          <a:bodyPr wrap="square" rtlCol="0">
            <a:spAutoFit/>
          </a:bodyPr>
          <a:lstStyle/>
          <a:p>
            <a:pPr algn="ctr"/>
            <a:r>
              <a:rPr lang="en-US" sz="2000" dirty="0"/>
              <a:t>Run time vs movie Rating</a:t>
            </a:r>
            <a:endParaRPr lang="en-IN" sz="2000" dirty="0"/>
          </a:p>
        </p:txBody>
      </p:sp>
      <p:sp>
        <p:nvSpPr>
          <p:cNvPr id="17" name="TextBox 16">
            <a:extLst>
              <a:ext uri="{FF2B5EF4-FFF2-40B4-BE49-F238E27FC236}">
                <a16:creationId xmlns:a16="http://schemas.microsoft.com/office/drawing/2014/main" id="{5CF94201-B9AA-6B37-A118-028DDD5C96A6}"/>
              </a:ext>
            </a:extLst>
          </p:cNvPr>
          <p:cNvSpPr txBox="1"/>
          <p:nvPr/>
        </p:nvSpPr>
        <p:spPr>
          <a:xfrm>
            <a:off x="5029200" y="3712030"/>
            <a:ext cx="3145969" cy="400110"/>
          </a:xfrm>
          <a:prstGeom prst="rect">
            <a:avLst/>
          </a:prstGeom>
          <a:noFill/>
        </p:spPr>
        <p:txBody>
          <a:bodyPr wrap="square" rtlCol="0">
            <a:spAutoFit/>
          </a:bodyPr>
          <a:lstStyle/>
          <a:p>
            <a:pPr algn="ctr"/>
            <a:r>
              <a:rPr lang="en-US" sz="2000" dirty="0"/>
              <a:t>Run time vs meta score</a:t>
            </a:r>
            <a:endParaRPr lang="en-IN" sz="2000" dirty="0"/>
          </a:p>
        </p:txBody>
      </p:sp>
    </p:spTree>
    <p:extLst>
      <p:ext uri="{BB962C8B-B14F-4D97-AF65-F5344CB8AC3E}">
        <p14:creationId xmlns:p14="http://schemas.microsoft.com/office/powerpoint/2010/main" val="2622026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76201"/>
            <a:ext cx="7765321" cy="838200"/>
          </a:xfrm>
        </p:spPr>
        <p:txBody>
          <a:bodyPr>
            <a:normAutofit/>
          </a:bodyPr>
          <a:lstStyle/>
          <a:p>
            <a:r>
              <a:rPr lang="en-US" sz="3200" b="1" dirty="0"/>
              <a:t>Summarization</a:t>
            </a:r>
            <a:endParaRPr lang="en-IN" sz="3200" b="1" dirty="0"/>
          </a:p>
        </p:txBody>
      </p:sp>
      <p:sp>
        <p:nvSpPr>
          <p:cNvPr id="3" name="TextBox 2"/>
          <p:cNvSpPr txBox="1"/>
          <p:nvPr/>
        </p:nvSpPr>
        <p:spPr>
          <a:xfrm>
            <a:off x="1066800" y="914401"/>
            <a:ext cx="7387860" cy="7817525"/>
          </a:xfrm>
          <a:prstGeom prst="rect">
            <a:avLst/>
          </a:prstGeom>
          <a:noFill/>
        </p:spPr>
        <p:txBody>
          <a:bodyPr wrap="square" rtlCol="0">
            <a:spAutoFit/>
          </a:bodyPr>
          <a:lstStyle/>
          <a:p>
            <a:pPr marL="285750" indent="-285750">
              <a:buFont typeface="Arial" pitchFamily="34" charset="0"/>
              <a:buChar char="•"/>
            </a:pPr>
            <a:r>
              <a:rPr lang="en-US" dirty="0"/>
              <a:t>2016 produced highest no. of movies, hence got the highest total  revenue.</a:t>
            </a:r>
          </a:p>
          <a:p>
            <a:pPr marL="285750" indent="-285750">
              <a:buFont typeface="Arial" pitchFamily="34" charset="0"/>
              <a:buChar char="•"/>
            </a:pPr>
            <a:endParaRPr lang="en-US" dirty="0"/>
          </a:p>
          <a:p>
            <a:pPr marL="285750" indent="-285750">
              <a:buFont typeface="Arial" pitchFamily="34" charset="0"/>
              <a:buChar char="•"/>
            </a:pPr>
            <a:r>
              <a:rPr lang="en-US" dirty="0"/>
              <a:t>Most movies are from  action, adventure, Sci-Fi &amp; drama Genre</a:t>
            </a:r>
          </a:p>
          <a:p>
            <a:pPr marL="285750" indent="-285750">
              <a:buFont typeface="Arial" pitchFamily="34" charset="0"/>
              <a:buChar char="•"/>
            </a:pPr>
            <a:endParaRPr lang="en-US" dirty="0"/>
          </a:p>
          <a:p>
            <a:pPr marL="285750" indent="-285750">
              <a:buFont typeface="Arial" pitchFamily="34" charset="0"/>
              <a:buChar char="•"/>
            </a:pPr>
            <a:r>
              <a:rPr lang="en-US" dirty="0"/>
              <a:t>Movies that has a duration of approx. 100 to 140 minutes are most favored by audience and critics. Revenue greater than 400 million dollars are the ones with Duration between 120 minutes and 170 minutes.</a:t>
            </a:r>
          </a:p>
          <a:p>
            <a:pPr marL="285750" indent="-285750">
              <a:buFont typeface="Arial" pitchFamily="34" charset="0"/>
              <a:buChar char="•"/>
            </a:pPr>
            <a:endParaRPr lang="en-US" dirty="0"/>
          </a:p>
          <a:p>
            <a:pPr marL="285750" indent="-285750">
              <a:buFont typeface="Arial" pitchFamily="34" charset="0"/>
              <a:buChar char="•"/>
            </a:pPr>
            <a:r>
              <a:rPr lang="en-US" dirty="0"/>
              <a:t>A director with more number of movies, doesn't mean he/she has generated more revenue.</a:t>
            </a:r>
          </a:p>
          <a:p>
            <a:endParaRPr lang="en-US" dirty="0"/>
          </a:p>
          <a:p>
            <a:pPr marL="285750" indent="-285750">
              <a:buFont typeface="Arial" pitchFamily="34" charset="0"/>
              <a:buChar char="•"/>
            </a:pPr>
            <a:r>
              <a:rPr lang="en-US" dirty="0"/>
              <a:t>Most Movies Are From This Following Genre Combination, So They Also Gained The Most Revenue Over The </a:t>
            </a:r>
            <a:r>
              <a:rPr lang="en-US" dirty="0" err="1"/>
              <a:t>Years"Action</a:t>
            </a:r>
            <a:r>
              <a:rPr lang="en-US" dirty="0"/>
              <a:t>, Adventure, Sci-Fi"</a:t>
            </a:r>
          </a:p>
          <a:p>
            <a:pPr marL="285750" indent="-285750">
              <a:buFont typeface="Arial" pitchFamily="34" charset="0"/>
              <a:buChar char="•"/>
            </a:pPr>
            <a:endParaRPr lang="en-US" dirty="0"/>
          </a:p>
          <a:p>
            <a:pPr marL="285750" indent="-285750">
              <a:buFont typeface="Arial" pitchFamily="34" charset="0"/>
              <a:buChar char="•"/>
            </a:pPr>
            <a:r>
              <a:rPr lang="en-US" dirty="0" err="1"/>
              <a:t>Metascore</a:t>
            </a:r>
            <a:r>
              <a:rPr lang="en-US" dirty="0"/>
              <a:t> and Rating have positive correlation.</a:t>
            </a:r>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endParaRPr lang="en-IN" sz="1600" dirty="0"/>
          </a:p>
        </p:txBody>
      </p:sp>
    </p:spTree>
    <p:extLst>
      <p:ext uri="{BB962C8B-B14F-4D97-AF65-F5344CB8AC3E}">
        <p14:creationId xmlns:p14="http://schemas.microsoft.com/office/powerpoint/2010/main" val="2295058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52691"/>
            <a:ext cx="7387861" cy="1043292"/>
          </a:xfrm>
        </p:spPr>
        <p:txBody>
          <a:bodyPr>
            <a:normAutofit/>
          </a:bodyPr>
          <a:lstStyle/>
          <a:p>
            <a:r>
              <a:rPr lang="en-IN" sz="3200" dirty="0"/>
              <a:t>Conclusion</a:t>
            </a:r>
          </a:p>
        </p:txBody>
      </p:sp>
      <p:sp>
        <p:nvSpPr>
          <p:cNvPr id="3" name="TextBox 2"/>
          <p:cNvSpPr txBox="1"/>
          <p:nvPr/>
        </p:nvSpPr>
        <p:spPr>
          <a:xfrm>
            <a:off x="266700" y="838200"/>
            <a:ext cx="8610600" cy="2862322"/>
          </a:xfrm>
          <a:prstGeom prst="rect">
            <a:avLst/>
          </a:prstGeom>
          <a:noFill/>
        </p:spPr>
        <p:txBody>
          <a:bodyPr wrap="square" rtlCol="0">
            <a:spAutoFit/>
          </a:bodyPr>
          <a:lstStyle/>
          <a:p>
            <a:pPr marL="342900" indent="-342900">
              <a:buFont typeface="Arial" panose="020B0604020202020204" pitchFamily="34" charset="0"/>
              <a:buChar char="•"/>
            </a:pPr>
            <a:r>
              <a:rPr lang="en-US" dirty="0"/>
              <a:t>Pick the directors who made high revenues in more than 2 movies.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Make movies in the following genre combinations: 'Animation, Adventure, Comedy' &amp; 'Action, Adventure, Sci-Fi’, Drama as they’ve have gained significantly more revenue than other genre combinations in the latest year.</a:t>
            </a:r>
          </a:p>
          <a:p>
            <a:endParaRPr lang="en-US" dirty="0"/>
          </a:p>
          <a:p>
            <a:pPr marL="342900" indent="-342900">
              <a:buFont typeface="Arial" panose="020B0604020202020204" pitchFamily="34" charset="0"/>
              <a:buChar char="•"/>
            </a:pPr>
            <a:r>
              <a:rPr lang="en-US" dirty="0"/>
              <a:t>Duration should be between 120 to 140 minutes.</a:t>
            </a:r>
          </a:p>
          <a:p>
            <a:endParaRPr lang="en-US" dirty="0"/>
          </a:p>
          <a:p>
            <a:pPr marL="342900" indent="-342900">
              <a:buFont typeface="Arial" panose="020B0604020202020204" pitchFamily="34" charset="0"/>
              <a:buChar char="•"/>
            </a:pPr>
            <a:r>
              <a:rPr lang="en-US" dirty="0"/>
              <a:t>Votes do play a role in getting better rating and in turn making more </a:t>
            </a:r>
          </a:p>
          <a:p>
            <a:r>
              <a:rPr lang="en-US" dirty="0"/>
              <a:t>     revenue, so the filmmakers should do better promotions.</a:t>
            </a:r>
            <a:endParaRPr lang="en-IN" dirty="0"/>
          </a:p>
        </p:txBody>
      </p:sp>
    </p:spTree>
    <p:extLst>
      <p:ext uri="{BB962C8B-B14F-4D97-AF65-F5344CB8AC3E}">
        <p14:creationId xmlns:p14="http://schemas.microsoft.com/office/powerpoint/2010/main" val="2049883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00"/>
            <a:ext cx="8229600" cy="1143000"/>
          </a:xfrm>
        </p:spPr>
        <p:txBody>
          <a:bodyPr/>
          <a:lstStyle/>
          <a:p>
            <a:r>
              <a:rPr lang="en-IN" b="1" dirty="0"/>
              <a:t>Thank you</a:t>
            </a:r>
          </a:p>
        </p:txBody>
      </p:sp>
      <p:sp>
        <p:nvSpPr>
          <p:cNvPr id="3" name="TextBox 2">
            <a:extLst>
              <a:ext uri="{FF2B5EF4-FFF2-40B4-BE49-F238E27FC236}">
                <a16:creationId xmlns:a16="http://schemas.microsoft.com/office/drawing/2014/main" id="{5239C7DD-1123-6DF4-342A-761E4AC19DBE}"/>
              </a:ext>
            </a:extLst>
          </p:cNvPr>
          <p:cNvSpPr txBox="1"/>
          <p:nvPr/>
        </p:nvSpPr>
        <p:spPr>
          <a:xfrm>
            <a:off x="1562100" y="3352800"/>
            <a:ext cx="6019800" cy="646331"/>
          </a:xfrm>
          <a:prstGeom prst="rect">
            <a:avLst/>
          </a:prstGeom>
          <a:noFill/>
        </p:spPr>
        <p:txBody>
          <a:bodyPr wrap="square" rtlCol="0">
            <a:spAutoFit/>
          </a:bodyPr>
          <a:lstStyle/>
          <a:p>
            <a:r>
              <a:rPr lang="en-IN" dirty="0"/>
              <a:t>You can connect me on : abhishekrcks1995@gmail.com</a:t>
            </a:r>
          </a:p>
          <a:p>
            <a:endParaRPr lang="en-IN" dirty="0"/>
          </a:p>
        </p:txBody>
      </p:sp>
    </p:spTree>
    <p:extLst>
      <p:ext uri="{BB962C8B-B14F-4D97-AF65-F5344CB8AC3E}">
        <p14:creationId xmlns:p14="http://schemas.microsoft.com/office/powerpoint/2010/main" val="317591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Movies are one of the source of Entertainment. Entertainment is major part of our lives where we spend much of our free time to relax &amp; get a break from the everyday schedule.</a:t>
            </a:r>
          </a:p>
          <a:p>
            <a:r>
              <a:rPr lang="en-US" dirty="0"/>
              <a:t>In the film industry, data analytics is often used to predict box office success. This information can be gathered through pre-release surveys, social media monitoring, and website traffic analysis.</a:t>
            </a:r>
          </a:p>
          <a:p>
            <a:endParaRPr lang="en-IN" dirty="0"/>
          </a:p>
        </p:txBody>
      </p:sp>
      <p:sp>
        <p:nvSpPr>
          <p:cNvPr id="4" name="Text Placeholder 3"/>
          <p:cNvSpPr>
            <a:spLocks noGrp="1"/>
          </p:cNvSpPr>
          <p:nvPr>
            <p:ph type="body" sz="half" idx="2"/>
          </p:nvPr>
        </p:nvSpPr>
        <p:spPr>
          <a:xfrm>
            <a:off x="457200" y="304800"/>
            <a:ext cx="3008313" cy="5821363"/>
          </a:xfrm>
        </p:spPr>
        <p:txBody>
          <a:bodyPr/>
          <a:lstStyle/>
          <a:p>
            <a:pPr algn="ctr"/>
            <a:endParaRPr lang="en-IN" sz="3200" dirty="0"/>
          </a:p>
          <a:p>
            <a:pPr algn="ctr"/>
            <a:endParaRPr lang="en-IN" sz="3200" dirty="0"/>
          </a:p>
          <a:p>
            <a:pPr algn="ctr"/>
            <a:endParaRPr lang="en-IN" sz="3200" dirty="0"/>
          </a:p>
          <a:p>
            <a:pPr algn="ctr"/>
            <a:endParaRPr lang="en-IN" sz="3200" dirty="0"/>
          </a:p>
          <a:p>
            <a:pPr algn="ctr"/>
            <a:r>
              <a:rPr lang="en-IN" sz="3200" dirty="0"/>
              <a:t>Introduction</a:t>
            </a:r>
            <a:endParaRPr lang="en-IN" dirty="0"/>
          </a:p>
        </p:txBody>
      </p:sp>
    </p:spTree>
    <p:extLst>
      <p:ext uri="{BB962C8B-B14F-4D97-AF65-F5344CB8AC3E}">
        <p14:creationId xmlns:p14="http://schemas.microsoft.com/office/powerpoint/2010/main" val="11853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company approaches a data scientist and ask  him to come up with characteristics of movies that will help them to achieve best revenue and popularity.</a:t>
            </a:r>
          </a:p>
          <a:p>
            <a:r>
              <a:rPr lang="en-US" dirty="0"/>
              <a:t>They have given the IMDB database of 1000 movies for the last 10 years, That will help them to achieve their purpose .</a:t>
            </a:r>
          </a:p>
          <a:p>
            <a:endParaRPr lang="en-US" dirty="0"/>
          </a:p>
          <a:p>
            <a:pPr marL="0" indent="0">
              <a:buNone/>
            </a:pPr>
            <a:endParaRPr lang="en-IN" dirty="0"/>
          </a:p>
        </p:txBody>
      </p:sp>
      <p:sp>
        <p:nvSpPr>
          <p:cNvPr id="4" name="Text Placeholder 3"/>
          <p:cNvSpPr>
            <a:spLocks noGrp="1"/>
          </p:cNvSpPr>
          <p:nvPr>
            <p:ph type="body" sz="half" idx="2"/>
          </p:nvPr>
        </p:nvSpPr>
        <p:spPr>
          <a:xfrm>
            <a:off x="457200" y="304800"/>
            <a:ext cx="3008313" cy="5821363"/>
          </a:xfrm>
        </p:spPr>
        <p:txBody>
          <a:bodyPr/>
          <a:lstStyle/>
          <a:p>
            <a:pPr algn="ctr"/>
            <a:endParaRPr lang="en-IN" sz="3200" dirty="0"/>
          </a:p>
          <a:p>
            <a:pPr algn="ctr"/>
            <a:endParaRPr lang="en-IN" sz="3200" dirty="0"/>
          </a:p>
          <a:p>
            <a:pPr algn="ctr"/>
            <a:endParaRPr lang="en-IN" sz="3200" dirty="0"/>
          </a:p>
          <a:p>
            <a:pPr algn="ctr"/>
            <a:r>
              <a:rPr lang="en-IN" sz="3200" dirty="0"/>
              <a:t>Problem Statement</a:t>
            </a:r>
            <a:endParaRPr lang="en-IN" dirty="0"/>
          </a:p>
        </p:txBody>
      </p:sp>
    </p:spTree>
    <p:extLst>
      <p:ext uri="{BB962C8B-B14F-4D97-AF65-F5344CB8AC3E}">
        <p14:creationId xmlns:p14="http://schemas.microsoft.com/office/powerpoint/2010/main" val="189144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Installing &amp; Importing Libraries</a:t>
            </a:r>
            <a:br>
              <a:rPr lang="en-IN" b="1" dirty="0"/>
            </a:br>
            <a:endParaRPr lang="en-IN" dirty="0"/>
          </a:p>
        </p:txBody>
      </p:sp>
      <p:sp>
        <p:nvSpPr>
          <p:cNvPr id="3" name="Subtitle 2"/>
          <p:cNvSpPr>
            <a:spLocks noGrp="1"/>
          </p:cNvSpPr>
          <p:nvPr>
            <p:ph type="subTitle" idx="1"/>
          </p:nvPr>
        </p:nvSpPr>
        <p:spPr>
          <a:xfrm>
            <a:off x="1371600" y="3048000"/>
            <a:ext cx="6400800" cy="2590800"/>
          </a:xfrm>
        </p:spPr>
        <p:txBody>
          <a:bodyPr>
            <a:normAutofit/>
          </a:bodyPr>
          <a:lstStyle/>
          <a:p>
            <a:pPr marL="457200" indent="-457200" algn="l">
              <a:buFont typeface="Arial" pitchFamily="34" charset="0"/>
              <a:buChar char="•"/>
            </a:pPr>
            <a:r>
              <a:rPr lang="en-IN" b="1" dirty="0" err="1">
                <a:solidFill>
                  <a:schemeClr val="tx1"/>
                </a:solidFill>
              </a:rPr>
              <a:t>Numpay</a:t>
            </a:r>
            <a:endParaRPr lang="en-IN" b="1" dirty="0">
              <a:solidFill>
                <a:schemeClr val="tx1"/>
              </a:solidFill>
            </a:endParaRPr>
          </a:p>
          <a:p>
            <a:pPr marL="457200" indent="-457200" algn="l">
              <a:buFont typeface="Arial" pitchFamily="34" charset="0"/>
              <a:buChar char="•"/>
            </a:pPr>
            <a:r>
              <a:rPr lang="en-IN" b="1" dirty="0">
                <a:solidFill>
                  <a:schemeClr val="tx1"/>
                </a:solidFill>
              </a:rPr>
              <a:t>Pandas</a:t>
            </a:r>
          </a:p>
          <a:p>
            <a:pPr marL="457200" indent="-457200" algn="l">
              <a:buFont typeface="Arial" pitchFamily="34" charset="0"/>
              <a:buChar char="•"/>
            </a:pPr>
            <a:r>
              <a:rPr lang="en-IN" b="1" dirty="0" err="1">
                <a:solidFill>
                  <a:schemeClr val="tx1"/>
                </a:solidFill>
              </a:rPr>
              <a:t>Seaborn</a:t>
            </a:r>
            <a:endParaRPr lang="en-IN" b="1" dirty="0">
              <a:solidFill>
                <a:schemeClr val="tx1"/>
              </a:solidFill>
            </a:endParaRPr>
          </a:p>
          <a:p>
            <a:pPr marL="457200" indent="-457200" algn="l">
              <a:buFont typeface="Arial" pitchFamily="34" charset="0"/>
              <a:buChar char="•"/>
            </a:pPr>
            <a:r>
              <a:rPr lang="en-IN" b="1" dirty="0" err="1">
                <a:solidFill>
                  <a:schemeClr val="tx1"/>
                </a:solidFill>
              </a:rPr>
              <a:t>matplotlib.pyplot</a:t>
            </a:r>
            <a:endParaRPr lang="en-IN" b="1" dirty="0">
              <a:solidFill>
                <a:schemeClr val="tx1"/>
              </a:solidFill>
            </a:endParaRPr>
          </a:p>
        </p:txBody>
      </p:sp>
    </p:spTree>
    <p:extLst>
      <p:ext uri="{BB962C8B-B14F-4D97-AF65-F5344CB8AC3E}">
        <p14:creationId xmlns:p14="http://schemas.microsoft.com/office/powerpoint/2010/main" val="127651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normAutofit fontScale="90000"/>
          </a:bodyPr>
          <a:lstStyle/>
          <a:p>
            <a:r>
              <a:rPr lang="en-IN" sz="3100" b="1" dirty="0"/>
              <a:t>Data </a:t>
            </a:r>
            <a:r>
              <a:rPr lang="en-IN" sz="3200" b="1" dirty="0"/>
              <a:t>Acquisition</a:t>
            </a:r>
            <a:r>
              <a:rPr lang="en-IN" sz="3100" b="1" dirty="0"/>
              <a:t> &amp; Description</a:t>
            </a:r>
            <a:br>
              <a:rPr lang="en-IN" b="1" dirty="0"/>
            </a:br>
            <a:endParaRPr lang="en-IN" dirty="0"/>
          </a:p>
        </p:txBody>
      </p:sp>
      <p:sp>
        <p:nvSpPr>
          <p:cNvPr id="3" name="Subtitle 2"/>
          <p:cNvSpPr>
            <a:spLocks noGrp="1"/>
          </p:cNvSpPr>
          <p:nvPr>
            <p:ph type="subTitle" idx="1"/>
          </p:nvPr>
        </p:nvSpPr>
        <p:spPr>
          <a:xfrm>
            <a:off x="685800" y="3048000"/>
            <a:ext cx="7924800" cy="2590800"/>
          </a:xfrm>
        </p:spPr>
        <p:txBody>
          <a:bodyPr>
            <a:normAutofit/>
          </a:bodyPr>
          <a:lstStyle/>
          <a:p>
            <a:pPr marL="457200" indent="-457200" algn="l">
              <a:buFont typeface="Arial" pitchFamily="34" charset="0"/>
              <a:buChar char="•"/>
            </a:pPr>
            <a:r>
              <a:rPr lang="en-IN" sz="2200" dirty="0"/>
              <a:t>Importing </a:t>
            </a:r>
            <a:r>
              <a:rPr lang="en-US" sz="2200" dirty="0"/>
              <a:t>IMDB database of 1000 movies </a:t>
            </a:r>
            <a:r>
              <a:rPr lang="en-IN" sz="2200" dirty="0"/>
              <a:t>data.</a:t>
            </a:r>
          </a:p>
          <a:p>
            <a:pPr marL="457200" indent="-457200" algn="l">
              <a:buFont typeface="Arial" pitchFamily="34" charset="0"/>
              <a:buChar char="•"/>
            </a:pPr>
            <a:r>
              <a:rPr lang="en-US" sz="2200" dirty="0"/>
              <a:t>Data has 12 columns and 1000 rows</a:t>
            </a:r>
          </a:p>
          <a:p>
            <a:pPr marL="457200" indent="-457200" algn="l">
              <a:buFont typeface="Arial" pitchFamily="34" charset="0"/>
              <a:buChar char="•"/>
            </a:pPr>
            <a:r>
              <a:rPr lang="en-US" sz="2200" dirty="0"/>
              <a:t>5 categorical variable &amp; 6 continuous variable</a:t>
            </a:r>
          </a:p>
          <a:p>
            <a:pPr algn="l"/>
            <a:endParaRPr lang="en-IN" sz="2200" dirty="0"/>
          </a:p>
        </p:txBody>
      </p:sp>
      <p:sp>
        <p:nvSpPr>
          <p:cNvPr id="4" name="Title 1"/>
          <p:cNvSpPr txBox="1">
            <a:spLocks/>
          </p:cNvSpPr>
          <p:nvPr/>
        </p:nvSpPr>
        <p:spPr>
          <a:xfrm>
            <a:off x="685800" y="1676400"/>
            <a:ext cx="6629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dirty="0"/>
              <a:t>Data Pre-Profiling</a:t>
            </a:r>
          </a:p>
        </p:txBody>
      </p:sp>
    </p:spTree>
    <p:extLst>
      <p:ext uri="{BB962C8B-B14F-4D97-AF65-F5344CB8AC3E}">
        <p14:creationId xmlns:p14="http://schemas.microsoft.com/office/powerpoint/2010/main" val="2130504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a:t>
            </a:r>
            <a:r>
              <a:rPr lang="en-IN" sz="3200" b="1" dirty="0"/>
              <a:t>ta Information</a:t>
            </a:r>
          </a:p>
        </p:txBody>
      </p:sp>
      <p:sp>
        <p:nvSpPr>
          <p:cNvPr id="3" name="Content Placeholder 2">
            <a:extLst>
              <a:ext uri="{FF2B5EF4-FFF2-40B4-BE49-F238E27FC236}">
                <a16:creationId xmlns:a16="http://schemas.microsoft.com/office/drawing/2014/main" id="{2D60EA95-F8E3-8D2B-DA33-39DAEADD27C3}"/>
              </a:ext>
            </a:extLst>
          </p:cNvPr>
          <p:cNvSpPr>
            <a:spLocks noGrp="1"/>
          </p:cNvSpPr>
          <p:nvPr>
            <p:ph idx="1"/>
          </p:nvPr>
        </p:nvSpPr>
        <p:spPr>
          <a:xfrm>
            <a:off x="2514600" y="2633475"/>
            <a:ext cx="4496254" cy="2971800"/>
          </a:xfrm>
        </p:spPr>
        <p:txBody>
          <a:bodyPr/>
          <a:lstStyle/>
          <a:p>
            <a:endParaRPr lang="en-IN" dirty="0"/>
          </a:p>
        </p:txBody>
      </p:sp>
      <p:pic>
        <p:nvPicPr>
          <p:cNvPr id="5" name="Picture 4">
            <a:extLst>
              <a:ext uri="{FF2B5EF4-FFF2-40B4-BE49-F238E27FC236}">
                <a16:creationId xmlns:a16="http://schemas.microsoft.com/office/drawing/2014/main" id="{8FB603D8-DBCA-AC98-5C6C-0617D71B56B2}"/>
              </a:ext>
            </a:extLst>
          </p:cNvPr>
          <p:cNvPicPr>
            <a:picLocks noChangeAspect="1"/>
          </p:cNvPicPr>
          <p:nvPr/>
        </p:nvPicPr>
        <p:blipFill>
          <a:blip r:embed="rId2"/>
          <a:stretch>
            <a:fillRect/>
          </a:stretch>
        </p:blipFill>
        <p:spPr>
          <a:xfrm>
            <a:off x="1714500" y="1809131"/>
            <a:ext cx="6096454" cy="4450154"/>
          </a:xfrm>
          <a:prstGeom prst="rect">
            <a:avLst/>
          </a:prstGeom>
        </p:spPr>
      </p:pic>
    </p:spTree>
    <p:extLst>
      <p:ext uri="{BB962C8B-B14F-4D97-AF65-F5344CB8AC3E}">
        <p14:creationId xmlns:p14="http://schemas.microsoft.com/office/powerpoint/2010/main" val="473870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09601"/>
            <a:ext cx="7772400" cy="1143000"/>
          </a:xfrm>
        </p:spPr>
        <p:txBody>
          <a:bodyPr>
            <a:normAutofit/>
          </a:bodyPr>
          <a:lstStyle/>
          <a:p>
            <a:r>
              <a:rPr lang="en-IN" sz="3200" b="1" dirty="0"/>
              <a:t>Data Pre-Processing</a:t>
            </a:r>
          </a:p>
        </p:txBody>
      </p:sp>
      <p:sp>
        <p:nvSpPr>
          <p:cNvPr id="3" name="Subtitle 2"/>
          <p:cNvSpPr>
            <a:spLocks noGrp="1"/>
          </p:cNvSpPr>
          <p:nvPr>
            <p:ph type="subTitle" idx="1"/>
          </p:nvPr>
        </p:nvSpPr>
        <p:spPr>
          <a:xfrm>
            <a:off x="500743" y="2438400"/>
            <a:ext cx="8153400" cy="2590800"/>
          </a:xfrm>
        </p:spPr>
        <p:txBody>
          <a:bodyPr>
            <a:normAutofit/>
          </a:bodyPr>
          <a:lstStyle/>
          <a:p>
            <a:pPr marL="457200" indent="-457200" algn="l">
              <a:buFont typeface="Arial" pitchFamily="34" charset="0"/>
              <a:buChar char="•"/>
            </a:pPr>
            <a:r>
              <a:rPr lang="en-US" dirty="0"/>
              <a:t>Meta score and Revenue found missing values </a:t>
            </a:r>
          </a:p>
          <a:p>
            <a:pPr marL="457200" indent="-457200" algn="l">
              <a:buFont typeface="Arial" pitchFamily="34" charset="0"/>
              <a:buChar char="•"/>
            </a:pPr>
            <a:r>
              <a:rPr lang="en-US" dirty="0"/>
              <a:t>No outlier present in Data</a:t>
            </a:r>
          </a:p>
          <a:p>
            <a:pPr marL="457200" indent="-457200" algn="l">
              <a:buFont typeface="Arial" pitchFamily="34" charset="0"/>
              <a:buChar char="•"/>
            </a:pPr>
            <a:r>
              <a:rPr lang="en-IN" dirty="0"/>
              <a:t>Description column has less impact on the out come</a:t>
            </a:r>
            <a:r>
              <a:rPr lang="en-US" dirty="0"/>
              <a:t>.</a:t>
            </a:r>
          </a:p>
          <a:p>
            <a:pPr marL="457200" indent="-457200" algn="l">
              <a:buFont typeface="Arial" pitchFamily="34" charset="0"/>
              <a:buChar char="•"/>
            </a:pPr>
            <a:endParaRPr lang="en-IN" b="1" dirty="0">
              <a:solidFill>
                <a:schemeClr val="tx1"/>
              </a:solidFill>
            </a:endParaRPr>
          </a:p>
        </p:txBody>
      </p:sp>
    </p:spTree>
    <p:extLst>
      <p:ext uri="{BB962C8B-B14F-4D97-AF65-F5344CB8AC3E}">
        <p14:creationId xmlns:p14="http://schemas.microsoft.com/office/powerpoint/2010/main" val="329481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457200"/>
            <a:ext cx="7772400" cy="1828800"/>
          </a:xfrm>
        </p:spPr>
        <p:txBody>
          <a:bodyPr>
            <a:noAutofit/>
          </a:bodyPr>
          <a:lstStyle/>
          <a:p>
            <a:pPr algn="ctr"/>
            <a:r>
              <a:rPr lang="en-IN" sz="3200" b="1" cap="all" dirty="0">
                <a:solidFill>
                  <a:schemeClr val="tx1"/>
                </a:solidFill>
                <a:latin typeface="+mj-lt"/>
                <a:ea typeface="+mj-ea"/>
                <a:cs typeface="+mj-cs"/>
              </a:rPr>
              <a:t>Data Post-Profiling </a:t>
            </a:r>
          </a:p>
          <a:p>
            <a:pPr algn="ctr"/>
            <a:r>
              <a:rPr lang="en-IN" sz="3200" b="1" cap="all" dirty="0">
                <a:solidFill>
                  <a:schemeClr val="tx1"/>
                </a:solidFill>
                <a:latin typeface="+mj-lt"/>
                <a:ea typeface="+mj-ea"/>
                <a:cs typeface="+mj-cs"/>
              </a:rPr>
              <a:t>&amp; EDA</a:t>
            </a:r>
          </a:p>
        </p:txBody>
      </p:sp>
      <p:sp>
        <p:nvSpPr>
          <p:cNvPr id="2" name="Rectangle 1"/>
          <p:cNvSpPr/>
          <p:nvPr/>
        </p:nvSpPr>
        <p:spPr>
          <a:xfrm>
            <a:off x="685800" y="2514600"/>
            <a:ext cx="7620000" cy="1692771"/>
          </a:xfrm>
          <a:prstGeom prst="rect">
            <a:avLst/>
          </a:prstGeom>
        </p:spPr>
        <p:txBody>
          <a:bodyPr wrap="square">
            <a:spAutoFit/>
          </a:bodyPr>
          <a:lstStyle/>
          <a:p>
            <a:r>
              <a:rPr lang="en-IN" sz="2800" b="1" cap="all" dirty="0"/>
              <a:t>Post-Profiling</a:t>
            </a:r>
          </a:p>
          <a:p>
            <a:endParaRPr lang="en-IN" b="1" cap="all" dirty="0"/>
          </a:p>
          <a:p>
            <a:pPr marL="285750" indent="-285750">
              <a:buFont typeface="Arial" pitchFamily="34" charset="0"/>
              <a:buChar char="•"/>
            </a:pPr>
            <a:r>
              <a:rPr lang="en-US" sz="2000" dirty="0"/>
              <a:t>Filling missing value in Meta score with Mean </a:t>
            </a:r>
          </a:p>
          <a:p>
            <a:pPr marL="285750" indent="-285750">
              <a:buFont typeface="Arial" pitchFamily="34" charset="0"/>
              <a:buChar char="•"/>
            </a:pPr>
            <a:r>
              <a:rPr lang="en-US" sz="2000" dirty="0"/>
              <a:t>Filling missing value in Revenue with Mean</a:t>
            </a:r>
          </a:p>
          <a:p>
            <a:endParaRPr lang="en-IN" dirty="0"/>
          </a:p>
        </p:txBody>
      </p:sp>
    </p:spTree>
    <p:extLst>
      <p:ext uri="{BB962C8B-B14F-4D97-AF65-F5344CB8AC3E}">
        <p14:creationId xmlns:p14="http://schemas.microsoft.com/office/powerpoint/2010/main" val="418749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114BA2-0C3F-5F1E-6C42-28D1D0FDB317}"/>
              </a:ext>
            </a:extLst>
          </p:cNvPr>
          <p:cNvSpPr>
            <a:spLocks noGrp="1"/>
          </p:cNvSpPr>
          <p:nvPr>
            <p:ph type="ctrTitle"/>
          </p:nvPr>
        </p:nvSpPr>
        <p:spPr>
          <a:xfrm>
            <a:off x="685347" y="751115"/>
            <a:ext cx="7620453" cy="849086"/>
          </a:xfrm>
        </p:spPr>
        <p:txBody>
          <a:bodyPr>
            <a:normAutofit fontScale="90000"/>
          </a:bodyPr>
          <a:lstStyle/>
          <a:p>
            <a:r>
              <a:rPr lang="en-IN" sz="3600" dirty="0"/>
              <a:t>Bar Chart </a:t>
            </a:r>
            <a:r>
              <a:rPr lang="en-US" sz="3600" dirty="0"/>
              <a:t>Number of movies released in A year</a:t>
            </a:r>
            <a:br>
              <a:rPr lang="en-US" sz="1600" b="1" i="0" dirty="0">
                <a:solidFill>
                  <a:srgbClr val="000000"/>
                </a:solidFill>
                <a:effectLst/>
                <a:latin typeface="Helvetica Neue"/>
              </a:rPr>
            </a:br>
            <a:endParaRPr lang="en-IN" dirty="0"/>
          </a:p>
        </p:txBody>
      </p:sp>
      <p:pic>
        <p:nvPicPr>
          <p:cNvPr id="9" name="Picture 8">
            <a:extLst>
              <a:ext uri="{FF2B5EF4-FFF2-40B4-BE49-F238E27FC236}">
                <a16:creationId xmlns:a16="http://schemas.microsoft.com/office/drawing/2014/main" id="{174C87CA-B511-A649-CF4B-18210E66DAA1}"/>
              </a:ext>
            </a:extLst>
          </p:cNvPr>
          <p:cNvPicPr>
            <a:picLocks noChangeAspect="1"/>
          </p:cNvPicPr>
          <p:nvPr/>
        </p:nvPicPr>
        <p:blipFill>
          <a:blip r:embed="rId2"/>
          <a:stretch>
            <a:fillRect/>
          </a:stretch>
        </p:blipFill>
        <p:spPr>
          <a:xfrm>
            <a:off x="374072" y="1600200"/>
            <a:ext cx="8395856" cy="4015409"/>
          </a:xfrm>
          <a:prstGeom prst="rect">
            <a:avLst/>
          </a:prstGeom>
        </p:spPr>
      </p:pic>
    </p:spTree>
    <p:extLst>
      <p:ext uri="{BB962C8B-B14F-4D97-AF65-F5344CB8AC3E}">
        <p14:creationId xmlns:p14="http://schemas.microsoft.com/office/powerpoint/2010/main" val="3184215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731</TotalTime>
  <Words>511</Words>
  <Application>Microsoft Office PowerPoint</Application>
  <PresentationFormat>On-screen Show (4:3)</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Helvetica Neue</vt:lpstr>
      <vt:lpstr>Rockwell</vt:lpstr>
      <vt:lpstr>Damask</vt:lpstr>
      <vt:lpstr>PowerPoint Presentation</vt:lpstr>
      <vt:lpstr>PowerPoint Presentation</vt:lpstr>
      <vt:lpstr>PowerPoint Presentation</vt:lpstr>
      <vt:lpstr>Installing &amp; Importing Libraries </vt:lpstr>
      <vt:lpstr>Data Acquisition &amp; Description </vt:lpstr>
      <vt:lpstr>Data Information</vt:lpstr>
      <vt:lpstr>Data Pre-Processing</vt:lpstr>
      <vt:lpstr>PowerPoint Presentation</vt:lpstr>
      <vt:lpstr>Bar Chart Number of movies released in A year </vt:lpstr>
      <vt:lpstr>Bar Chart For Top 10 Genre</vt:lpstr>
      <vt:lpstr>Bar Chart For Top 10 Director With highest movies</vt:lpstr>
      <vt:lpstr>Top 10 Director With highest Revenue </vt:lpstr>
      <vt:lpstr>Average Revenue Of Movies Per Year</vt:lpstr>
      <vt:lpstr>Revenue Generated By Genre Top 10 </vt:lpstr>
      <vt:lpstr>Distribution of Movies Run Time</vt:lpstr>
      <vt:lpstr>PowerPoint Presentation</vt:lpstr>
      <vt:lpstr>Summarization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 Plot On Users vs Gender</dc:title>
  <dc:creator>HELIOS</dc:creator>
  <cp:lastModifiedBy>Abhishek Thakur</cp:lastModifiedBy>
  <cp:revision>45</cp:revision>
  <dcterms:created xsi:type="dcterms:W3CDTF">2006-08-16T00:00:00Z</dcterms:created>
  <dcterms:modified xsi:type="dcterms:W3CDTF">2023-03-29T09:00:49Z</dcterms:modified>
</cp:coreProperties>
</file>