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64" r:id="rId4"/>
    <p:sldId id="259" r:id="rId5"/>
    <p:sldId id="260" r:id="rId6"/>
    <p:sldId id="265" r:id="rId7"/>
    <p:sldId id="266" r:id="rId8"/>
    <p:sldId id="267" r:id="rId9"/>
    <p:sldId id="268" r:id="rId10"/>
    <p:sldId id="262" r:id="rId11"/>
    <p:sldId id="269" r:id="rId12"/>
    <p:sldId id="270" r:id="rId13"/>
    <p:sldId id="271" r:id="rId14"/>
    <p:sldId id="272" r:id="rId15"/>
    <p:sldId id="273" r:id="rId16"/>
    <p:sldId id="275" r:id="rId17"/>
    <p:sldId id="276" r:id="rId18"/>
    <p:sldId id="263" r:id="rId19"/>
    <p:sldId id="278" r:id="rId20"/>
    <p:sldId id="279" r:id="rId21"/>
    <p:sldId id="280" r:id="rId22"/>
    <p:sldId id="277" r:id="rId23"/>
    <p:sldId id="281"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d982afe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d982afe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33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88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16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17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324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89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073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19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0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08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80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47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mailto:abhishek.ajit.thakur@gmail.com"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lnkd.in/dwdXai-G" TargetMode="External"/><Relationship Id="rId4" Type="http://schemas.openxmlformats.org/officeDocument/2006/relationships/hyperlink" Target="https://lnkd.in/ewnTuds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45007" y="751717"/>
            <a:ext cx="8047879" cy="3109989"/>
          </a:xfrm>
          <a:prstGeom prst="rect">
            <a:avLst/>
          </a:prstGeom>
        </p:spPr>
        <p:txBody>
          <a:bodyPr spcFirstLastPara="1" wrap="square" lIns="91425" tIns="91425" rIns="91425" bIns="91425" anchor="ctr" anchorCtr="0">
            <a:noAutofit/>
          </a:bodyPr>
          <a:lstStyle/>
          <a:p>
            <a:br>
              <a:rPr lang="en-US" sz="2700" b="1" dirty="0">
                <a:solidFill>
                  <a:schemeClr val="bg1"/>
                </a:solidFill>
                <a:latin typeface="Arial"/>
                <a:cs typeface="Arial"/>
              </a:rPr>
            </a:br>
            <a:br>
              <a:rPr lang="en-US" sz="2700" b="1" dirty="0">
                <a:solidFill>
                  <a:schemeClr val="bg1"/>
                </a:solidFill>
                <a:latin typeface="Arial"/>
                <a:cs typeface="Arial"/>
              </a:rPr>
            </a:br>
            <a:br>
              <a:rPr lang="en-US" sz="1100" b="1" dirty="0"/>
            </a:br>
            <a:endParaRPr b="1" dirty="0">
              <a:solidFill>
                <a:schemeClr val="bg1"/>
              </a:solidFill>
            </a:endParaRPr>
          </a:p>
        </p:txBody>
      </p:sp>
      <p:sp>
        <p:nvSpPr>
          <p:cNvPr id="3" name="TextBox 2">
            <a:extLst>
              <a:ext uri="{FF2B5EF4-FFF2-40B4-BE49-F238E27FC236}">
                <a16:creationId xmlns:a16="http://schemas.microsoft.com/office/drawing/2014/main" id="{C81DC8D3-A292-2991-91E6-2A7B3FC8BBD5}"/>
              </a:ext>
            </a:extLst>
          </p:cNvPr>
          <p:cNvSpPr txBox="1"/>
          <p:nvPr/>
        </p:nvSpPr>
        <p:spPr>
          <a:xfrm>
            <a:off x="345007" y="1281794"/>
            <a:ext cx="7845880" cy="1754326"/>
          </a:xfrm>
          <a:prstGeom prst="rect">
            <a:avLst/>
          </a:prstGeom>
          <a:noFill/>
        </p:spPr>
        <p:txBody>
          <a:bodyPr wrap="square">
            <a:spAutoFit/>
          </a:bodyPr>
          <a:lstStyle/>
          <a:p>
            <a:pPr algn="ctr"/>
            <a:br>
              <a:rPr lang="en-US" sz="3600" b="1" dirty="0">
                <a:solidFill>
                  <a:schemeClr val="bg1"/>
                </a:solidFill>
                <a:latin typeface="Arial"/>
                <a:cs typeface="Arial"/>
              </a:rPr>
            </a:br>
            <a:r>
              <a:rPr lang="en-US" sz="3600" b="1" dirty="0">
                <a:solidFill>
                  <a:schemeClr val="bg1"/>
                </a:solidFill>
                <a:latin typeface="Arial"/>
                <a:cs typeface="Arial"/>
              </a:rPr>
              <a:t>Insurance Claim Prediction Using Logistic Regression</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97729"/>
            <a:ext cx="8520600" cy="607800"/>
          </a:xfrm>
        </p:spPr>
        <p:txBody>
          <a:bodyPr/>
          <a:lstStyle/>
          <a:p>
            <a:r>
              <a:rPr lang="en-US" b="1" dirty="0"/>
              <a:t>Analyzing the Frequency of Insurance Claims:</a:t>
            </a:r>
            <a:br>
              <a:rPr lang="en-US" b="1" dirty="0"/>
            </a:br>
            <a:endParaRPr lang="en-IN" b="1" dirty="0"/>
          </a:p>
        </p:txBody>
      </p:sp>
      <p:pic>
        <p:nvPicPr>
          <p:cNvPr id="11" name="Picture 10">
            <a:extLst>
              <a:ext uri="{FF2B5EF4-FFF2-40B4-BE49-F238E27FC236}">
                <a16:creationId xmlns:a16="http://schemas.microsoft.com/office/drawing/2014/main" id="{1988640F-1EFC-C92F-F0EB-92153AA68CE0}"/>
              </a:ext>
            </a:extLst>
          </p:cNvPr>
          <p:cNvPicPr>
            <a:picLocks noChangeAspect="1"/>
          </p:cNvPicPr>
          <p:nvPr/>
        </p:nvPicPr>
        <p:blipFill>
          <a:blip r:embed="rId3"/>
          <a:stretch>
            <a:fillRect/>
          </a:stretch>
        </p:blipFill>
        <p:spPr>
          <a:xfrm>
            <a:off x="311700" y="960650"/>
            <a:ext cx="5135785" cy="4125700"/>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2DD4B56B-EE26-392C-DF81-69F552A02038}"/>
              </a:ext>
            </a:extLst>
          </p:cNvPr>
          <p:cNvSpPr txBox="1"/>
          <p:nvPr/>
        </p:nvSpPr>
        <p:spPr>
          <a:xfrm>
            <a:off x="5576206" y="1730828"/>
            <a:ext cx="3396344" cy="954107"/>
          </a:xfrm>
          <a:prstGeom prst="rect">
            <a:avLst/>
          </a:prstGeom>
          <a:noFill/>
        </p:spPr>
        <p:txBody>
          <a:bodyPr wrap="square" rtlCol="0">
            <a:spAutoFit/>
          </a:bodyPr>
          <a:lstStyle/>
          <a:p>
            <a:pPr algn="ctr" rtl="0"/>
            <a:r>
              <a:rPr lang="en-US" b="1" dirty="0"/>
              <a:t>Observation:</a:t>
            </a:r>
          </a:p>
          <a:p>
            <a:pPr rtl="0"/>
            <a:endParaRPr lang="en-US" dirty="0"/>
          </a:p>
          <a:p>
            <a:pPr rtl="0">
              <a:buFont typeface="Arial" panose="020B0604020202020204" pitchFamily="34" charset="0"/>
              <a:buChar char="•"/>
            </a:pPr>
            <a:r>
              <a:rPr lang="en-US" dirty="0"/>
              <a:t> We can </a:t>
            </a:r>
            <a:r>
              <a:rPr lang="en-US" b="1" dirty="0"/>
              <a:t>observe</a:t>
            </a:r>
            <a:r>
              <a:rPr lang="en-US" dirty="0"/>
              <a:t> 778 people clamed.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97729"/>
            <a:ext cx="8832300" cy="607800"/>
          </a:xfrm>
        </p:spPr>
        <p:txBody>
          <a:bodyPr/>
          <a:lstStyle/>
          <a:p>
            <a:r>
              <a:rPr lang="en-US" sz="2800" b="1" dirty="0"/>
              <a:t>Gender Distribution: Analyzing the Count of Genders:</a:t>
            </a:r>
            <a:br>
              <a:rPr lang="en-US" sz="2000" b="1" dirty="0"/>
            </a:br>
            <a:endParaRPr lang="en-IN" sz="2000" b="1" dirty="0"/>
          </a:p>
        </p:txBody>
      </p:sp>
      <p:sp>
        <p:nvSpPr>
          <p:cNvPr id="14" name="TextBox 13">
            <a:extLst>
              <a:ext uri="{FF2B5EF4-FFF2-40B4-BE49-F238E27FC236}">
                <a16:creationId xmlns:a16="http://schemas.microsoft.com/office/drawing/2014/main" id="{2DD4B56B-EE26-392C-DF81-69F552A02038}"/>
              </a:ext>
            </a:extLst>
          </p:cNvPr>
          <p:cNvSpPr txBox="1"/>
          <p:nvPr/>
        </p:nvSpPr>
        <p:spPr>
          <a:xfrm>
            <a:off x="718457" y="4295469"/>
            <a:ext cx="8196943" cy="523220"/>
          </a:xfrm>
          <a:prstGeom prst="rect">
            <a:avLst/>
          </a:prstGeom>
          <a:noFill/>
        </p:spPr>
        <p:txBody>
          <a:bodyPr wrap="square" rtlCol="0">
            <a:spAutoFit/>
          </a:bodyPr>
          <a:lstStyle/>
          <a:p>
            <a:pPr rtl="0"/>
            <a:r>
              <a:rPr lang="en-US" b="1" dirty="0"/>
              <a:t>Observation:</a:t>
            </a:r>
          </a:p>
          <a:p>
            <a:pPr rtl="0">
              <a:buFont typeface="Arial" panose="020B0604020202020204" pitchFamily="34" charset="0"/>
              <a:buChar char="•"/>
            </a:pPr>
            <a:r>
              <a:rPr lang="en-US" dirty="0"/>
              <a:t> The count of males and females is nearly equal.</a:t>
            </a:r>
            <a:endParaRPr lang="en-IN" dirty="0"/>
          </a:p>
        </p:txBody>
      </p:sp>
      <p:pic>
        <p:nvPicPr>
          <p:cNvPr id="4" name="Picture 3">
            <a:extLst>
              <a:ext uri="{FF2B5EF4-FFF2-40B4-BE49-F238E27FC236}">
                <a16:creationId xmlns:a16="http://schemas.microsoft.com/office/drawing/2014/main" id="{0AD19EAD-760A-68FE-2C11-10A2CEAEF299}"/>
              </a:ext>
            </a:extLst>
          </p:cNvPr>
          <p:cNvPicPr>
            <a:picLocks noChangeAspect="1"/>
          </p:cNvPicPr>
          <p:nvPr/>
        </p:nvPicPr>
        <p:blipFill>
          <a:blip r:embed="rId3"/>
          <a:stretch>
            <a:fillRect/>
          </a:stretch>
        </p:blipFill>
        <p:spPr>
          <a:xfrm>
            <a:off x="1257299" y="735608"/>
            <a:ext cx="6515101" cy="3559861"/>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594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97729"/>
            <a:ext cx="8520600" cy="607800"/>
          </a:xfrm>
        </p:spPr>
        <p:txBody>
          <a:bodyPr/>
          <a:lstStyle/>
          <a:p>
            <a:pPr algn="ctr"/>
            <a:r>
              <a:rPr lang="en-IN" b="1" dirty="0"/>
              <a:t>Age Segments</a:t>
            </a:r>
          </a:p>
        </p:txBody>
      </p:sp>
      <p:pic>
        <p:nvPicPr>
          <p:cNvPr id="4" name="Picture 3">
            <a:extLst>
              <a:ext uri="{FF2B5EF4-FFF2-40B4-BE49-F238E27FC236}">
                <a16:creationId xmlns:a16="http://schemas.microsoft.com/office/drawing/2014/main" id="{E3ABB57E-A734-97AA-30D2-727E03F09C5C}"/>
              </a:ext>
            </a:extLst>
          </p:cNvPr>
          <p:cNvPicPr>
            <a:picLocks noChangeAspect="1"/>
          </p:cNvPicPr>
          <p:nvPr/>
        </p:nvPicPr>
        <p:blipFill>
          <a:blip r:embed="rId3"/>
          <a:stretch>
            <a:fillRect/>
          </a:stretch>
        </p:blipFill>
        <p:spPr>
          <a:xfrm>
            <a:off x="138793" y="738856"/>
            <a:ext cx="4029608" cy="28259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50143AA7-0D89-B7CA-A35E-732665FF4755}"/>
              </a:ext>
            </a:extLst>
          </p:cNvPr>
          <p:cNvPicPr>
            <a:picLocks noChangeAspect="1"/>
          </p:cNvPicPr>
          <p:nvPr/>
        </p:nvPicPr>
        <p:blipFill>
          <a:blip r:embed="rId4"/>
          <a:stretch>
            <a:fillRect/>
          </a:stretch>
        </p:blipFill>
        <p:spPr>
          <a:xfrm>
            <a:off x="3980271" y="855517"/>
            <a:ext cx="5040159" cy="2592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0A141E9-7AC8-6B83-680C-35A8014B461E}"/>
              </a:ext>
            </a:extLst>
          </p:cNvPr>
          <p:cNvSpPr txBox="1"/>
          <p:nvPr/>
        </p:nvSpPr>
        <p:spPr>
          <a:xfrm>
            <a:off x="81642" y="3927590"/>
            <a:ext cx="8327571" cy="954107"/>
          </a:xfrm>
          <a:prstGeom prst="rect">
            <a:avLst/>
          </a:prstGeom>
          <a:noFill/>
        </p:spPr>
        <p:txBody>
          <a:bodyPr wrap="square" rtlCol="0">
            <a:spAutoFit/>
          </a:bodyPr>
          <a:lstStyle/>
          <a:p>
            <a:pPr rtl="0"/>
            <a:r>
              <a:rPr lang="en-US" b="1" dirty="0"/>
              <a:t>Observation:</a:t>
            </a:r>
          </a:p>
          <a:p>
            <a:pPr rtl="0"/>
            <a:endParaRPr lang="en-US" dirty="0"/>
          </a:p>
          <a:p>
            <a:pPr rtl="0">
              <a:buFont typeface="Arial" panose="020B0604020202020204" pitchFamily="34" charset="0"/>
              <a:buChar char="•"/>
            </a:pPr>
            <a:r>
              <a:rPr lang="en-US" dirty="0"/>
              <a:t> Minimum age seems to be 18 years. Where, the Max age was 64.</a:t>
            </a:r>
          </a:p>
          <a:p>
            <a:endParaRPr lang="en-IN" dirty="0"/>
          </a:p>
        </p:txBody>
      </p:sp>
    </p:spTree>
    <p:extLst>
      <p:ext uri="{BB962C8B-B14F-4D97-AF65-F5344CB8AC3E}">
        <p14:creationId xmlns:p14="http://schemas.microsoft.com/office/powerpoint/2010/main" val="208419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97729"/>
            <a:ext cx="8520600" cy="607800"/>
          </a:xfrm>
        </p:spPr>
        <p:txBody>
          <a:bodyPr/>
          <a:lstStyle/>
          <a:p>
            <a:r>
              <a:rPr lang="en-US" b="1" dirty="0"/>
              <a:t>Analyzing the Count of Smokers</a:t>
            </a:r>
          </a:p>
        </p:txBody>
      </p:sp>
      <p:sp>
        <p:nvSpPr>
          <p:cNvPr id="14" name="TextBox 13">
            <a:extLst>
              <a:ext uri="{FF2B5EF4-FFF2-40B4-BE49-F238E27FC236}">
                <a16:creationId xmlns:a16="http://schemas.microsoft.com/office/drawing/2014/main" id="{2DD4B56B-EE26-392C-DF81-69F552A02038}"/>
              </a:ext>
            </a:extLst>
          </p:cNvPr>
          <p:cNvSpPr txBox="1"/>
          <p:nvPr/>
        </p:nvSpPr>
        <p:spPr>
          <a:xfrm>
            <a:off x="4906736" y="1730828"/>
            <a:ext cx="4065814" cy="954107"/>
          </a:xfrm>
          <a:prstGeom prst="rect">
            <a:avLst/>
          </a:prstGeom>
          <a:noFill/>
        </p:spPr>
        <p:txBody>
          <a:bodyPr wrap="square" rtlCol="0">
            <a:spAutoFit/>
          </a:bodyPr>
          <a:lstStyle/>
          <a:p>
            <a:pPr algn="ctr" rtl="0"/>
            <a:r>
              <a:rPr lang="en-US" b="1" dirty="0"/>
              <a:t>Observation:</a:t>
            </a:r>
          </a:p>
          <a:p>
            <a:pPr rtl="0"/>
            <a:endParaRPr lang="en-US" dirty="0"/>
          </a:p>
          <a:p>
            <a:pPr rtl="0">
              <a:buFont typeface="Arial" panose="020B0604020202020204" pitchFamily="34" charset="0"/>
              <a:buChar char="•"/>
            </a:pPr>
            <a:r>
              <a:rPr lang="en-US" dirty="0"/>
              <a:t> We can **observe** 20.5% people are smoker..</a:t>
            </a:r>
          </a:p>
          <a:p>
            <a:endParaRPr lang="en-IN" dirty="0"/>
          </a:p>
        </p:txBody>
      </p:sp>
      <p:pic>
        <p:nvPicPr>
          <p:cNvPr id="4" name="Picture 3">
            <a:extLst>
              <a:ext uri="{FF2B5EF4-FFF2-40B4-BE49-F238E27FC236}">
                <a16:creationId xmlns:a16="http://schemas.microsoft.com/office/drawing/2014/main" id="{3EC9A9AB-BC90-42EA-910E-52B317C49B24}"/>
              </a:ext>
            </a:extLst>
          </p:cNvPr>
          <p:cNvPicPr>
            <a:picLocks noChangeAspect="1"/>
          </p:cNvPicPr>
          <p:nvPr/>
        </p:nvPicPr>
        <p:blipFill>
          <a:blip r:embed="rId3"/>
          <a:stretch>
            <a:fillRect/>
          </a:stretch>
        </p:blipFill>
        <p:spPr>
          <a:xfrm>
            <a:off x="311700" y="805529"/>
            <a:ext cx="4334480" cy="4258269"/>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2618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17689"/>
            <a:ext cx="8520600" cy="607800"/>
          </a:xfrm>
        </p:spPr>
        <p:txBody>
          <a:bodyPr/>
          <a:lstStyle/>
          <a:p>
            <a:r>
              <a:rPr lang="en-US" b="1" dirty="0"/>
              <a:t>Association between Age and </a:t>
            </a:r>
            <a:r>
              <a:rPr lang="en-US" b="1" dirty="0" err="1"/>
              <a:t>Clame</a:t>
            </a:r>
            <a:endParaRPr lang="en-US" b="1" dirty="0"/>
          </a:p>
        </p:txBody>
      </p:sp>
      <p:sp>
        <p:nvSpPr>
          <p:cNvPr id="14" name="TextBox 13">
            <a:extLst>
              <a:ext uri="{FF2B5EF4-FFF2-40B4-BE49-F238E27FC236}">
                <a16:creationId xmlns:a16="http://schemas.microsoft.com/office/drawing/2014/main" id="{2DD4B56B-EE26-392C-DF81-69F552A02038}"/>
              </a:ext>
            </a:extLst>
          </p:cNvPr>
          <p:cNvSpPr txBox="1"/>
          <p:nvPr/>
        </p:nvSpPr>
        <p:spPr>
          <a:xfrm>
            <a:off x="416379" y="4116520"/>
            <a:ext cx="8311242" cy="954107"/>
          </a:xfrm>
          <a:prstGeom prst="rect">
            <a:avLst/>
          </a:prstGeom>
          <a:noFill/>
        </p:spPr>
        <p:txBody>
          <a:bodyPr wrap="square" rtlCol="0">
            <a:spAutoFit/>
          </a:bodyPr>
          <a:lstStyle/>
          <a:p>
            <a:pPr rtl="0"/>
            <a:r>
              <a:rPr lang="en-US" b="1" dirty="0"/>
              <a:t>Observation:</a:t>
            </a:r>
          </a:p>
          <a:p>
            <a:pPr>
              <a:buFont typeface="Arial" panose="020B0604020202020204" pitchFamily="34" charset="0"/>
              <a:buChar char="•"/>
            </a:pPr>
            <a:r>
              <a:rPr lang="en-US" dirty="0"/>
              <a:t>We can see that the distribution of both the cases are similar.</a:t>
            </a:r>
          </a:p>
          <a:p>
            <a:pPr>
              <a:buFont typeface="Arial" panose="020B0604020202020204" pitchFamily="34" charset="0"/>
              <a:buChar char="•"/>
            </a:pPr>
            <a:r>
              <a:rPr lang="en-US" dirty="0"/>
              <a:t>If you notice the second graph you will see a little rise in the bar at the Age from 55-65 of the graphs.</a:t>
            </a:r>
          </a:p>
          <a:p>
            <a:endParaRPr lang="en-IN" dirty="0"/>
          </a:p>
        </p:txBody>
      </p:sp>
      <p:pic>
        <p:nvPicPr>
          <p:cNvPr id="5" name="Picture 4">
            <a:extLst>
              <a:ext uri="{FF2B5EF4-FFF2-40B4-BE49-F238E27FC236}">
                <a16:creationId xmlns:a16="http://schemas.microsoft.com/office/drawing/2014/main" id="{BB326667-C4F4-054F-BE52-128B5B39C704}"/>
              </a:ext>
            </a:extLst>
          </p:cNvPr>
          <p:cNvPicPr>
            <a:picLocks noChangeAspect="1"/>
          </p:cNvPicPr>
          <p:nvPr/>
        </p:nvPicPr>
        <p:blipFill>
          <a:blip r:embed="rId3"/>
          <a:stretch>
            <a:fillRect/>
          </a:stretch>
        </p:blipFill>
        <p:spPr>
          <a:xfrm>
            <a:off x="207021" y="725489"/>
            <a:ext cx="8520600" cy="31749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6472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17689"/>
            <a:ext cx="8520600" cy="607800"/>
          </a:xfrm>
        </p:spPr>
        <p:txBody>
          <a:bodyPr/>
          <a:lstStyle/>
          <a:p>
            <a:pPr algn="ctr"/>
            <a:r>
              <a:rPr lang="en-US" sz="2400" b="1" dirty="0"/>
              <a:t>Demonstrate an individual's insurance claim alongside the count of their dependents.</a:t>
            </a:r>
          </a:p>
        </p:txBody>
      </p:sp>
      <p:sp>
        <p:nvSpPr>
          <p:cNvPr id="14" name="TextBox 13">
            <a:extLst>
              <a:ext uri="{FF2B5EF4-FFF2-40B4-BE49-F238E27FC236}">
                <a16:creationId xmlns:a16="http://schemas.microsoft.com/office/drawing/2014/main" id="{2DD4B56B-EE26-392C-DF81-69F552A02038}"/>
              </a:ext>
            </a:extLst>
          </p:cNvPr>
          <p:cNvSpPr txBox="1"/>
          <p:nvPr/>
        </p:nvSpPr>
        <p:spPr>
          <a:xfrm>
            <a:off x="6033408" y="1232921"/>
            <a:ext cx="2963636" cy="1600438"/>
          </a:xfrm>
          <a:prstGeom prst="rect">
            <a:avLst/>
          </a:prstGeom>
          <a:noFill/>
        </p:spPr>
        <p:txBody>
          <a:bodyPr wrap="square" rtlCol="0">
            <a:spAutoFit/>
          </a:bodyPr>
          <a:lstStyle/>
          <a:p>
            <a:pPr rtl="0"/>
            <a:r>
              <a:rPr lang="en-US" b="1" dirty="0"/>
              <a:t>Observation:</a:t>
            </a:r>
          </a:p>
          <a:p>
            <a:pPr>
              <a:buFont typeface="Arial" panose="020B0604020202020204" pitchFamily="34" charset="0"/>
              <a:buChar char="•"/>
            </a:pPr>
            <a:r>
              <a:rPr lang="en-US" dirty="0"/>
              <a:t>The distribution analysis uncovers a notable pattern wherein the dependent segment ranging from 0 to 1 shows a notably higher count compared to other dependent segments.</a:t>
            </a:r>
            <a:endParaRPr lang="en-IN" dirty="0"/>
          </a:p>
        </p:txBody>
      </p:sp>
      <p:pic>
        <p:nvPicPr>
          <p:cNvPr id="4" name="Picture 3">
            <a:extLst>
              <a:ext uri="{FF2B5EF4-FFF2-40B4-BE49-F238E27FC236}">
                <a16:creationId xmlns:a16="http://schemas.microsoft.com/office/drawing/2014/main" id="{DC0D6690-6C3D-75EE-DF53-5EE4D9163E37}"/>
              </a:ext>
            </a:extLst>
          </p:cNvPr>
          <p:cNvPicPr>
            <a:picLocks noChangeAspect="1"/>
          </p:cNvPicPr>
          <p:nvPr/>
        </p:nvPicPr>
        <p:blipFill>
          <a:blip r:embed="rId3"/>
          <a:stretch>
            <a:fillRect/>
          </a:stretch>
        </p:blipFill>
        <p:spPr>
          <a:xfrm>
            <a:off x="742519" y="1063147"/>
            <a:ext cx="5103109" cy="3709204"/>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335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17689"/>
            <a:ext cx="8520600" cy="607800"/>
          </a:xfrm>
        </p:spPr>
        <p:txBody>
          <a:bodyPr/>
          <a:lstStyle/>
          <a:p>
            <a:pPr algn="ctr"/>
            <a:r>
              <a:rPr lang="en-US" sz="2800" b="1" dirty="0"/>
              <a:t>Claim for personal insurance from an individual who is a smoker</a:t>
            </a:r>
          </a:p>
        </p:txBody>
      </p:sp>
      <p:pic>
        <p:nvPicPr>
          <p:cNvPr id="5" name="Picture 4">
            <a:extLst>
              <a:ext uri="{FF2B5EF4-FFF2-40B4-BE49-F238E27FC236}">
                <a16:creationId xmlns:a16="http://schemas.microsoft.com/office/drawing/2014/main" id="{FCC71608-3DBD-BDDD-85F8-93C895AC3194}"/>
              </a:ext>
            </a:extLst>
          </p:cNvPr>
          <p:cNvPicPr>
            <a:picLocks noChangeAspect="1"/>
          </p:cNvPicPr>
          <p:nvPr/>
        </p:nvPicPr>
        <p:blipFill>
          <a:blip r:embed="rId3"/>
          <a:stretch>
            <a:fillRect/>
          </a:stretch>
        </p:blipFill>
        <p:spPr>
          <a:xfrm>
            <a:off x="1685459" y="1221085"/>
            <a:ext cx="5262348" cy="3658157"/>
          </a:xfrm>
          <a:prstGeom prst="rect">
            <a:avLst/>
          </a:prstGeom>
          <a:solidFill>
            <a:srgbClr val="FFFFFF">
              <a:shade val="85000"/>
            </a:srgbClr>
          </a:solidFill>
          <a:ln w="88900" cap="sq">
            <a:solidFill>
              <a:schemeClr val="bg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89148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311700" y="117689"/>
            <a:ext cx="8520600" cy="607800"/>
          </a:xfrm>
        </p:spPr>
        <p:txBody>
          <a:bodyPr/>
          <a:lstStyle/>
          <a:p>
            <a:r>
              <a:rPr lang="en-IN" sz="2800" b="1" dirty="0"/>
              <a:t>Feature Selection-(Correlation between Features)</a:t>
            </a:r>
            <a:endParaRPr lang="en-US" sz="4400" b="1" dirty="0"/>
          </a:p>
        </p:txBody>
      </p:sp>
      <p:sp>
        <p:nvSpPr>
          <p:cNvPr id="14" name="TextBox 13">
            <a:extLst>
              <a:ext uri="{FF2B5EF4-FFF2-40B4-BE49-F238E27FC236}">
                <a16:creationId xmlns:a16="http://schemas.microsoft.com/office/drawing/2014/main" id="{2DD4B56B-EE26-392C-DF81-69F552A02038}"/>
              </a:ext>
            </a:extLst>
          </p:cNvPr>
          <p:cNvSpPr txBox="1"/>
          <p:nvPr/>
        </p:nvSpPr>
        <p:spPr>
          <a:xfrm>
            <a:off x="5322168" y="1045029"/>
            <a:ext cx="3429946" cy="1384995"/>
          </a:xfrm>
          <a:prstGeom prst="rect">
            <a:avLst/>
          </a:prstGeom>
          <a:noFill/>
        </p:spPr>
        <p:txBody>
          <a:bodyPr wrap="square" rtlCol="0">
            <a:spAutoFit/>
          </a:bodyPr>
          <a:lstStyle/>
          <a:p>
            <a:pPr rtl="0"/>
            <a:r>
              <a:rPr lang="en-US" b="1" dirty="0"/>
              <a:t>Observation:</a:t>
            </a:r>
          </a:p>
          <a:p>
            <a:pPr>
              <a:buFont typeface="Arial" panose="020B0604020202020204" pitchFamily="34" charset="0"/>
              <a:buChar char="•"/>
            </a:pPr>
            <a:r>
              <a:rPr lang="en-US" dirty="0"/>
              <a:t>Children are </a:t>
            </a:r>
            <a:r>
              <a:rPr lang="en-US" dirty="0" err="1"/>
              <a:t>Insuranceclame</a:t>
            </a:r>
            <a:r>
              <a:rPr lang="en-US" dirty="0"/>
              <a:t> are –negatively  corelated with Clam.</a:t>
            </a:r>
          </a:p>
          <a:p>
            <a:pPr>
              <a:buFont typeface="Arial" panose="020B0604020202020204" pitchFamily="34" charset="0"/>
              <a:buChar char="•"/>
            </a:pPr>
            <a:endParaRPr lang="en-US" dirty="0"/>
          </a:p>
          <a:p>
            <a:pPr>
              <a:buFont typeface="Arial" panose="020B0604020202020204" pitchFamily="34" charset="0"/>
              <a:buChar char="•"/>
            </a:pPr>
            <a:r>
              <a:rPr lang="en-US" dirty="0"/>
              <a:t>Smoker and Charges are positively correlated with clam.</a:t>
            </a:r>
          </a:p>
        </p:txBody>
      </p:sp>
      <p:pic>
        <p:nvPicPr>
          <p:cNvPr id="8" name="Picture 7">
            <a:extLst>
              <a:ext uri="{FF2B5EF4-FFF2-40B4-BE49-F238E27FC236}">
                <a16:creationId xmlns:a16="http://schemas.microsoft.com/office/drawing/2014/main" id="{4F5413E3-898E-2FA6-98FE-54806CF3CD3B}"/>
              </a:ext>
            </a:extLst>
          </p:cNvPr>
          <p:cNvPicPr>
            <a:picLocks noChangeAspect="1"/>
          </p:cNvPicPr>
          <p:nvPr/>
        </p:nvPicPr>
        <p:blipFill>
          <a:blip r:embed="rId3"/>
          <a:stretch>
            <a:fillRect/>
          </a:stretch>
        </p:blipFill>
        <p:spPr>
          <a:xfrm>
            <a:off x="311700" y="718850"/>
            <a:ext cx="5010468" cy="4424650"/>
          </a:xfrm>
          <a:prstGeom prst="rect">
            <a:avLst/>
          </a:prstGeom>
        </p:spPr>
      </p:pic>
    </p:spTree>
    <p:extLst>
      <p:ext uri="{BB962C8B-B14F-4D97-AF65-F5344CB8AC3E}">
        <p14:creationId xmlns:p14="http://schemas.microsoft.com/office/powerpoint/2010/main" val="191981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20"/>
          <p:cNvGrpSpPr/>
          <p:nvPr/>
        </p:nvGrpSpPr>
        <p:grpSpPr>
          <a:xfrm>
            <a:off x="4939500" y="1219611"/>
            <a:ext cx="3837000" cy="2704200"/>
            <a:chOff x="4939500" y="1219611"/>
            <a:chExt cx="3837000" cy="2704200"/>
          </a:xfrm>
        </p:grpSpPr>
        <p:cxnSp>
          <p:nvCxnSpPr>
            <p:cNvPr id="218" name="Google Shape;218;p2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9" name="Google Shape;219;p2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0" name="Google Shape;220;p2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1" name="Google Shape;221;p2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2" name="Google Shape;222;p2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3" name="Google Shape;223;p2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4" name="Google Shape;224;p2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5" name="Google Shape;225;p2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6" name="Google Shape;226;p2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7" name="Google Shape;227;p2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28" name="Google Shape;228;p20"/>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r>
              <a:rPr lang="en-IN" b="1" dirty="0"/>
              <a:t>Model Development &amp; Evaluation</a:t>
            </a:r>
          </a:p>
        </p:txBody>
      </p:sp>
      <p:sp>
        <p:nvSpPr>
          <p:cNvPr id="230" name="Google Shape;230;p20"/>
          <p:cNvSpPr txBox="1">
            <a:spLocks noGrp="1"/>
          </p:cNvSpPr>
          <p:nvPr>
            <p:ph type="subTitle" idx="1"/>
          </p:nvPr>
        </p:nvSpPr>
        <p:spPr>
          <a:xfrm>
            <a:off x="265500" y="2769001"/>
            <a:ext cx="3938993" cy="6876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Logistic Regression</a:t>
            </a:r>
            <a:endParaRPr dirty="0"/>
          </a:p>
        </p:txBody>
      </p:sp>
      <p:grpSp>
        <p:nvGrpSpPr>
          <p:cNvPr id="231" name="Google Shape;231;p20"/>
          <p:cNvGrpSpPr/>
          <p:nvPr/>
        </p:nvGrpSpPr>
        <p:grpSpPr>
          <a:xfrm>
            <a:off x="4939534" y="2017046"/>
            <a:ext cx="3825543" cy="1573620"/>
            <a:chOff x="1000000" y="2393988"/>
            <a:chExt cx="4144235" cy="1704713"/>
          </a:xfrm>
        </p:grpSpPr>
        <p:sp>
          <p:nvSpPr>
            <p:cNvPr id="232" name="Google Shape;232;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33" name="Google Shape;233;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0"/>
          <p:cNvGrpSpPr/>
          <p:nvPr/>
        </p:nvGrpSpPr>
        <p:grpSpPr>
          <a:xfrm>
            <a:off x="4939557" y="1778136"/>
            <a:ext cx="3836911" cy="1503799"/>
            <a:chOff x="1000025" y="2059300"/>
            <a:chExt cx="4156550" cy="1629075"/>
          </a:xfrm>
        </p:grpSpPr>
        <p:sp>
          <p:nvSpPr>
            <p:cNvPr id="243" name="Google Shape;243;p2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44" name="Google Shape;244;p2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0"/>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92721" y="142181"/>
            <a:ext cx="8520600" cy="607800"/>
          </a:xfrm>
        </p:spPr>
        <p:txBody>
          <a:bodyPr/>
          <a:lstStyle/>
          <a:p>
            <a:r>
              <a:rPr lang="en-US" sz="2000" b="1" dirty="0"/>
              <a:t>Split</a:t>
            </a:r>
            <a:r>
              <a:rPr lang="en-US" sz="2000" dirty="0"/>
              <a:t> </a:t>
            </a:r>
            <a:r>
              <a:rPr lang="en-US" sz="2000" b="1" dirty="0"/>
              <a:t>Data</a:t>
            </a:r>
            <a:r>
              <a:rPr lang="en-US" sz="2000" dirty="0"/>
              <a:t> in </a:t>
            </a:r>
            <a:r>
              <a:rPr lang="en-US" sz="2000" b="1" dirty="0"/>
              <a:t>training</a:t>
            </a:r>
            <a:r>
              <a:rPr lang="en-US" sz="2000" dirty="0"/>
              <a:t> and </a:t>
            </a:r>
            <a:r>
              <a:rPr lang="en-US" sz="2000" b="1" dirty="0"/>
              <a:t>testing</a:t>
            </a:r>
            <a:r>
              <a:rPr lang="en-US" sz="2000" dirty="0"/>
              <a:t>.&amp;</a:t>
            </a:r>
            <a:r>
              <a:rPr lang="en-IN" sz="2000" b="1" dirty="0"/>
              <a:t>Logistic Regression - Baseline Model</a:t>
            </a:r>
            <a:br>
              <a:rPr lang="en-IN" sz="2000" b="1" dirty="0"/>
            </a:br>
            <a:endParaRPr lang="en-US" sz="2000" b="1" dirty="0"/>
          </a:p>
        </p:txBody>
      </p:sp>
      <p:pic>
        <p:nvPicPr>
          <p:cNvPr id="6" name="Picture 5">
            <a:extLst>
              <a:ext uri="{FF2B5EF4-FFF2-40B4-BE49-F238E27FC236}">
                <a16:creationId xmlns:a16="http://schemas.microsoft.com/office/drawing/2014/main" id="{C30BFE7E-5AED-41E1-5257-022A98B3D4C0}"/>
              </a:ext>
            </a:extLst>
          </p:cNvPr>
          <p:cNvPicPr>
            <a:picLocks noChangeAspect="1"/>
          </p:cNvPicPr>
          <p:nvPr/>
        </p:nvPicPr>
        <p:blipFill>
          <a:blip r:embed="rId3"/>
          <a:stretch>
            <a:fillRect/>
          </a:stretch>
        </p:blipFill>
        <p:spPr>
          <a:xfrm>
            <a:off x="92720" y="749981"/>
            <a:ext cx="8830843" cy="1242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DE350A9-C3F7-EEF3-E4F2-353E37C6F7ED}"/>
              </a:ext>
            </a:extLst>
          </p:cNvPr>
          <p:cNvPicPr>
            <a:picLocks noChangeAspect="1"/>
          </p:cNvPicPr>
          <p:nvPr/>
        </p:nvPicPr>
        <p:blipFill>
          <a:blip r:embed="rId4"/>
          <a:stretch>
            <a:fillRect/>
          </a:stretch>
        </p:blipFill>
        <p:spPr>
          <a:xfrm>
            <a:off x="623400" y="2313297"/>
            <a:ext cx="7053943" cy="2565557"/>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595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IN" b="1" dirty="0"/>
              <a:t>Introduction</a:t>
            </a:r>
          </a:p>
        </p:txBody>
      </p:sp>
      <p:grpSp>
        <p:nvGrpSpPr>
          <p:cNvPr id="91" name="Google Shape;91;p14"/>
          <p:cNvGrpSpPr/>
          <p:nvPr/>
        </p:nvGrpSpPr>
        <p:grpSpPr>
          <a:xfrm>
            <a:off x="431925" y="1311254"/>
            <a:ext cx="8520600"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8324" y="1850300"/>
            <a:ext cx="8323975" cy="1913436"/>
          </a:xfrm>
          <a:prstGeom prst="rect">
            <a:avLst/>
          </a:prstGeom>
        </p:spPr>
        <p:txBody>
          <a:bodyPr spcFirstLastPara="1" wrap="square" lIns="91425" tIns="91425" rIns="91425" bIns="91425" anchor="t" anchorCtr="0">
            <a:noAutofit/>
          </a:bodyPr>
          <a:lstStyle/>
          <a:p>
            <a:pPr marL="285750" indent="-285750"/>
            <a:r>
              <a:rPr lang="en-US" sz="1600" dirty="0"/>
              <a:t>Logistic regression is a technique used for solving the </a:t>
            </a:r>
            <a:r>
              <a:rPr lang="en-US" sz="1600" b="1" dirty="0"/>
              <a:t>classification problem</a:t>
            </a:r>
            <a:r>
              <a:rPr lang="en-US" sz="1600" dirty="0"/>
              <a:t>.</a:t>
            </a:r>
          </a:p>
          <a:p>
            <a:pPr marL="285750" indent="-285750"/>
            <a:endParaRPr lang="en-US" sz="1600" dirty="0"/>
          </a:p>
          <a:p>
            <a:pPr marL="285750" indent="-285750"/>
            <a:r>
              <a:rPr lang="en-US" sz="1600" dirty="0"/>
              <a:t>Insurance claim prediction is the process of using data analytics and machine learning techniques to forecast the likelihood and severity of future insurance claims. By analyzing historical data.</a:t>
            </a:r>
          </a:p>
          <a:p>
            <a:pPr marL="0" lvl="0" indent="0" algn="l" rtl="0">
              <a:spcBef>
                <a:spcPts val="0"/>
              </a:spcBef>
              <a:spcAft>
                <a:spcPts val="0"/>
              </a:spcAft>
              <a:buNone/>
            </a:pP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623400" y="403439"/>
            <a:ext cx="8520600" cy="607800"/>
          </a:xfrm>
        </p:spPr>
        <p:txBody>
          <a:bodyPr/>
          <a:lstStyle/>
          <a:p>
            <a:r>
              <a:rPr lang="en-US" b="1" dirty="0"/>
              <a:t>Model Evaluation On Test Data (</a:t>
            </a:r>
            <a:r>
              <a:rPr lang="en-US" b="1" dirty="0" err="1"/>
              <a:t>confusion_matrix</a:t>
            </a:r>
            <a:r>
              <a:rPr lang="en-US" b="1" dirty="0"/>
              <a:t>)</a:t>
            </a:r>
          </a:p>
        </p:txBody>
      </p:sp>
      <p:pic>
        <p:nvPicPr>
          <p:cNvPr id="7" name="Picture 6">
            <a:extLst>
              <a:ext uri="{FF2B5EF4-FFF2-40B4-BE49-F238E27FC236}">
                <a16:creationId xmlns:a16="http://schemas.microsoft.com/office/drawing/2014/main" id="{01073C4E-FD52-5671-EB9B-597FF9C4BB13}"/>
              </a:ext>
            </a:extLst>
          </p:cNvPr>
          <p:cNvPicPr>
            <a:picLocks noChangeAspect="1"/>
          </p:cNvPicPr>
          <p:nvPr/>
        </p:nvPicPr>
        <p:blipFill>
          <a:blip r:embed="rId3"/>
          <a:stretch>
            <a:fillRect/>
          </a:stretch>
        </p:blipFill>
        <p:spPr>
          <a:xfrm>
            <a:off x="623400" y="1417614"/>
            <a:ext cx="6611273" cy="3581900"/>
          </a:xfrm>
          <a:prstGeom prst="rect">
            <a:avLst/>
          </a:prstGeom>
        </p:spPr>
      </p:pic>
    </p:spTree>
    <p:extLst>
      <p:ext uri="{BB962C8B-B14F-4D97-AF65-F5344CB8AC3E}">
        <p14:creationId xmlns:p14="http://schemas.microsoft.com/office/powerpoint/2010/main" val="66319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3964F498-3244-BC53-1B79-94671CFE4697}"/>
              </a:ext>
            </a:extLst>
          </p:cNvPr>
          <p:cNvSpPr>
            <a:spLocks noGrp="1"/>
          </p:cNvSpPr>
          <p:nvPr>
            <p:ph type="title"/>
          </p:nvPr>
        </p:nvSpPr>
        <p:spPr>
          <a:xfrm>
            <a:off x="623400" y="403439"/>
            <a:ext cx="8520600" cy="607800"/>
          </a:xfrm>
        </p:spPr>
        <p:txBody>
          <a:bodyPr/>
          <a:lstStyle/>
          <a:p>
            <a:r>
              <a:rPr lang="en-IN" b="1" dirty="0"/>
              <a:t>Classification Report</a:t>
            </a:r>
            <a:br>
              <a:rPr lang="en-IN" b="1" dirty="0"/>
            </a:br>
            <a:endParaRPr lang="en-US" b="1" dirty="0"/>
          </a:p>
        </p:txBody>
      </p:sp>
      <p:pic>
        <p:nvPicPr>
          <p:cNvPr id="4" name="Picture 3">
            <a:extLst>
              <a:ext uri="{FF2B5EF4-FFF2-40B4-BE49-F238E27FC236}">
                <a16:creationId xmlns:a16="http://schemas.microsoft.com/office/drawing/2014/main" id="{F62165A3-DF95-C6F5-1E5D-16EE1C779DD0}"/>
              </a:ext>
            </a:extLst>
          </p:cNvPr>
          <p:cNvPicPr>
            <a:picLocks noChangeAspect="1"/>
          </p:cNvPicPr>
          <p:nvPr/>
        </p:nvPicPr>
        <p:blipFill>
          <a:blip r:embed="rId3"/>
          <a:stretch>
            <a:fillRect/>
          </a:stretch>
        </p:blipFill>
        <p:spPr>
          <a:xfrm>
            <a:off x="1324891" y="1251660"/>
            <a:ext cx="6363588" cy="2819794"/>
          </a:xfrm>
          <a:prstGeom prst="rect">
            <a:avLst/>
          </a:prstGeom>
        </p:spPr>
      </p:pic>
    </p:spTree>
    <p:extLst>
      <p:ext uri="{BB962C8B-B14F-4D97-AF65-F5344CB8AC3E}">
        <p14:creationId xmlns:p14="http://schemas.microsoft.com/office/powerpoint/2010/main" val="971873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29" name="Google Shape;229;p2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r>
              <a:rPr lang="en-IN" b="1" dirty="0"/>
              <a:t>Conclusion</a:t>
            </a:r>
          </a:p>
        </p:txBody>
      </p:sp>
      <p:sp>
        <p:nvSpPr>
          <p:cNvPr id="230" name="Google Shape;230;p2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Accuracy score of 82%</a:t>
            </a:r>
            <a:endParaRPr dirty="0"/>
          </a:p>
        </p:txBody>
      </p:sp>
      <p:sp>
        <p:nvSpPr>
          <p:cNvPr id="4" name="TextBox 3">
            <a:extLst>
              <a:ext uri="{FF2B5EF4-FFF2-40B4-BE49-F238E27FC236}">
                <a16:creationId xmlns:a16="http://schemas.microsoft.com/office/drawing/2014/main" id="{8B6DEFD9-25CB-A9B5-350F-5E3A9AB9E403}"/>
              </a:ext>
            </a:extLst>
          </p:cNvPr>
          <p:cNvSpPr txBox="1"/>
          <p:nvPr/>
        </p:nvSpPr>
        <p:spPr>
          <a:xfrm>
            <a:off x="4710793" y="538843"/>
            <a:ext cx="4376057"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We </a:t>
            </a:r>
            <a:r>
              <a:rPr lang="en-US" sz="1600" b="1" dirty="0">
                <a:solidFill>
                  <a:schemeClr val="bg1"/>
                </a:solidFill>
              </a:rPr>
              <a:t>studied in briefly about the data</a:t>
            </a:r>
            <a:r>
              <a:rPr lang="en-US" sz="1600" dirty="0">
                <a:solidFill>
                  <a:schemeClr val="bg1"/>
                </a:solidFill>
              </a:rPr>
              <a:t>, its </a:t>
            </a:r>
            <a:r>
              <a:rPr lang="en-US" sz="1600" b="1" dirty="0">
                <a:solidFill>
                  <a:schemeClr val="bg1"/>
                </a:solidFill>
              </a:rPr>
              <a:t>characteristics</a:t>
            </a:r>
            <a:r>
              <a:rPr lang="en-US" sz="1600" dirty="0">
                <a:solidFill>
                  <a:schemeClr val="bg1"/>
                </a:solidFill>
              </a:rPr>
              <a:t> and its </a:t>
            </a:r>
            <a:r>
              <a:rPr lang="en-US" sz="1600" b="1" dirty="0">
                <a:solidFill>
                  <a:schemeClr val="bg1"/>
                </a:solidFill>
              </a:rPr>
              <a:t>distribution</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a:t>
            </a:r>
            <a:r>
              <a:rPr lang="en-US" sz="1600" b="1" dirty="0">
                <a:solidFill>
                  <a:schemeClr val="bg1"/>
                </a:solidFill>
              </a:rPr>
              <a:t>explored</a:t>
            </a:r>
            <a:r>
              <a:rPr lang="en-US" sz="1600" dirty="0">
                <a:solidFill>
                  <a:schemeClr val="bg1"/>
                </a:solidFill>
              </a:rPr>
              <a:t> some </a:t>
            </a:r>
            <a:r>
              <a:rPr lang="en-US" sz="1600" b="1" dirty="0">
                <a:solidFill>
                  <a:schemeClr val="bg1"/>
                </a:solidFill>
              </a:rPr>
              <a:t>questions related</a:t>
            </a:r>
            <a:r>
              <a:rPr lang="en-US" sz="1600" dirty="0">
                <a:solidFill>
                  <a:schemeClr val="bg1"/>
                </a:solidFill>
              </a:rPr>
              <a:t> to Clams.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a:t>
            </a:r>
            <a:r>
              <a:rPr lang="en-US" sz="1600" b="1" dirty="0">
                <a:solidFill>
                  <a:schemeClr val="bg1"/>
                </a:solidFill>
              </a:rPr>
              <a:t>investigated in depth about the features</a:t>
            </a:r>
            <a:r>
              <a:rPr lang="en-US" sz="1600" dirty="0">
                <a:solidFill>
                  <a:schemeClr val="bg1"/>
                </a:solidFill>
              </a:rPr>
              <a:t> which to </a:t>
            </a:r>
            <a:r>
              <a:rPr lang="en-US" sz="1600" b="1" dirty="0">
                <a:solidFill>
                  <a:schemeClr val="bg1"/>
                </a:solidFill>
              </a:rPr>
              <a:t>retain</a:t>
            </a:r>
            <a:r>
              <a:rPr lang="en-US" sz="1600" dirty="0">
                <a:solidFill>
                  <a:schemeClr val="bg1"/>
                </a:solidFill>
              </a:rPr>
              <a:t> and which to </a:t>
            </a:r>
            <a:r>
              <a:rPr lang="en-US" sz="1600" b="1" dirty="0">
                <a:solidFill>
                  <a:schemeClr val="bg1"/>
                </a:solidFill>
              </a:rPr>
              <a:t>discard</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a:t>
            </a:r>
            <a:r>
              <a:rPr lang="en-US" sz="1600" b="1" dirty="0">
                <a:solidFill>
                  <a:schemeClr val="bg1"/>
                </a:solidFill>
              </a:rPr>
              <a:t>performed model training</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a:t>
            </a:r>
            <a:r>
              <a:rPr lang="en-US" sz="1600" b="1" dirty="0">
                <a:solidFill>
                  <a:schemeClr val="bg1"/>
                </a:solidFill>
              </a:rPr>
              <a:t>observed metrics for our prediction</a:t>
            </a:r>
            <a:r>
              <a:rPr lang="en-US" sz="1600" dirty="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This </a:t>
            </a:r>
            <a:r>
              <a:rPr lang="en-US" sz="1600" b="1" dirty="0">
                <a:solidFill>
                  <a:schemeClr val="bg1"/>
                </a:solidFill>
              </a:rPr>
              <a:t>model With accuracy score of 82%</a:t>
            </a:r>
            <a:r>
              <a:rPr lang="en-US" sz="1600" dirty="0">
                <a:solidFill>
                  <a:schemeClr val="bg1"/>
                </a:solidFill>
              </a:rPr>
              <a:t> now can </a:t>
            </a:r>
            <a:r>
              <a:rPr lang="en-US" sz="1600" b="1" dirty="0">
                <a:solidFill>
                  <a:schemeClr val="bg1"/>
                </a:solidFill>
              </a:rPr>
              <a:t>help us</a:t>
            </a:r>
            <a:r>
              <a:rPr lang="en-US" sz="1600" dirty="0">
                <a:solidFill>
                  <a:schemeClr val="bg1"/>
                </a:solidFill>
              </a:rPr>
              <a:t> in </a:t>
            </a:r>
            <a:r>
              <a:rPr lang="en-US" sz="1600" b="1" dirty="0">
                <a:solidFill>
                  <a:schemeClr val="bg1"/>
                </a:solidFill>
              </a:rPr>
              <a:t>identifying</a:t>
            </a:r>
            <a:r>
              <a:rPr lang="en-US" sz="1600" dirty="0">
                <a:solidFill>
                  <a:schemeClr val="bg1"/>
                </a:solidFill>
              </a:rPr>
              <a:t> who survived and who did not survive.</a:t>
            </a:r>
          </a:p>
        </p:txBody>
      </p:sp>
    </p:spTree>
    <p:extLst>
      <p:ext uri="{BB962C8B-B14F-4D97-AF65-F5344CB8AC3E}">
        <p14:creationId xmlns:p14="http://schemas.microsoft.com/office/powerpoint/2010/main" val="237121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74986" y="369179"/>
            <a:ext cx="7795436"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0">
                <a:effectLst/>
                <a:highlight>
                  <a:srgbClr val="FFFFFF"/>
                </a:highlight>
                <a:latin typeface="-apple-system"/>
              </a:rPr>
              <a:t>Thank You</a:t>
            </a:r>
            <a:endParaRPr b="1" dirty="0"/>
          </a:p>
        </p:txBody>
      </p:sp>
      <p:grpSp>
        <p:nvGrpSpPr>
          <p:cNvPr id="96" name="Google Shape;96;p14"/>
          <p:cNvGrpSpPr/>
          <p:nvPr/>
        </p:nvGrpSpPr>
        <p:grpSpPr>
          <a:xfrm>
            <a:off x="106135" y="1265464"/>
            <a:ext cx="8931729" cy="3110593"/>
            <a:chOff x="3320450" y="1304875"/>
            <a:chExt cx="2632500" cy="3416400"/>
          </a:xfrm>
        </p:grpSpPr>
        <p:sp>
          <p:nvSpPr>
            <p:cNvPr id="97" name="Google Shape;97;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bg1"/>
                  </a:solidFill>
                  <a:latin typeface="Roboto"/>
                  <a:ea typeface="Roboto"/>
                  <a:cs typeface="Roboto"/>
                  <a:sym typeface="Roboto"/>
                </a:rPr>
                <a:t>Contributions are always welcome! Please give your important and valuable review</a:t>
              </a:r>
              <a:endParaRPr sz="1600" b="1" dirty="0">
                <a:solidFill>
                  <a:schemeClr val="bg1"/>
                </a:solidFill>
                <a:latin typeface="Roboto"/>
                <a:ea typeface="Roboto"/>
                <a:cs typeface="Roboto"/>
                <a:sym typeface="Roboto"/>
              </a:endParaRPr>
            </a:p>
          </p:txBody>
        </p:sp>
        <p:sp>
          <p:nvSpPr>
            <p:cNvPr id="98" name="Google Shape;98;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91886" y="1850300"/>
            <a:ext cx="8499021" cy="2101214"/>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0" i="0" dirty="0">
                <a:effectLst/>
                <a:highlight>
                  <a:srgbClr val="FFFFFF"/>
                </a:highlight>
                <a:latin typeface="-apple-system"/>
              </a:rPr>
              <a:t>Kindly reach out to me at </a:t>
            </a:r>
            <a:r>
              <a:rPr lang="en-IN" sz="1600" b="0" i="0" dirty="0">
                <a:solidFill>
                  <a:srgbClr val="1F1F1F"/>
                </a:solidFill>
                <a:effectLst/>
                <a:highlight>
                  <a:srgbClr val="E9EEF6"/>
                </a:highlight>
                <a:latin typeface="Google Sans"/>
                <a:hlinkClick r:id="rId3"/>
              </a:rPr>
              <a:t>abhishek.ajit.thakur@gmail.com</a:t>
            </a:r>
            <a:endParaRPr lang="en-IN" sz="1600" b="0" i="0" dirty="0">
              <a:solidFill>
                <a:srgbClr val="1F1F1F"/>
              </a:solidFill>
              <a:effectLst/>
              <a:highlight>
                <a:srgbClr val="E9EEF6"/>
              </a:highlight>
              <a:latin typeface="Google Sans"/>
            </a:endParaRPr>
          </a:p>
          <a:p>
            <a:pPr marL="114300" indent="0">
              <a:buNone/>
            </a:pPr>
            <a:endParaRPr lang="en-US" sz="1600" dirty="0"/>
          </a:p>
          <a:p>
            <a:pPr>
              <a:buFont typeface="Arial" panose="020B0604020202020204" pitchFamily="34" charset="0"/>
              <a:buChar char="•"/>
            </a:pPr>
            <a:r>
              <a:rPr lang="en-US" sz="1600" b="0" i="0" dirty="0">
                <a:effectLst/>
                <a:highlight>
                  <a:srgbClr val="FFFFFF"/>
                </a:highlight>
                <a:latin typeface="-apple-system"/>
              </a:rPr>
              <a:t>Want to connect with me? Check out these links:👉</a:t>
            </a:r>
          </a:p>
          <a:p>
            <a:pPr marL="114300" indent="0" algn="l" fontAlgn="auto">
              <a:buNone/>
            </a:pPr>
            <a:r>
              <a:rPr lang="en-IN" sz="1600" b="0" i="0" dirty="0">
                <a:effectLst/>
                <a:highlight>
                  <a:srgbClr val="FFFFFF"/>
                </a:highlight>
                <a:latin typeface="-apple-system"/>
              </a:rPr>
              <a:t>       👉 LinkedIn: </a:t>
            </a:r>
            <a:r>
              <a:rPr lang="en-IN" sz="1600" i="0" dirty="0">
                <a:effectLst/>
                <a:highlight>
                  <a:srgbClr val="FFFFFF"/>
                </a:highlight>
                <a:latin typeface="-apple-system"/>
                <a:hlinkClick r:id="rId4"/>
              </a:rPr>
              <a:t>https://lnkd.in/ewnTuds9</a:t>
            </a:r>
            <a:endParaRPr lang="en-IN" sz="1600" b="0" i="0" dirty="0">
              <a:effectLst/>
              <a:highlight>
                <a:srgbClr val="FFFFFF"/>
              </a:highlight>
              <a:latin typeface="-apple-system"/>
            </a:endParaRPr>
          </a:p>
          <a:p>
            <a:pPr marL="114300" indent="0">
              <a:buNone/>
            </a:pPr>
            <a:r>
              <a:rPr lang="en-IN" sz="1600" b="0" i="0" dirty="0">
                <a:effectLst/>
                <a:highlight>
                  <a:srgbClr val="FFFFFF"/>
                </a:highlight>
                <a:latin typeface="-apple-system"/>
              </a:rPr>
              <a:t>       👉</a:t>
            </a:r>
            <a:r>
              <a:rPr lang="en-IN" sz="1600" b="0" i="0" dirty="0" err="1">
                <a:effectLst/>
                <a:highlight>
                  <a:srgbClr val="FFFFFF"/>
                </a:highlight>
                <a:latin typeface="-apple-system"/>
              </a:rPr>
              <a:t>Github</a:t>
            </a:r>
            <a:r>
              <a:rPr lang="en-IN" sz="1600" b="0" i="0" dirty="0">
                <a:effectLst/>
                <a:highlight>
                  <a:srgbClr val="FFFFFF"/>
                </a:highlight>
                <a:latin typeface="-apple-system"/>
              </a:rPr>
              <a:t>: </a:t>
            </a:r>
            <a:r>
              <a:rPr lang="en-IN" sz="1600" i="0" dirty="0">
                <a:effectLst/>
                <a:highlight>
                  <a:srgbClr val="FFFFFF"/>
                </a:highlight>
                <a:latin typeface="-apple-system"/>
                <a:hlinkClick r:id="rId5"/>
              </a:rPr>
              <a:t>https://lnkd.in/dwdXai-G</a:t>
            </a:r>
            <a:endParaRPr lang="en-IN" sz="1600" dirty="0"/>
          </a:p>
        </p:txBody>
      </p:sp>
    </p:spTree>
    <p:extLst>
      <p:ext uri="{BB962C8B-B14F-4D97-AF65-F5344CB8AC3E}">
        <p14:creationId xmlns:p14="http://schemas.microsoft.com/office/powerpoint/2010/main" val="196147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grpSp>
        <p:nvGrpSpPr>
          <p:cNvPr id="96" name="Google Shape;96;p14"/>
          <p:cNvGrpSpPr/>
          <p:nvPr/>
        </p:nvGrpSpPr>
        <p:grpSpPr>
          <a:xfrm>
            <a:off x="122464" y="1265464"/>
            <a:ext cx="8931729" cy="3110593"/>
            <a:chOff x="3320450" y="1304875"/>
            <a:chExt cx="2632500" cy="3416400"/>
          </a:xfrm>
        </p:grpSpPr>
        <p:sp>
          <p:nvSpPr>
            <p:cNvPr id="97" name="Google Shape;97;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91886" y="1850300"/>
            <a:ext cx="8499021" cy="2101214"/>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dirty="0"/>
              <a:t>Ultimately, insurance claim prediction contributes to more accurate risk assessment and more efficient allocation of resources within the insurance industry.</a:t>
            </a:r>
          </a:p>
          <a:p>
            <a:pPr marL="114300" indent="0">
              <a:buNone/>
            </a:pPr>
            <a:endParaRPr lang="en-US" sz="1600" dirty="0"/>
          </a:p>
          <a:p>
            <a:pPr>
              <a:buFont typeface="Arial" panose="020B0604020202020204" pitchFamily="34" charset="0"/>
              <a:buChar char="•"/>
            </a:pPr>
            <a:r>
              <a:rPr lang="en-US" sz="1600" dirty="0"/>
              <a:t>Insurance companies can better anticipate potential risks and adjust their pricing, underwriting, and risk management strategies accordingly. This predictive modeling helps insurers optimize their operations, improve customer service, and mitigate financial losses by identifying high-risk policies or customers early on. </a:t>
            </a:r>
          </a:p>
          <a:p>
            <a:pPr marL="0" lvl="0" indent="0" algn="l" rtl="0">
              <a:spcBef>
                <a:spcPts val="0"/>
              </a:spcBef>
              <a:spcAft>
                <a:spcPts val="0"/>
              </a:spcAft>
              <a:buNone/>
            </a:pPr>
            <a:endParaRPr lang="en-IN" sz="1600" dirty="0"/>
          </a:p>
        </p:txBody>
      </p:sp>
    </p:spTree>
    <p:extLst>
      <p:ext uri="{BB962C8B-B14F-4D97-AF65-F5344CB8AC3E}">
        <p14:creationId xmlns:p14="http://schemas.microsoft.com/office/powerpoint/2010/main" val="119021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r>
              <a:rPr lang="en-IN" b="1" dirty="0"/>
              <a:t>Data Description</a:t>
            </a:r>
            <a:endParaRPr dirty="0"/>
          </a:p>
        </p:txBody>
      </p:sp>
      <p:pic>
        <p:nvPicPr>
          <p:cNvPr id="5" name="Picture 4">
            <a:extLst>
              <a:ext uri="{FF2B5EF4-FFF2-40B4-BE49-F238E27FC236}">
                <a16:creationId xmlns:a16="http://schemas.microsoft.com/office/drawing/2014/main" id="{7D3CDA29-70BB-5943-6D7B-D5DD5D516F67}"/>
              </a:ext>
            </a:extLst>
          </p:cNvPr>
          <p:cNvPicPr>
            <a:picLocks noChangeAspect="1"/>
          </p:cNvPicPr>
          <p:nvPr/>
        </p:nvPicPr>
        <p:blipFill>
          <a:blip r:embed="rId3"/>
          <a:stretch>
            <a:fillRect/>
          </a:stretch>
        </p:blipFill>
        <p:spPr>
          <a:xfrm>
            <a:off x="4764247" y="1080226"/>
            <a:ext cx="4220164" cy="2591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6" name="TextBox 5">
            <a:extLst>
              <a:ext uri="{FF2B5EF4-FFF2-40B4-BE49-F238E27FC236}">
                <a16:creationId xmlns:a16="http://schemas.microsoft.com/office/drawing/2014/main" id="{D75A94F2-E336-6B45-C339-D6DBCEB1986B}"/>
              </a:ext>
            </a:extLst>
          </p:cNvPr>
          <p:cNvSpPr txBox="1"/>
          <p:nvPr/>
        </p:nvSpPr>
        <p:spPr>
          <a:xfrm>
            <a:off x="783771" y="285751"/>
            <a:ext cx="6344535" cy="738664"/>
          </a:xfrm>
          <a:prstGeom prst="rect">
            <a:avLst/>
          </a:prstGeom>
          <a:noFill/>
        </p:spPr>
        <p:txBody>
          <a:bodyPr wrap="square" rtlCol="0">
            <a:spAutoFit/>
          </a:bodyPr>
          <a:lstStyle/>
          <a:p>
            <a:pPr algn="ctr"/>
            <a:r>
              <a:rPr lang="en-IN" sz="4200" b="1" dirty="0">
                <a:solidFill>
                  <a:schemeClr val="bg1"/>
                </a:solidFill>
                <a:latin typeface="Roboto"/>
                <a:ea typeface="Roboto"/>
                <a:cs typeface="Roboto"/>
                <a:sym typeface="Roboto"/>
              </a:rPr>
              <a:t>Data Information</a:t>
            </a:r>
          </a:p>
        </p:txBody>
      </p:sp>
      <p:pic>
        <p:nvPicPr>
          <p:cNvPr id="8" name="Picture 7">
            <a:extLst>
              <a:ext uri="{FF2B5EF4-FFF2-40B4-BE49-F238E27FC236}">
                <a16:creationId xmlns:a16="http://schemas.microsoft.com/office/drawing/2014/main" id="{8FB5360F-1ACF-F1E0-E608-7F212DA4B8E9}"/>
              </a:ext>
            </a:extLst>
          </p:cNvPr>
          <p:cNvPicPr>
            <a:picLocks noChangeAspect="1"/>
          </p:cNvPicPr>
          <p:nvPr/>
        </p:nvPicPr>
        <p:blipFill>
          <a:blip r:embed="rId3"/>
          <a:stretch>
            <a:fillRect/>
          </a:stretch>
        </p:blipFill>
        <p:spPr>
          <a:xfrm>
            <a:off x="967025" y="1024415"/>
            <a:ext cx="6344535" cy="39915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29A5-DE85-91A3-FB87-E07EBBB87204}"/>
              </a:ext>
            </a:extLst>
          </p:cNvPr>
          <p:cNvSpPr>
            <a:spLocks noGrp="1"/>
          </p:cNvSpPr>
          <p:nvPr>
            <p:ph type="title"/>
          </p:nvPr>
        </p:nvSpPr>
        <p:spPr>
          <a:xfrm>
            <a:off x="59257" y="282726"/>
            <a:ext cx="8222100" cy="838800"/>
          </a:xfrm>
        </p:spPr>
        <p:txBody>
          <a:bodyPr/>
          <a:lstStyle/>
          <a:p>
            <a:r>
              <a:rPr lang="en-IN" b="1" dirty="0"/>
              <a:t>Data Statistics</a:t>
            </a:r>
            <a:br>
              <a:rPr lang="en-IN" b="1" dirty="0"/>
            </a:br>
            <a:endParaRPr lang="en-IN" dirty="0"/>
          </a:p>
        </p:txBody>
      </p:sp>
      <p:pic>
        <p:nvPicPr>
          <p:cNvPr id="4" name="Picture 3">
            <a:extLst>
              <a:ext uri="{FF2B5EF4-FFF2-40B4-BE49-F238E27FC236}">
                <a16:creationId xmlns:a16="http://schemas.microsoft.com/office/drawing/2014/main" id="{FB5D6D81-99A5-9B9D-CCD1-72112ED45851}"/>
              </a:ext>
            </a:extLst>
          </p:cNvPr>
          <p:cNvPicPr>
            <a:picLocks noChangeAspect="1"/>
          </p:cNvPicPr>
          <p:nvPr/>
        </p:nvPicPr>
        <p:blipFill>
          <a:blip r:embed="rId2"/>
          <a:stretch>
            <a:fillRect/>
          </a:stretch>
        </p:blipFill>
        <p:spPr>
          <a:xfrm>
            <a:off x="253362" y="1213514"/>
            <a:ext cx="8195391" cy="3472785"/>
          </a:xfrm>
          <a:prstGeom prst="rect">
            <a:avLst/>
          </a:prstGeom>
        </p:spPr>
      </p:pic>
    </p:spTree>
    <p:extLst>
      <p:ext uri="{BB962C8B-B14F-4D97-AF65-F5344CB8AC3E}">
        <p14:creationId xmlns:p14="http://schemas.microsoft.com/office/powerpoint/2010/main" val="20257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7E703E-4E34-A34F-96E9-CBA3C8FB2605}"/>
              </a:ext>
            </a:extLst>
          </p:cNvPr>
          <p:cNvPicPr>
            <a:picLocks noChangeAspect="1"/>
          </p:cNvPicPr>
          <p:nvPr/>
        </p:nvPicPr>
        <p:blipFill>
          <a:blip r:embed="rId2"/>
          <a:stretch>
            <a:fillRect/>
          </a:stretch>
        </p:blipFill>
        <p:spPr>
          <a:xfrm>
            <a:off x="457199" y="677636"/>
            <a:ext cx="3706049" cy="3184071"/>
          </a:xfrm>
          <a:prstGeom prst="rect">
            <a:avLst/>
          </a:prstGeom>
        </p:spPr>
      </p:pic>
      <p:pic>
        <p:nvPicPr>
          <p:cNvPr id="9" name="Picture 8">
            <a:extLst>
              <a:ext uri="{FF2B5EF4-FFF2-40B4-BE49-F238E27FC236}">
                <a16:creationId xmlns:a16="http://schemas.microsoft.com/office/drawing/2014/main" id="{4984BA69-3F6A-64E3-940D-90C3BA56E0C0}"/>
              </a:ext>
            </a:extLst>
          </p:cNvPr>
          <p:cNvPicPr>
            <a:picLocks noChangeAspect="1"/>
          </p:cNvPicPr>
          <p:nvPr/>
        </p:nvPicPr>
        <p:blipFill>
          <a:blip r:embed="rId3"/>
          <a:stretch>
            <a:fillRect/>
          </a:stretch>
        </p:blipFill>
        <p:spPr>
          <a:xfrm>
            <a:off x="5079339" y="615483"/>
            <a:ext cx="3117603" cy="3278723"/>
          </a:xfrm>
          <a:prstGeom prst="rect">
            <a:avLst/>
          </a:prstGeom>
        </p:spPr>
      </p:pic>
    </p:spTree>
    <p:extLst>
      <p:ext uri="{BB962C8B-B14F-4D97-AF65-F5344CB8AC3E}">
        <p14:creationId xmlns:p14="http://schemas.microsoft.com/office/powerpoint/2010/main" val="118520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29A5-DE85-91A3-FB87-E07EBBB87204}"/>
              </a:ext>
            </a:extLst>
          </p:cNvPr>
          <p:cNvSpPr>
            <a:spLocks noGrp="1"/>
          </p:cNvSpPr>
          <p:nvPr>
            <p:ph type="title"/>
          </p:nvPr>
        </p:nvSpPr>
        <p:spPr>
          <a:xfrm>
            <a:off x="1757428" y="813403"/>
            <a:ext cx="5312843" cy="794961"/>
          </a:xfrm>
        </p:spPr>
        <p:txBody>
          <a:bodyPr/>
          <a:lstStyle/>
          <a:p>
            <a:pPr algn="ctr" rtl="0"/>
            <a:r>
              <a:rPr lang="en-US" sz="4000" b="1" dirty="0"/>
              <a:t>Observation</a:t>
            </a:r>
            <a:br>
              <a:rPr lang="en-IN" b="1" dirty="0"/>
            </a:br>
            <a:endParaRPr lang="en-IN" dirty="0"/>
          </a:p>
        </p:txBody>
      </p:sp>
      <p:sp>
        <p:nvSpPr>
          <p:cNvPr id="3" name="TextBox 2">
            <a:extLst>
              <a:ext uri="{FF2B5EF4-FFF2-40B4-BE49-F238E27FC236}">
                <a16:creationId xmlns:a16="http://schemas.microsoft.com/office/drawing/2014/main" id="{7D1C980D-92A3-1EF5-A8B9-F0E935A2177F}"/>
              </a:ext>
            </a:extLst>
          </p:cNvPr>
          <p:cNvSpPr txBox="1"/>
          <p:nvPr/>
        </p:nvSpPr>
        <p:spPr>
          <a:xfrm>
            <a:off x="335788" y="1510392"/>
            <a:ext cx="8156122"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lt1"/>
                </a:solidFill>
                <a:latin typeface="Roboto"/>
                <a:ea typeface="Roboto"/>
                <a:cs typeface="Roboto"/>
                <a:sym typeface="Roboto"/>
              </a:rPr>
              <a:t>This dataset contains 1338 rows and 8 columns</a:t>
            </a:r>
          </a:p>
          <a:p>
            <a:endParaRPr lang="en-US" sz="1600" dirty="0">
              <a:solidFill>
                <a:schemeClr val="lt1"/>
              </a:solidFill>
              <a:latin typeface="Roboto"/>
              <a:ea typeface="Roboto"/>
              <a:cs typeface="Roboto"/>
              <a:sym typeface="Roboto"/>
            </a:endParaRPr>
          </a:p>
          <a:p>
            <a:pPr marL="285750" indent="-285750">
              <a:buFont typeface="Wingdings" panose="05000000000000000000" pitchFamily="2" charset="2"/>
              <a:buChar char="Ø"/>
            </a:pPr>
            <a:r>
              <a:rPr lang="en-US" sz="1600" dirty="0">
                <a:solidFill>
                  <a:schemeClr val="lt1"/>
                </a:solidFill>
                <a:latin typeface="Roboto"/>
                <a:ea typeface="Roboto"/>
                <a:cs typeface="Roboto"/>
                <a:sym typeface="Roboto"/>
              </a:rPr>
              <a:t>There are ** No null values present**Each feature seems to have correct data type</a:t>
            </a:r>
          </a:p>
          <a:p>
            <a:endParaRPr lang="en-US" sz="1600" dirty="0">
              <a:solidFill>
                <a:schemeClr val="lt1"/>
              </a:solidFill>
              <a:latin typeface="Roboto"/>
              <a:ea typeface="Roboto"/>
              <a:cs typeface="Roboto"/>
              <a:sym typeface="Roboto"/>
            </a:endParaRPr>
          </a:p>
          <a:p>
            <a:pPr marL="285750" indent="-285750">
              <a:buFont typeface="Wingdings" panose="05000000000000000000" pitchFamily="2" charset="2"/>
              <a:buChar char="Ø"/>
            </a:pPr>
            <a:r>
              <a:rPr lang="en-US" sz="1600" dirty="0">
                <a:solidFill>
                  <a:schemeClr val="lt1"/>
                </a:solidFill>
                <a:latin typeface="Roboto"/>
                <a:ea typeface="Roboto"/>
                <a:cs typeface="Roboto"/>
                <a:sym typeface="Roboto"/>
              </a:rPr>
              <a:t>The average age of the people is about 39 years.</a:t>
            </a:r>
          </a:p>
          <a:p>
            <a:endParaRPr lang="en-US" sz="1600" dirty="0">
              <a:solidFill>
                <a:schemeClr val="lt1"/>
              </a:solidFill>
              <a:latin typeface="Roboto"/>
              <a:ea typeface="Roboto"/>
              <a:cs typeface="Roboto"/>
              <a:sym typeface="Roboto"/>
            </a:endParaRPr>
          </a:p>
          <a:p>
            <a:pPr marL="285750" indent="-285750">
              <a:buFont typeface="Wingdings" panose="05000000000000000000" pitchFamily="2" charset="2"/>
              <a:buChar char="Ø"/>
            </a:pPr>
            <a:r>
              <a:rPr lang="en-US" sz="1600" dirty="0">
                <a:solidFill>
                  <a:schemeClr val="lt1"/>
                </a:solidFill>
                <a:latin typeface="Roboto"/>
                <a:ea typeface="Roboto"/>
                <a:cs typeface="Roboto"/>
                <a:sym typeface="Roboto"/>
              </a:rPr>
              <a:t>Minimum age seems to be 18 years. Where, the Max age was 64.</a:t>
            </a:r>
          </a:p>
          <a:p>
            <a:endParaRPr lang="en-US" sz="1600" dirty="0">
              <a:solidFill>
                <a:schemeClr val="lt1"/>
              </a:solidFill>
              <a:latin typeface="Roboto"/>
              <a:ea typeface="Roboto"/>
              <a:cs typeface="Roboto"/>
              <a:sym typeface="Roboto"/>
            </a:endParaRPr>
          </a:p>
          <a:p>
            <a:pPr marL="285750" indent="-285750">
              <a:buFont typeface="Wingdings" panose="05000000000000000000" pitchFamily="2" charset="2"/>
              <a:buChar char="Ø"/>
            </a:pPr>
            <a:r>
              <a:rPr lang="en-US" sz="1600" dirty="0">
                <a:solidFill>
                  <a:schemeClr val="lt1"/>
                </a:solidFill>
                <a:latin typeface="Roboto"/>
                <a:ea typeface="Roboto"/>
                <a:cs typeface="Roboto"/>
                <a:sym typeface="Roboto"/>
              </a:rPr>
              <a:t>The average Charges was 13270,Minimum charges seems to be 1338. Where, the Max charges is 63770 indicates its skewed.</a:t>
            </a:r>
            <a:endParaRPr lang="en-IN" sz="1600"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30801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29A5-DE85-91A3-FB87-E07EBBB87204}"/>
              </a:ext>
            </a:extLst>
          </p:cNvPr>
          <p:cNvSpPr>
            <a:spLocks noGrp="1"/>
          </p:cNvSpPr>
          <p:nvPr>
            <p:ph type="title"/>
          </p:nvPr>
        </p:nvSpPr>
        <p:spPr>
          <a:xfrm>
            <a:off x="460950" y="2511576"/>
            <a:ext cx="8222100" cy="838800"/>
          </a:xfrm>
        </p:spPr>
        <p:txBody>
          <a:bodyPr/>
          <a:lstStyle/>
          <a:p>
            <a:pPr algn="ctr"/>
            <a:r>
              <a:rPr lang="en-IN" b="1" dirty="0"/>
              <a:t>Exploratory Data Analysis</a:t>
            </a:r>
            <a:br>
              <a:rPr lang="en-IN" b="1" dirty="0"/>
            </a:br>
            <a:br>
              <a:rPr lang="en-IN" b="1" dirty="0"/>
            </a:br>
            <a:endParaRPr lang="en-IN" dirty="0"/>
          </a:p>
        </p:txBody>
      </p:sp>
    </p:spTree>
    <p:extLst>
      <p:ext uri="{BB962C8B-B14F-4D97-AF65-F5344CB8AC3E}">
        <p14:creationId xmlns:p14="http://schemas.microsoft.com/office/powerpoint/2010/main" val="95605892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591</Words>
  <Application>Microsoft Office PowerPoint</Application>
  <PresentationFormat>On-screen Show (16:9)</PresentationFormat>
  <Paragraphs>79</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Google Sans</vt:lpstr>
      <vt:lpstr>-apple-system</vt:lpstr>
      <vt:lpstr>Roboto</vt:lpstr>
      <vt:lpstr>Wingdings</vt:lpstr>
      <vt:lpstr>Geometric</vt:lpstr>
      <vt:lpstr>   </vt:lpstr>
      <vt:lpstr>Introduction</vt:lpstr>
      <vt:lpstr>The problem</vt:lpstr>
      <vt:lpstr>Data Description</vt:lpstr>
      <vt:lpstr>PowerPoint Presentation</vt:lpstr>
      <vt:lpstr>Data Statistics </vt:lpstr>
      <vt:lpstr>PowerPoint Presentation</vt:lpstr>
      <vt:lpstr>Observation </vt:lpstr>
      <vt:lpstr>Exploratory Data Analysis  </vt:lpstr>
      <vt:lpstr>Analyzing the Frequency of Insurance Claims: </vt:lpstr>
      <vt:lpstr>Gender Distribution: Analyzing the Count of Genders: </vt:lpstr>
      <vt:lpstr>Age Segments</vt:lpstr>
      <vt:lpstr>Analyzing the Count of Smokers</vt:lpstr>
      <vt:lpstr>Association between Age and Clame</vt:lpstr>
      <vt:lpstr>Demonstrate an individual's insurance claim alongside the count of their dependents.</vt:lpstr>
      <vt:lpstr>Claim for personal insurance from an individual who is a smoker</vt:lpstr>
      <vt:lpstr>Feature Selection-(Correlation between Features)</vt:lpstr>
      <vt:lpstr>Model Development &amp; Evaluation</vt:lpstr>
      <vt:lpstr>Split Data in training and testing.&amp;Logistic Regression - Baseline Model </vt:lpstr>
      <vt:lpstr>Model Evaluation On Test Data (confusion_matrix)</vt:lpstr>
      <vt:lpstr>Classification Report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Abhishek Thakur</cp:lastModifiedBy>
  <cp:revision>6</cp:revision>
  <dcterms:modified xsi:type="dcterms:W3CDTF">2024-04-09T06:32:12Z</dcterms:modified>
</cp:coreProperties>
</file>