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5"/>
    <p:sldId id="257" r:id="rId36"/>
    <p:sldId id="258" r:id="rId37"/>
    <p:sldId id="259" r:id="rId38"/>
    <p:sldId id="260" r:id="rId39"/>
    <p:sldId id="261" r:id="rId40"/>
    <p:sldId id="262" r:id="rId41"/>
    <p:sldId id="263" r:id="rId42"/>
    <p:sldId id="264" r:id="rId43"/>
    <p:sldId id="265" r:id="rId44"/>
    <p:sldId id="266" r:id="rId45"/>
    <p:sldId id="267" r:id="rId4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latsi" charset="1" panose="000005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Open Sans" charset="1" panose="020B0606030504020204"/>
      <p:regular r:id="rId17"/>
    </p:embeddedFont>
    <p:embeddedFont>
      <p:font typeface="Open Sans Bold" charset="1" panose="020B0806030504020204"/>
      <p:regular r:id="rId18"/>
    </p:embeddedFont>
    <p:embeddedFont>
      <p:font typeface="Open Sans Italics" charset="1" panose="020B0606030504020204"/>
      <p:regular r:id="rId19"/>
    </p:embeddedFont>
    <p:embeddedFont>
      <p:font typeface="Open Sans Bold Italics" charset="1" panose="020B0806030504020204"/>
      <p:regular r:id="rId20"/>
    </p:embeddedFont>
    <p:embeddedFont>
      <p:font typeface="Open Sans Light" charset="1" panose="020B0306030504020204"/>
      <p:regular r:id="rId21"/>
    </p:embeddedFont>
    <p:embeddedFont>
      <p:font typeface="Open Sans Light Italics" charset="1" panose="020B0306030504020204"/>
      <p:regular r:id="rId22"/>
    </p:embeddedFont>
    <p:embeddedFont>
      <p:font typeface="Open Sans Ultra-Bold" charset="1" panose="00000000000000000000"/>
      <p:regular r:id="rId23"/>
    </p:embeddedFont>
    <p:embeddedFont>
      <p:font typeface="Open Sans Ultra-Bold Italics" charset="1" panose="00000000000000000000"/>
      <p:regular r:id="rId24"/>
    </p:embeddedFont>
    <p:embeddedFont>
      <p:font typeface="Abhaya Libre" charset="1" panose="02000503000000000000"/>
      <p:regular r:id="rId25"/>
    </p:embeddedFont>
    <p:embeddedFont>
      <p:font typeface="Abhaya Libre Bold" charset="1" panose="02000803000000000000"/>
      <p:regular r:id="rId26"/>
    </p:embeddedFont>
    <p:embeddedFont>
      <p:font typeface="Abhaya Libre Italics" charset="1" panose="02000503000000000000"/>
      <p:regular r:id="rId27"/>
    </p:embeddedFont>
    <p:embeddedFont>
      <p:font typeface="Abhaya Libre Bold Italics" charset="1" panose="02000803000000000000"/>
      <p:regular r:id="rId28"/>
    </p:embeddedFont>
    <p:embeddedFont>
      <p:font typeface="Abhaya Libre Medium" charset="1" panose="02000603000000000000"/>
      <p:regular r:id="rId29"/>
    </p:embeddedFont>
    <p:embeddedFont>
      <p:font typeface="Abhaya Libre Medium Italics" charset="1" panose="02000603000000000000"/>
      <p:regular r:id="rId30"/>
    </p:embeddedFont>
    <p:embeddedFont>
      <p:font typeface="Abhaya Libre Semi-Bold" charset="1" panose="02000703000000000000"/>
      <p:regular r:id="rId31"/>
    </p:embeddedFont>
    <p:embeddedFont>
      <p:font typeface="Abhaya Libre Semi-Bold Italics" charset="1" panose="02000703000000000000"/>
      <p:regular r:id="rId32"/>
    </p:embeddedFont>
    <p:embeddedFont>
      <p:font typeface="Abhaya Libre Ultra-Bold" charset="1" panose="02000803000000000000"/>
      <p:regular r:id="rId33"/>
    </p:embeddedFont>
    <p:embeddedFont>
      <p:font typeface="Abhaya Libre Ultra-Bold Italics" charset="1" panose="02000803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slides/slide1.xml" Type="http://schemas.openxmlformats.org/officeDocument/2006/relationships/slide"/><Relationship Id="rId36" Target="slides/slide2.xml" Type="http://schemas.openxmlformats.org/officeDocument/2006/relationships/slide"/><Relationship Id="rId37" Target="slides/slide3.xml" Type="http://schemas.openxmlformats.org/officeDocument/2006/relationships/slide"/><Relationship Id="rId38" Target="slides/slide4.xml" Type="http://schemas.openxmlformats.org/officeDocument/2006/relationships/slide"/><Relationship Id="rId39" Target="slides/slide5.xml" Type="http://schemas.openxmlformats.org/officeDocument/2006/relationships/slide"/><Relationship Id="rId4" Target="theme/theme1.xml" Type="http://schemas.openxmlformats.org/officeDocument/2006/relationships/theme"/><Relationship Id="rId40" Target="slides/slide6.xml" Type="http://schemas.openxmlformats.org/officeDocument/2006/relationships/slide"/><Relationship Id="rId41" Target="slides/slide7.xml" Type="http://schemas.openxmlformats.org/officeDocument/2006/relationships/slide"/><Relationship Id="rId42" Target="slides/slide8.xml" Type="http://schemas.openxmlformats.org/officeDocument/2006/relationships/slide"/><Relationship Id="rId43" Target="slides/slide9.xml" Type="http://schemas.openxmlformats.org/officeDocument/2006/relationships/slide"/><Relationship Id="rId44" Target="slides/slide10.xml" Type="http://schemas.openxmlformats.org/officeDocument/2006/relationships/slide"/><Relationship Id="rId45" Target="slides/slide11.xml" Type="http://schemas.openxmlformats.org/officeDocument/2006/relationships/slide"/><Relationship Id="rId46" Target="slides/slide12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4452476" y="1362075"/>
            <a:ext cx="13980819" cy="380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550"/>
              </a:lnSpc>
            </a:pPr>
            <a:r>
              <a:rPr lang="en-US" sz="15000">
                <a:solidFill>
                  <a:srgbClr val="000000"/>
                </a:solidFill>
                <a:latin typeface="Alatsi"/>
              </a:rPr>
              <a:t>BTP PRESENTATION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499155" y="5339462"/>
            <a:ext cx="12625348" cy="1997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 Bold"/>
              </a:rPr>
              <a:t>Presented By : Group -B24NT04</a:t>
            </a:r>
          </a:p>
          <a:p>
            <a:pPr algn="l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 Bold"/>
              </a:rPr>
              <a:t>BTP Guide - Dr. Nikhil Tripathi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499155" y="7570977"/>
            <a:ext cx="10042814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"/>
              </a:rPr>
              <a:t>Abhishek Manithia</a:t>
            </a:r>
          </a:p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"/>
              </a:rPr>
              <a:t>Rishabh Sharma</a:t>
            </a:r>
          </a:p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"/>
              </a:rPr>
              <a:t>Avinash Naik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9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261343" y="1089978"/>
            <a:ext cx="13581102" cy="1052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000000"/>
                </a:solidFill>
                <a:latin typeface="Canva Sans Bold"/>
              </a:rPr>
              <a:t>Placement Probability Calculations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814989"/>
            <a:ext cx="16046388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Student will have to select the topics, the level to which the student understands it and also need to provide project and internship details to get the prediction score.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Student can also check the prediction based on his skills compared to the skills required for a new EOI.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10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553980" y="1348112"/>
            <a:ext cx="13180039" cy="1302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000000"/>
                </a:solidFill>
                <a:latin typeface="Alatsi Bold"/>
              </a:rPr>
              <a:t>Plan Generation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982801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64890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86895" y="3116016"/>
            <a:ext cx="15114210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Will generate a personalized action plan for each student by identifying areas of strength and weaknesses that the student might want to improve for a better success rate. 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Also recommends required improvements if there are any, like resume modifications and skill enhancement by suggesting courses and guides for those skills.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91340" y="2903659"/>
            <a:ext cx="14705320" cy="5136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000000"/>
                </a:solidFill>
                <a:latin typeface="Canva Sans"/>
              </a:rPr>
              <a:t>On obtaining </a:t>
            </a:r>
            <a:r>
              <a:rPr lang="en-US" sz="4099">
                <a:solidFill>
                  <a:srgbClr val="000000"/>
                </a:solidFill>
                <a:latin typeface="Canva Sans"/>
              </a:rPr>
              <a:t>dataset from academic office, it will be cross checked with the data from the registration form filled by the students.</a:t>
            </a:r>
          </a:p>
          <a:p>
            <a:pPr algn="just"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000000"/>
                </a:solidFill>
                <a:latin typeface="Canva Sans"/>
              </a:rPr>
              <a:t>If there is any mismatch or an error, admin will send a notification regarding the error to the student through autogenerated mail. </a:t>
            </a:r>
          </a:p>
          <a:p>
            <a:pPr algn="ctr">
              <a:lnSpc>
                <a:spcPts val="65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058770" y="1051986"/>
            <a:ext cx="3685222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000000"/>
                </a:solidFill>
                <a:latin typeface="Canva Sans Bold"/>
              </a:rPr>
              <a:t>Dataset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885825"/>
            <a:ext cx="13180039" cy="1292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000000"/>
                </a:solidFill>
                <a:latin typeface="Alatsi Bold"/>
              </a:rPr>
              <a:t>Admin Dashboard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2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386281" y="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076420" y="658348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771706" y="2634609"/>
            <a:ext cx="12962314" cy="6052651"/>
          </a:xfrm>
          <a:custGeom>
            <a:avLst/>
            <a:gdLst/>
            <a:ahLst/>
            <a:cxnLst/>
            <a:rect r="r" b="b" t="t" l="l"/>
            <a:pathLst>
              <a:path h="6052651" w="12962314">
                <a:moveTo>
                  <a:pt x="0" y="0"/>
                </a:moveTo>
                <a:lnTo>
                  <a:pt x="12962314" y="0"/>
                </a:lnTo>
                <a:lnTo>
                  <a:pt x="12962314" y="6052650"/>
                </a:lnTo>
                <a:lnTo>
                  <a:pt x="0" y="60526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28575" cap="rnd">
            <a:solidFill>
              <a:srgbClr val="A5A9AD"/>
            </a:solidFill>
            <a:prstDash val="solid"/>
            <a:round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53980" y="876300"/>
            <a:ext cx="13180039" cy="1295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Alatsi Bold"/>
              </a:rPr>
              <a:t>JNF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3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75200" y="2309126"/>
            <a:ext cx="15365261" cy="5381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93" indent="-367046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Canva Sans"/>
              </a:rPr>
              <a:t>When a company is interested  in hiring students from our institute, they have to fill the form. </a:t>
            </a:r>
          </a:p>
          <a:p>
            <a:pPr algn="just" marL="734093" indent="-367046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Canva Sans"/>
              </a:rPr>
              <a:t>They are supposed to fill all the required fields. There are a few optional fields which the company can fill if they want to provide any additional information.</a:t>
            </a:r>
          </a:p>
          <a:p>
            <a:pPr algn="just" marL="734093" indent="-367046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Canva Sans"/>
              </a:rPr>
              <a:t>For instance, if a company fills the JNF then they have to specify eligibility criteria( CGPA &gt; 7.0), job designation, CTC, work location etc.</a:t>
            </a:r>
          </a:p>
          <a:p>
            <a:pPr algn="just" marL="734093" indent="-367046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Canva Sans"/>
              </a:rPr>
              <a:t>Company has to also specify the selection process. </a:t>
            </a:r>
          </a:p>
          <a:p>
            <a:pPr algn="ctr">
              <a:lnSpc>
                <a:spcPts val="476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08409" y="201298"/>
            <a:ext cx="13180039" cy="1137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00000"/>
                </a:solidFill>
                <a:latin typeface="Alatsi Bold"/>
              </a:rPr>
              <a:t>Job Notification Form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4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386281" y="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076420" y="658348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710773" y="1338577"/>
            <a:ext cx="8575310" cy="7405138"/>
          </a:xfrm>
          <a:custGeom>
            <a:avLst/>
            <a:gdLst/>
            <a:ahLst/>
            <a:cxnLst/>
            <a:rect r="r" b="b" t="t" l="l"/>
            <a:pathLst>
              <a:path h="7405138" w="8575310">
                <a:moveTo>
                  <a:pt x="0" y="0"/>
                </a:moveTo>
                <a:lnTo>
                  <a:pt x="8575311" y="0"/>
                </a:lnTo>
                <a:lnTo>
                  <a:pt x="8575311" y="7405138"/>
                </a:lnTo>
                <a:lnTo>
                  <a:pt x="0" y="74051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28575" cap="rnd">
            <a:solidFill>
              <a:srgbClr val="A5A9AD"/>
            </a:solidFill>
            <a:prstDash val="solid"/>
            <a:round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18390" y="1031698"/>
            <a:ext cx="10451219" cy="1292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000000"/>
                </a:solidFill>
                <a:latin typeface="Alatsi Bold"/>
              </a:rPr>
              <a:t>Student Dashboard</a:t>
            </a:r>
          </a:p>
        </p:txBody>
      </p:sp>
      <p:sp>
        <p:nvSpPr>
          <p:cNvPr name="AutoShape 3" id="3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5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28771" y="2826256"/>
            <a:ext cx="15930529" cy="9581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 EOI is shared with the eligible students in a standard format which is the true copy of what is mentioned in the JNF by the company.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Companies the student is eligible for will be shown in the student dashboard. 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Interested students can apply for the job in the company.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6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481117" y="1028700"/>
            <a:ext cx="6321855" cy="8688264"/>
          </a:xfrm>
          <a:custGeom>
            <a:avLst/>
            <a:gdLst/>
            <a:ahLst/>
            <a:cxnLst/>
            <a:rect r="r" b="b" t="t" l="l"/>
            <a:pathLst>
              <a:path h="8688264" w="6321855">
                <a:moveTo>
                  <a:pt x="0" y="0"/>
                </a:moveTo>
                <a:lnTo>
                  <a:pt x="6321856" y="0"/>
                </a:lnTo>
                <a:lnTo>
                  <a:pt x="6321856" y="8688264"/>
                </a:lnTo>
                <a:lnTo>
                  <a:pt x="0" y="86882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71007" y="3296249"/>
            <a:ext cx="4799886" cy="3561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16"/>
              </a:lnSpc>
            </a:pPr>
            <a:r>
              <a:rPr lang="en-US" sz="6797">
                <a:solidFill>
                  <a:srgbClr val="000000"/>
                </a:solidFill>
                <a:latin typeface="Canva Sans Bold"/>
              </a:rPr>
              <a:t>Expression </a:t>
            </a:r>
          </a:p>
          <a:p>
            <a:pPr algn="l">
              <a:lnSpc>
                <a:spcPts val="9516"/>
              </a:lnSpc>
            </a:pPr>
            <a:r>
              <a:rPr lang="en-US" sz="6797">
                <a:solidFill>
                  <a:srgbClr val="000000"/>
                </a:solidFill>
                <a:latin typeface="Canva Sans Bold"/>
              </a:rPr>
              <a:t>of </a:t>
            </a:r>
          </a:p>
          <a:p>
            <a:pPr algn="l">
              <a:lnSpc>
                <a:spcPts val="9516"/>
              </a:lnSpc>
            </a:pPr>
            <a:r>
              <a:rPr lang="en-US" sz="6797">
                <a:solidFill>
                  <a:srgbClr val="000000"/>
                </a:solidFill>
                <a:latin typeface="Canva Sans Bold"/>
              </a:rPr>
              <a:t>interest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64167" y="6385645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7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6289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319161" y="1176968"/>
            <a:ext cx="6388061" cy="1292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000000"/>
                </a:solidFill>
                <a:latin typeface="Canva Sans Bold"/>
              </a:rPr>
              <a:t>Data 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214914"/>
            <a:ext cx="15764764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We will gather information such as CGPA, past internship experiences, and any other data points that can be used to assess placement readiness of a student.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We will analyze the collected data to identify patterns and correlations between different variables and successful placement outcomes. 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8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261343" y="1273900"/>
            <a:ext cx="13581102" cy="1052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000000"/>
                </a:solidFill>
                <a:latin typeface="Canva Sans Bold"/>
              </a:rPr>
              <a:t>Placement Probability Calculations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814989"/>
            <a:ext cx="16046388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We have developed a model which generates some random student data and uses it to predict placement likelihood of a new student. 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Parameters considered - CGPA, DSA topics, fundamental topics, languages, internship experience, projects and soft skills.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When we get access to the actual student data, every student will have a section of this model in their dashboard. 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DAF-5b-atfQ</dc:identifier>
  <dcterms:modified xsi:type="dcterms:W3CDTF">2011-08-01T06:04:30Z</dcterms:modified>
  <cp:revision>1</cp:revision>
  <dc:title>Get started in Canva</dc:title>
</cp:coreProperties>
</file>