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Yeseva One" charset="1" panose="00000500000000000000"/>
      <p:regular r:id="rId24"/>
    </p:embeddedFont>
    <p:embeddedFont>
      <p:font typeface="Garet" charset="1" panose="00000000000000000000"/>
      <p:regular r:id="rId25"/>
    </p:embeddedFont>
    <p:embeddedFont>
      <p:font typeface="Garet Bold" charset="1" panose="00000000000000000000"/>
      <p:regular r:id="rId26"/>
    </p:embeddedFont>
    <p:embeddedFont>
      <p:font typeface="Canva Sans" charset="1" panose="020B05030305010401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804359" y="2354157"/>
            <a:ext cx="14679282" cy="3089146"/>
          </a:xfrm>
          <a:prstGeom prst="rect">
            <a:avLst/>
          </a:prstGeom>
        </p:spPr>
        <p:txBody>
          <a:bodyPr anchor="t" rtlCol="false" tIns="0" lIns="0" bIns="0" rIns="0">
            <a:spAutoFit/>
          </a:bodyPr>
          <a:lstStyle/>
          <a:p>
            <a:pPr algn="ctr">
              <a:lnSpc>
                <a:spcPts val="8232"/>
              </a:lnSpc>
            </a:pPr>
            <a:r>
              <a:rPr lang="en-US" sz="5880">
                <a:solidFill>
                  <a:srgbClr val="0D0F68"/>
                </a:solidFill>
                <a:latin typeface="Yeseva One"/>
                <a:ea typeface="Yeseva One"/>
                <a:cs typeface="Yeseva One"/>
                <a:sym typeface="Yeseva One"/>
              </a:rPr>
              <a:t>CAMPUS PLACEMENT ONLINE DIGITISATION AND AUTOMATION PLATFORM</a:t>
            </a:r>
          </a:p>
        </p:txBody>
      </p:sp>
      <p:sp>
        <p:nvSpPr>
          <p:cNvPr name="TextBox 4" id="4"/>
          <p:cNvSpPr txBox="true"/>
          <p:nvPr/>
        </p:nvSpPr>
        <p:spPr>
          <a:xfrm rot="0">
            <a:off x="3303711" y="6247142"/>
            <a:ext cx="11680579" cy="2734945"/>
          </a:xfrm>
          <a:prstGeom prst="rect">
            <a:avLst/>
          </a:prstGeom>
        </p:spPr>
        <p:txBody>
          <a:bodyPr anchor="t" rtlCol="false" tIns="0" lIns="0" bIns="0" rIns="0">
            <a:spAutoFit/>
          </a:bodyPr>
          <a:lstStyle/>
          <a:p>
            <a:pPr algn="ctr">
              <a:lnSpc>
                <a:spcPts val="7279"/>
              </a:lnSpc>
            </a:pPr>
            <a:r>
              <a:rPr lang="en-US" sz="5199">
                <a:solidFill>
                  <a:srgbClr val="0D0F68"/>
                </a:solidFill>
                <a:latin typeface="Garet"/>
                <a:ea typeface="Garet"/>
                <a:cs typeface="Garet"/>
                <a:sym typeface="Garet"/>
              </a:rPr>
              <a:t>Guide - Dr. Nikhil Tripathi</a:t>
            </a:r>
          </a:p>
          <a:p>
            <a:pPr algn="ctr">
              <a:lnSpc>
                <a:spcPts val="7279"/>
              </a:lnSpc>
            </a:pPr>
            <a:r>
              <a:rPr lang="en-US" sz="5199">
                <a:solidFill>
                  <a:srgbClr val="0D0F68"/>
                </a:solidFill>
                <a:latin typeface="Garet"/>
                <a:ea typeface="Garet"/>
                <a:cs typeface="Garet"/>
                <a:sym typeface="Garet"/>
              </a:rPr>
              <a:t>Group - B24NT04</a:t>
            </a:r>
          </a:p>
          <a:p>
            <a:pPr algn="ctr">
              <a:lnSpc>
                <a:spcPts val="7279"/>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7F7F8">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097163" y="474865"/>
            <a:ext cx="7970195" cy="1107669"/>
            <a:chOff x="0" y="0"/>
            <a:chExt cx="2099146" cy="291732"/>
          </a:xfrm>
        </p:grpSpPr>
        <p:sp>
          <p:nvSpPr>
            <p:cNvPr name="Freeform 7" id="7"/>
            <p:cNvSpPr/>
            <p:nvPr/>
          </p:nvSpPr>
          <p:spPr>
            <a:xfrm flipH="false" flipV="false" rot="0">
              <a:off x="0" y="0"/>
              <a:ext cx="2099146" cy="291732"/>
            </a:xfrm>
            <a:custGeom>
              <a:avLst/>
              <a:gdLst/>
              <a:ahLst/>
              <a:cxnLst/>
              <a:rect r="r" b="b" t="t" l="l"/>
              <a:pathLst>
                <a:path h="291732" w="2099146">
                  <a:moveTo>
                    <a:pt x="49539" y="0"/>
                  </a:moveTo>
                  <a:lnTo>
                    <a:pt x="2049607" y="0"/>
                  </a:lnTo>
                  <a:cubicBezTo>
                    <a:pt x="2062745" y="0"/>
                    <a:pt x="2075346" y="5219"/>
                    <a:pt x="2084636" y="14510"/>
                  </a:cubicBezTo>
                  <a:cubicBezTo>
                    <a:pt x="2093927" y="23800"/>
                    <a:pt x="2099146" y="36401"/>
                    <a:pt x="2099146" y="49539"/>
                  </a:cubicBezTo>
                  <a:lnTo>
                    <a:pt x="2099146" y="242192"/>
                  </a:lnTo>
                  <a:cubicBezTo>
                    <a:pt x="2099146" y="255331"/>
                    <a:pt x="2093927" y="267932"/>
                    <a:pt x="2084636" y="277222"/>
                  </a:cubicBezTo>
                  <a:cubicBezTo>
                    <a:pt x="2075346" y="286512"/>
                    <a:pt x="2062745" y="291732"/>
                    <a:pt x="2049607" y="291732"/>
                  </a:cubicBezTo>
                  <a:lnTo>
                    <a:pt x="49539" y="291732"/>
                  </a:lnTo>
                  <a:cubicBezTo>
                    <a:pt x="36401" y="291732"/>
                    <a:pt x="23800" y="286512"/>
                    <a:pt x="14510" y="277222"/>
                  </a:cubicBezTo>
                  <a:cubicBezTo>
                    <a:pt x="5219" y="267932"/>
                    <a:pt x="0" y="255331"/>
                    <a:pt x="0" y="242192"/>
                  </a:cubicBezTo>
                  <a:lnTo>
                    <a:pt x="0" y="49539"/>
                  </a:lnTo>
                  <a:cubicBezTo>
                    <a:pt x="0" y="36401"/>
                    <a:pt x="5219" y="23800"/>
                    <a:pt x="14510" y="14510"/>
                  </a:cubicBezTo>
                  <a:cubicBezTo>
                    <a:pt x="23800" y="5219"/>
                    <a:pt x="36401" y="0"/>
                    <a:pt x="49539" y="0"/>
                  </a:cubicBezTo>
                  <a:close/>
                </a:path>
              </a:pathLst>
            </a:custGeom>
            <a:solidFill>
              <a:srgbClr val="0D0F68"/>
            </a:solidFill>
          </p:spPr>
        </p:sp>
        <p:sp>
          <p:nvSpPr>
            <p:cNvPr name="TextBox 8" id="8"/>
            <p:cNvSpPr txBox="true"/>
            <p:nvPr/>
          </p:nvSpPr>
          <p:spPr>
            <a:xfrm>
              <a:off x="0" y="-38100"/>
              <a:ext cx="2099146" cy="32983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5294756" y="2218803"/>
            <a:ext cx="7698488" cy="6841278"/>
          </a:xfrm>
          <a:custGeom>
            <a:avLst/>
            <a:gdLst/>
            <a:ahLst/>
            <a:cxnLst/>
            <a:rect r="r" b="b" t="t" l="l"/>
            <a:pathLst>
              <a:path h="6841278" w="7698488">
                <a:moveTo>
                  <a:pt x="0" y="0"/>
                </a:moveTo>
                <a:lnTo>
                  <a:pt x="7698488" y="0"/>
                </a:lnTo>
                <a:lnTo>
                  <a:pt x="7698488" y="6841279"/>
                </a:lnTo>
                <a:lnTo>
                  <a:pt x="0" y="6841279"/>
                </a:lnTo>
                <a:lnTo>
                  <a:pt x="0" y="0"/>
                </a:lnTo>
                <a:close/>
              </a:path>
            </a:pathLst>
          </a:custGeom>
          <a:blipFill>
            <a:blip r:embed="rId3"/>
            <a:stretch>
              <a:fillRect l="0" t="0" r="-3032" b="0"/>
            </a:stretch>
          </a:blipFill>
          <a:ln w="38100" cap="sq">
            <a:solidFill>
              <a:srgbClr val="000000"/>
            </a:solidFill>
            <a:prstDash val="solid"/>
            <a:miter/>
          </a:ln>
        </p:spPr>
      </p:sp>
      <p:sp>
        <p:nvSpPr>
          <p:cNvPr name="TextBox 10" id="10"/>
          <p:cNvSpPr txBox="true"/>
          <p:nvPr/>
        </p:nvSpPr>
        <p:spPr>
          <a:xfrm rot="0">
            <a:off x="10490673" y="623570"/>
            <a:ext cx="8576685" cy="715010"/>
          </a:xfrm>
          <a:prstGeom prst="rect">
            <a:avLst/>
          </a:prstGeom>
        </p:spPr>
        <p:txBody>
          <a:bodyPr anchor="t" rtlCol="false" tIns="0" lIns="0" bIns="0" rIns="0">
            <a:spAutoFit/>
          </a:bodyPr>
          <a:lstStyle/>
          <a:p>
            <a:pPr algn="ctr">
              <a:lnSpc>
                <a:spcPts val="5740"/>
              </a:lnSpc>
            </a:pPr>
            <a:r>
              <a:rPr lang="en-US" sz="4100">
                <a:solidFill>
                  <a:srgbClr val="FFFFFF"/>
                </a:solidFill>
                <a:latin typeface="Yeseva One"/>
                <a:ea typeface="Yeseva One"/>
                <a:cs typeface="Yeseva One"/>
                <a:sym typeface="Yeseva One"/>
              </a:rPr>
              <a:t>Progress - Admin Portal</a:t>
            </a:r>
          </a:p>
        </p:txBody>
      </p:sp>
      <p:sp>
        <p:nvSpPr>
          <p:cNvPr name="TextBox 11" id="11"/>
          <p:cNvSpPr txBox="true"/>
          <p:nvPr/>
        </p:nvSpPr>
        <p:spPr>
          <a:xfrm rot="0">
            <a:off x="4124893" y="1496810"/>
            <a:ext cx="10038214" cy="721994"/>
          </a:xfrm>
          <a:prstGeom prst="rect">
            <a:avLst/>
          </a:prstGeom>
        </p:spPr>
        <p:txBody>
          <a:bodyPr anchor="t" rtlCol="false" tIns="0" lIns="0" bIns="0" rIns="0">
            <a:spAutoFit/>
          </a:bodyPr>
          <a:lstStyle/>
          <a:p>
            <a:pPr algn="ctr">
              <a:lnSpc>
                <a:spcPts val="5880"/>
              </a:lnSpc>
            </a:pPr>
            <a:r>
              <a:rPr lang="en-US" sz="4200">
                <a:solidFill>
                  <a:srgbClr val="0D0F68"/>
                </a:solidFill>
                <a:latin typeface="Yeseva One"/>
                <a:ea typeface="Yeseva One"/>
                <a:cs typeface="Yeseva One"/>
                <a:sym typeface="Yeseva One"/>
              </a:rPr>
              <a:t>JNF</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097163" y="474865"/>
            <a:ext cx="7970195" cy="1107669"/>
            <a:chOff x="0" y="0"/>
            <a:chExt cx="2099146" cy="291732"/>
          </a:xfrm>
        </p:grpSpPr>
        <p:sp>
          <p:nvSpPr>
            <p:cNvPr name="Freeform 7" id="7"/>
            <p:cNvSpPr/>
            <p:nvPr/>
          </p:nvSpPr>
          <p:spPr>
            <a:xfrm flipH="false" flipV="false" rot="0">
              <a:off x="0" y="0"/>
              <a:ext cx="2099146" cy="291732"/>
            </a:xfrm>
            <a:custGeom>
              <a:avLst/>
              <a:gdLst/>
              <a:ahLst/>
              <a:cxnLst/>
              <a:rect r="r" b="b" t="t" l="l"/>
              <a:pathLst>
                <a:path h="291732" w="2099146">
                  <a:moveTo>
                    <a:pt x="49539" y="0"/>
                  </a:moveTo>
                  <a:lnTo>
                    <a:pt x="2049607" y="0"/>
                  </a:lnTo>
                  <a:cubicBezTo>
                    <a:pt x="2062745" y="0"/>
                    <a:pt x="2075346" y="5219"/>
                    <a:pt x="2084636" y="14510"/>
                  </a:cubicBezTo>
                  <a:cubicBezTo>
                    <a:pt x="2093927" y="23800"/>
                    <a:pt x="2099146" y="36401"/>
                    <a:pt x="2099146" y="49539"/>
                  </a:cubicBezTo>
                  <a:lnTo>
                    <a:pt x="2099146" y="242192"/>
                  </a:lnTo>
                  <a:cubicBezTo>
                    <a:pt x="2099146" y="255331"/>
                    <a:pt x="2093927" y="267932"/>
                    <a:pt x="2084636" y="277222"/>
                  </a:cubicBezTo>
                  <a:cubicBezTo>
                    <a:pt x="2075346" y="286512"/>
                    <a:pt x="2062745" y="291732"/>
                    <a:pt x="2049607" y="291732"/>
                  </a:cubicBezTo>
                  <a:lnTo>
                    <a:pt x="49539" y="291732"/>
                  </a:lnTo>
                  <a:cubicBezTo>
                    <a:pt x="36401" y="291732"/>
                    <a:pt x="23800" y="286512"/>
                    <a:pt x="14510" y="277222"/>
                  </a:cubicBezTo>
                  <a:cubicBezTo>
                    <a:pt x="5219" y="267932"/>
                    <a:pt x="0" y="255331"/>
                    <a:pt x="0" y="242192"/>
                  </a:cubicBezTo>
                  <a:lnTo>
                    <a:pt x="0" y="49539"/>
                  </a:lnTo>
                  <a:cubicBezTo>
                    <a:pt x="0" y="36401"/>
                    <a:pt x="5219" y="23800"/>
                    <a:pt x="14510" y="14510"/>
                  </a:cubicBezTo>
                  <a:cubicBezTo>
                    <a:pt x="23800" y="5219"/>
                    <a:pt x="36401" y="0"/>
                    <a:pt x="49539" y="0"/>
                  </a:cubicBezTo>
                  <a:close/>
                </a:path>
              </a:pathLst>
            </a:custGeom>
            <a:solidFill>
              <a:srgbClr val="0D0F68"/>
            </a:solidFill>
          </p:spPr>
        </p:sp>
        <p:sp>
          <p:nvSpPr>
            <p:cNvPr name="TextBox 8" id="8"/>
            <p:cNvSpPr txBox="true"/>
            <p:nvPr/>
          </p:nvSpPr>
          <p:spPr>
            <a:xfrm>
              <a:off x="0" y="-38100"/>
              <a:ext cx="2099146" cy="32983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2838522" y="2466453"/>
            <a:ext cx="13337387" cy="6268572"/>
          </a:xfrm>
          <a:custGeom>
            <a:avLst/>
            <a:gdLst/>
            <a:ahLst/>
            <a:cxnLst/>
            <a:rect r="r" b="b" t="t" l="l"/>
            <a:pathLst>
              <a:path h="6268572" w="13337387">
                <a:moveTo>
                  <a:pt x="0" y="0"/>
                </a:moveTo>
                <a:lnTo>
                  <a:pt x="13337386" y="0"/>
                </a:lnTo>
                <a:lnTo>
                  <a:pt x="13337386" y="6268572"/>
                </a:lnTo>
                <a:lnTo>
                  <a:pt x="0" y="6268572"/>
                </a:lnTo>
                <a:lnTo>
                  <a:pt x="0" y="0"/>
                </a:lnTo>
                <a:close/>
              </a:path>
            </a:pathLst>
          </a:custGeom>
          <a:blipFill>
            <a:blip r:embed="rId3"/>
            <a:stretch>
              <a:fillRect l="0" t="0" r="0" b="0"/>
            </a:stretch>
          </a:blipFill>
        </p:spPr>
      </p:sp>
      <p:sp>
        <p:nvSpPr>
          <p:cNvPr name="TextBox 10" id="10"/>
          <p:cNvSpPr txBox="true"/>
          <p:nvPr/>
        </p:nvSpPr>
        <p:spPr>
          <a:xfrm rot="0">
            <a:off x="10490673" y="623570"/>
            <a:ext cx="8576685" cy="715010"/>
          </a:xfrm>
          <a:prstGeom prst="rect">
            <a:avLst/>
          </a:prstGeom>
        </p:spPr>
        <p:txBody>
          <a:bodyPr anchor="t" rtlCol="false" tIns="0" lIns="0" bIns="0" rIns="0">
            <a:spAutoFit/>
          </a:bodyPr>
          <a:lstStyle/>
          <a:p>
            <a:pPr algn="ctr">
              <a:lnSpc>
                <a:spcPts val="5740"/>
              </a:lnSpc>
            </a:pPr>
            <a:r>
              <a:rPr lang="en-US" sz="4100">
                <a:solidFill>
                  <a:srgbClr val="FFFFFF"/>
                </a:solidFill>
                <a:latin typeface="Yeseva One"/>
                <a:ea typeface="Yeseva One"/>
                <a:cs typeface="Yeseva One"/>
                <a:sym typeface="Yeseva One"/>
              </a:rPr>
              <a:t>Progress - Admin Portal</a:t>
            </a:r>
          </a:p>
        </p:txBody>
      </p:sp>
      <p:sp>
        <p:nvSpPr>
          <p:cNvPr name="TextBox 11" id="11"/>
          <p:cNvSpPr txBox="true"/>
          <p:nvPr/>
        </p:nvSpPr>
        <p:spPr>
          <a:xfrm rot="0">
            <a:off x="4124893" y="1496810"/>
            <a:ext cx="10038214" cy="721994"/>
          </a:xfrm>
          <a:prstGeom prst="rect">
            <a:avLst/>
          </a:prstGeom>
        </p:spPr>
        <p:txBody>
          <a:bodyPr anchor="t" rtlCol="false" tIns="0" lIns="0" bIns="0" rIns="0">
            <a:spAutoFit/>
          </a:bodyPr>
          <a:lstStyle/>
          <a:p>
            <a:pPr algn="ctr">
              <a:lnSpc>
                <a:spcPts val="5880"/>
              </a:lnSpc>
            </a:pPr>
            <a:r>
              <a:rPr lang="en-US" sz="4200">
                <a:solidFill>
                  <a:srgbClr val="0D0F68"/>
                </a:solidFill>
                <a:latin typeface="Yeseva One"/>
                <a:ea typeface="Yeseva One"/>
                <a:cs typeface="Yeseva One"/>
                <a:sym typeface="Yeseva One"/>
              </a:rPr>
              <a:t>JNF</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2446545" y="600075"/>
            <a:ext cx="5474256"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Progress</a:t>
            </a:r>
          </a:p>
        </p:txBody>
      </p:sp>
      <p:sp>
        <p:nvSpPr>
          <p:cNvPr name="TextBox 7" id="7"/>
          <p:cNvSpPr txBox="true"/>
          <p:nvPr/>
        </p:nvSpPr>
        <p:spPr>
          <a:xfrm rot="0">
            <a:off x="4124893" y="2126589"/>
            <a:ext cx="11437806" cy="830579"/>
          </a:xfrm>
          <a:prstGeom prst="rect">
            <a:avLst/>
          </a:prstGeom>
        </p:spPr>
        <p:txBody>
          <a:bodyPr anchor="t" rtlCol="false" tIns="0" lIns="0" bIns="0" rIns="0">
            <a:spAutoFit/>
          </a:bodyPr>
          <a:lstStyle/>
          <a:p>
            <a:pPr algn="ctr">
              <a:lnSpc>
                <a:spcPts val="6720"/>
              </a:lnSpc>
            </a:pPr>
            <a:r>
              <a:rPr lang="en-US" sz="4800">
                <a:solidFill>
                  <a:srgbClr val="0D0F68"/>
                </a:solidFill>
                <a:latin typeface="Yeseva One"/>
                <a:ea typeface="Yeseva One"/>
                <a:cs typeface="Yeseva One"/>
                <a:sym typeface="Yeseva One"/>
              </a:rPr>
              <a:t>JNF</a:t>
            </a:r>
          </a:p>
        </p:txBody>
      </p:sp>
      <p:sp>
        <p:nvSpPr>
          <p:cNvPr name="TextBox 8" id="8"/>
          <p:cNvSpPr txBox="true"/>
          <p:nvPr/>
        </p:nvSpPr>
        <p:spPr>
          <a:xfrm rot="0">
            <a:off x="2807213" y="3492392"/>
            <a:ext cx="13711874" cy="3544785"/>
          </a:xfrm>
          <a:prstGeom prst="rect">
            <a:avLst/>
          </a:prstGeom>
        </p:spPr>
        <p:txBody>
          <a:bodyPr anchor="t" rtlCol="false" tIns="0" lIns="0" bIns="0" rIns="0">
            <a:spAutoFit/>
          </a:bodyPr>
          <a:lstStyle/>
          <a:p>
            <a:pPr algn="l" marL="877964" indent="-438982" lvl="1">
              <a:lnSpc>
                <a:spcPts val="5693"/>
              </a:lnSpc>
              <a:buFont typeface="Arial"/>
              <a:buChar char="•"/>
            </a:pPr>
            <a:r>
              <a:rPr lang="en-US" sz="4066">
                <a:solidFill>
                  <a:srgbClr val="000000"/>
                </a:solidFill>
                <a:latin typeface="Canva Sans"/>
                <a:ea typeface="Canva Sans"/>
                <a:cs typeface="Canva Sans"/>
                <a:sym typeface="Canva Sans"/>
              </a:rPr>
              <a:t>Admin can send the Job notification form to the companies.</a:t>
            </a:r>
          </a:p>
          <a:p>
            <a:pPr algn="l" marL="877964" indent="-438982" lvl="1">
              <a:lnSpc>
                <a:spcPts val="5693"/>
              </a:lnSpc>
              <a:buFont typeface="Arial"/>
              <a:buChar char="•"/>
            </a:pPr>
            <a:r>
              <a:rPr lang="en-US" sz="4066">
                <a:solidFill>
                  <a:srgbClr val="000000"/>
                </a:solidFill>
                <a:latin typeface="Canva Sans"/>
                <a:ea typeface="Canva Sans"/>
                <a:cs typeface="Canva Sans"/>
                <a:sym typeface="Canva Sans"/>
              </a:rPr>
              <a:t>Filled JNFs by the companies are displayed in the admin portal.</a:t>
            </a:r>
          </a:p>
          <a:p>
            <a:pPr algn="l">
              <a:lnSpc>
                <a:spcPts val="5693"/>
              </a:lnSpc>
            </a:pPr>
          </a:p>
        </p:txBody>
      </p:sp>
      <p:grpSp>
        <p:nvGrpSpPr>
          <p:cNvPr name="Group 9" id="9"/>
          <p:cNvGrpSpPr/>
          <p:nvPr/>
        </p:nvGrpSpPr>
        <p:grpSpPr>
          <a:xfrm rot="0">
            <a:off x="11097163" y="474865"/>
            <a:ext cx="7970195" cy="1107669"/>
            <a:chOff x="0" y="0"/>
            <a:chExt cx="2099146" cy="291732"/>
          </a:xfrm>
        </p:grpSpPr>
        <p:sp>
          <p:nvSpPr>
            <p:cNvPr name="Freeform 10" id="10"/>
            <p:cNvSpPr/>
            <p:nvPr/>
          </p:nvSpPr>
          <p:spPr>
            <a:xfrm flipH="false" flipV="false" rot="0">
              <a:off x="0" y="0"/>
              <a:ext cx="2099146" cy="291732"/>
            </a:xfrm>
            <a:custGeom>
              <a:avLst/>
              <a:gdLst/>
              <a:ahLst/>
              <a:cxnLst/>
              <a:rect r="r" b="b" t="t" l="l"/>
              <a:pathLst>
                <a:path h="291732" w="2099146">
                  <a:moveTo>
                    <a:pt x="49539" y="0"/>
                  </a:moveTo>
                  <a:lnTo>
                    <a:pt x="2049607" y="0"/>
                  </a:lnTo>
                  <a:cubicBezTo>
                    <a:pt x="2062745" y="0"/>
                    <a:pt x="2075346" y="5219"/>
                    <a:pt x="2084636" y="14510"/>
                  </a:cubicBezTo>
                  <a:cubicBezTo>
                    <a:pt x="2093927" y="23800"/>
                    <a:pt x="2099146" y="36401"/>
                    <a:pt x="2099146" y="49539"/>
                  </a:cubicBezTo>
                  <a:lnTo>
                    <a:pt x="2099146" y="242192"/>
                  </a:lnTo>
                  <a:cubicBezTo>
                    <a:pt x="2099146" y="255331"/>
                    <a:pt x="2093927" y="267932"/>
                    <a:pt x="2084636" y="277222"/>
                  </a:cubicBezTo>
                  <a:cubicBezTo>
                    <a:pt x="2075346" y="286512"/>
                    <a:pt x="2062745" y="291732"/>
                    <a:pt x="2049607" y="291732"/>
                  </a:cubicBezTo>
                  <a:lnTo>
                    <a:pt x="49539" y="291732"/>
                  </a:lnTo>
                  <a:cubicBezTo>
                    <a:pt x="36401" y="291732"/>
                    <a:pt x="23800" y="286512"/>
                    <a:pt x="14510" y="277222"/>
                  </a:cubicBezTo>
                  <a:cubicBezTo>
                    <a:pt x="5219" y="267932"/>
                    <a:pt x="0" y="255331"/>
                    <a:pt x="0" y="242192"/>
                  </a:cubicBezTo>
                  <a:lnTo>
                    <a:pt x="0" y="49539"/>
                  </a:lnTo>
                  <a:cubicBezTo>
                    <a:pt x="0" y="36401"/>
                    <a:pt x="5219" y="23800"/>
                    <a:pt x="14510" y="14510"/>
                  </a:cubicBezTo>
                  <a:cubicBezTo>
                    <a:pt x="23800" y="5219"/>
                    <a:pt x="36401" y="0"/>
                    <a:pt x="49539" y="0"/>
                  </a:cubicBezTo>
                  <a:close/>
                </a:path>
              </a:pathLst>
            </a:custGeom>
            <a:solidFill>
              <a:srgbClr val="0D0F68"/>
            </a:solidFill>
          </p:spPr>
        </p:sp>
        <p:sp>
          <p:nvSpPr>
            <p:cNvPr name="TextBox 11" id="11"/>
            <p:cNvSpPr txBox="true"/>
            <p:nvPr/>
          </p:nvSpPr>
          <p:spPr>
            <a:xfrm>
              <a:off x="0" y="-38100"/>
              <a:ext cx="2099146" cy="329832"/>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10490673" y="623570"/>
            <a:ext cx="8576685" cy="715010"/>
          </a:xfrm>
          <a:prstGeom prst="rect">
            <a:avLst/>
          </a:prstGeom>
        </p:spPr>
        <p:txBody>
          <a:bodyPr anchor="t" rtlCol="false" tIns="0" lIns="0" bIns="0" rIns="0">
            <a:spAutoFit/>
          </a:bodyPr>
          <a:lstStyle/>
          <a:p>
            <a:pPr algn="ctr">
              <a:lnSpc>
                <a:spcPts val="5740"/>
              </a:lnSpc>
            </a:pPr>
            <a:r>
              <a:rPr lang="en-US" sz="4100">
                <a:solidFill>
                  <a:srgbClr val="FFFFFF"/>
                </a:solidFill>
                <a:latin typeface="Yeseva One"/>
                <a:ea typeface="Yeseva One"/>
                <a:cs typeface="Yeseva One"/>
                <a:sym typeface="Yeseva One"/>
              </a:rPr>
              <a:t>Progress - Admin Portal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097163" y="474865"/>
            <a:ext cx="7970195" cy="1107669"/>
            <a:chOff x="0" y="0"/>
            <a:chExt cx="2099146" cy="291732"/>
          </a:xfrm>
        </p:grpSpPr>
        <p:sp>
          <p:nvSpPr>
            <p:cNvPr name="Freeform 7" id="7"/>
            <p:cNvSpPr/>
            <p:nvPr/>
          </p:nvSpPr>
          <p:spPr>
            <a:xfrm flipH="false" flipV="false" rot="0">
              <a:off x="0" y="0"/>
              <a:ext cx="2099146" cy="291732"/>
            </a:xfrm>
            <a:custGeom>
              <a:avLst/>
              <a:gdLst/>
              <a:ahLst/>
              <a:cxnLst/>
              <a:rect r="r" b="b" t="t" l="l"/>
              <a:pathLst>
                <a:path h="291732" w="2099146">
                  <a:moveTo>
                    <a:pt x="49539" y="0"/>
                  </a:moveTo>
                  <a:lnTo>
                    <a:pt x="2049607" y="0"/>
                  </a:lnTo>
                  <a:cubicBezTo>
                    <a:pt x="2062745" y="0"/>
                    <a:pt x="2075346" y="5219"/>
                    <a:pt x="2084636" y="14510"/>
                  </a:cubicBezTo>
                  <a:cubicBezTo>
                    <a:pt x="2093927" y="23800"/>
                    <a:pt x="2099146" y="36401"/>
                    <a:pt x="2099146" y="49539"/>
                  </a:cubicBezTo>
                  <a:lnTo>
                    <a:pt x="2099146" y="242192"/>
                  </a:lnTo>
                  <a:cubicBezTo>
                    <a:pt x="2099146" y="255331"/>
                    <a:pt x="2093927" y="267932"/>
                    <a:pt x="2084636" y="277222"/>
                  </a:cubicBezTo>
                  <a:cubicBezTo>
                    <a:pt x="2075346" y="286512"/>
                    <a:pt x="2062745" y="291732"/>
                    <a:pt x="2049607" y="291732"/>
                  </a:cubicBezTo>
                  <a:lnTo>
                    <a:pt x="49539" y="291732"/>
                  </a:lnTo>
                  <a:cubicBezTo>
                    <a:pt x="36401" y="291732"/>
                    <a:pt x="23800" y="286512"/>
                    <a:pt x="14510" y="277222"/>
                  </a:cubicBezTo>
                  <a:cubicBezTo>
                    <a:pt x="5219" y="267932"/>
                    <a:pt x="0" y="255331"/>
                    <a:pt x="0" y="242192"/>
                  </a:cubicBezTo>
                  <a:lnTo>
                    <a:pt x="0" y="49539"/>
                  </a:lnTo>
                  <a:cubicBezTo>
                    <a:pt x="0" y="36401"/>
                    <a:pt x="5219" y="23800"/>
                    <a:pt x="14510" y="14510"/>
                  </a:cubicBezTo>
                  <a:cubicBezTo>
                    <a:pt x="23800" y="5219"/>
                    <a:pt x="36401" y="0"/>
                    <a:pt x="49539" y="0"/>
                  </a:cubicBezTo>
                  <a:close/>
                </a:path>
              </a:pathLst>
            </a:custGeom>
            <a:solidFill>
              <a:srgbClr val="0D0F68"/>
            </a:solidFill>
          </p:spPr>
        </p:sp>
        <p:sp>
          <p:nvSpPr>
            <p:cNvPr name="TextBox 8" id="8"/>
            <p:cNvSpPr txBox="true"/>
            <p:nvPr/>
          </p:nvSpPr>
          <p:spPr>
            <a:xfrm>
              <a:off x="0" y="-38100"/>
              <a:ext cx="2099146" cy="32983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3353411" y="2218803"/>
            <a:ext cx="12065834" cy="6274234"/>
          </a:xfrm>
          <a:custGeom>
            <a:avLst/>
            <a:gdLst/>
            <a:ahLst/>
            <a:cxnLst/>
            <a:rect r="r" b="b" t="t" l="l"/>
            <a:pathLst>
              <a:path h="6274234" w="12065834">
                <a:moveTo>
                  <a:pt x="0" y="0"/>
                </a:moveTo>
                <a:lnTo>
                  <a:pt x="12065835" y="0"/>
                </a:lnTo>
                <a:lnTo>
                  <a:pt x="12065835" y="6274234"/>
                </a:lnTo>
                <a:lnTo>
                  <a:pt x="0" y="6274234"/>
                </a:lnTo>
                <a:lnTo>
                  <a:pt x="0" y="0"/>
                </a:lnTo>
                <a:close/>
              </a:path>
            </a:pathLst>
          </a:custGeom>
          <a:blipFill>
            <a:blip r:embed="rId3"/>
            <a:stretch>
              <a:fillRect l="0" t="0" r="0" b="0"/>
            </a:stretch>
          </a:blipFill>
        </p:spPr>
      </p:sp>
      <p:sp>
        <p:nvSpPr>
          <p:cNvPr name="TextBox 10" id="10"/>
          <p:cNvSpPr txBox="true"/>
          <p:nvPr/>
        </p:nvSpPr>
        <p:spPr>
          <a:xfrm rot="0">
            <a:off x="10490673" y="623570"/>
            <a:ext cx="8576685" cy="715010"/>
          </a:xfrm>
          <a:prstGeom prst="rect">
            <a:avLst/>
          </a:prstGeom>
        </p:spPr>
        <p:txBody>
          <a:bodyPr anchor="t" rtlCol="false" tIns="0" lIns="0" bIns="0" rIns="0">
            <a:spAutoFit/>
          </a:bodyPr>
          <a:lstStyle/>
          <a:p>
            <a:pPr algn="ctr">
              <a:lnSpc>
                <a:spcPts val="5740"/>
              </a:lnSpc>
            </a:pPr>
            <a:r>
              <a:rPr lang="en-US" sz="4100">
                <a:solidFill>
                  <a:srgbClr val="FFFFFF"/>
                </a:solidFill>
                <a:latin typeface="Yeseva One"/>
                <a:ea typeface="Yeseva One"/>
                <a:cs typeface="Yeseva One"/>
                <a:sym typeface="Yeseva One"/>
              </a:rPr>
              <a:t>Progress - Admin Portal</a:t>
            </a:r>
          </a:p>
        </p:txBody>
      </p:sp>
      <p:sp>
        <p:nvSpPr>
          <p:cNvPr name="TextBox 11" id="11"/>
          <p:cNvSpPr txBox="true"/>
          <p:nvPr/>
        </p:nvSpPr>
        <p:spPr>
          <a:xfrm rot="0">
            <a:off x="4124893" y="1496810"/>
            <a:ext cx="10038214" cy="721994"/>
          </a:xfrm>
          <a:prstGeom prst="rect">
            <a:avLst/>
          </a:prstGeom>
        </p:spPr>
        <p:txBody>
          <a:bodyPr anchor="t" rtlCol="false" tIns="0" lIns="0" bIns="0" rIns="0">
            <a:spAutoFit/>
          </a:bodyPr>
          <a:lstStyle/>
          <a:p>
            <a:pPr algn="ctr">
              <a:lnSpc>
                <a:spcPts val="5880"/>
              </a:lnSpc>
            </a:pPr>
            <a:r>
              <a:rPr lang="en-US" sz="4200">
                <a:solidFill>
                  <a:srgbClr val="0D0F68"/>
                </a:solidFill>
                <a:latin typeface="Yeseva One"/>
                <a:ea typeface="Yeseva One"/>
                <a:cs typeface="Yeseva One"/>
                <a:sym typeface="Yeseva One"/>
              </a:rPr>
              <a:t>EOI</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097163" y="474865"/>
            <a:ext cx="7970195" cy="1107669"/>
            <a:chOff x="0" y="0"/>
            <a:chExt cx="2099146" cy="291732"/>
          </a:xfrm>
        </p:grpSpPr>
        <p:sp>
          <p:nvSpPr>
            <p:cNvPr name="Freeform 7" id="7"/>
            <p:cNvSpPr/>
            <p:nvPr/>
          </p:nvSpPr>
          <p:spPr>
            <a:xfrm flipH="false" flipV="false" rot="0">
              <a:off x="0" y="0"/>
              <a:ext cx="2099146" cy="291732"/>
            </a:xfrm>
            <a:custGeom>
              <a:avLst/>
              <a:gdLst/>
              <a:ahLst/>
              <a:cxnLst/>
              <a:rect r="r" b="b" t="t" l="l"/>
              <a:pathLst>
                <a:path h="291732" w="2099146">
                  <a:moveTo>
                    <a:pt x="49539" y="0"/>
                  </a:moveTo>
                  <a:lnTo>
                    <a:pt x="2049607" y="0"/>
                  </a:lnTo>
                  <a:cubicBezTo>
                    <a:pt x="2062745" y="0"/>
                    <a:pt x="2075346" y="5219"/>
                    <a:pt x="2084636" y="14510"/>
                  </a:cubicBezTo>
                  <a:cubicBezTo>
                    <a:pt x="2093927" y="23800"/>
                    <a:pt x="2099146" y="36401"/>
                    <a:pt x="2099146" y="49539"/>
                  </a:cubicBezTo>
                  <a:lnTo>
                    <a:pt x="2099146" y="242192"/>
                  </a:lnTo>
                  <a:cubicBezTo>
                    <a:pt x="2099146" y="255331"/>
                    <a:pt x="2093927" y="267932"/>
                    <a:pt x="2084636" y="277222"/>
                  </a:cubicBezTo>
                  <a:cubicBezTo>
                    <a:pt x="2075346" y="286512"/>
                    <a:pt x="2062745" y="291732"/>
                    <a:pt x="2049607" y="291732"/>
                  </a:cubicBezTo>
                  <a:lnTo>
                    <a:pt x="49539" y="291732"/>
                  </a:lnTo>
                  <a:cubicBezTo>
                    <a:pt x="36401" y="291732"/>
                    <a:pt x="23800" y="286512"/>
                    <a:pt x="14510" y="277222"/>
                  </a:cubicBezTo>
                  <a:cubicBezTo>
                    <a:pt x="5219" y="267932"/>
                    <a:pt x="0" y="255331"/>
                    <a:pt x="0" y="242192"/>
                  </a:cubicBezTo>
                  <a:lnTo>
                    <a:pt x="0" y="49539"/>
                  </a:lnTo>
                  <a:cubicBezTo>
                    <a:pt x="0" y="36401"/>
                    <a:pt x="5219" y="23800"/>
                    <a:pt x="14510" y="14510"/>
                  </a:cubicBezTo>
                  <a:cubicBezTo>
                    <a:pt x="23800" y="5219"/>
                    <a:pt x="36401" y="0"/>
                    <a:pt x="49539" y="0"/>
                  </a:cubicBezTo>
                  <a:close/>
                </a:path>
              </a:pathLst>
            </a:custGeom>
            <a:solidFill>
              <a:srgbClr val="0D0F68"/>
            </a:solidFill>
          </p:spPr>
        </p:sp>
        <p:sp>
          <p:nvSpPr>
            <p:cNvPr name="TextBox 8" id="8"/>
            <p:cNvSpPr txBox="true"/>
            <p:nvPr/>
          </p:nvSpPr>
          <p:spPr>
            <a:xfrm>
              <a:off x="0" y="-38100"/>
              <a:ext cx="2099146" cy="32983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4381485" y="1900669"/>
            <a:ext cx="8986420" cy="7357631"/>
          </a:xfrm>
          <a:custGeom>
            <a:avLst/>
            <a:gdLst/>
            <a:ahLst/>
            <a:cxnLst/>
            <a:rect r="r" b="b" t="t" l="l"/>
            <a:pathLst>
              <a:path h="7357631" w="8986420">
                <a:moveTo>
                  <a:pt x="0" y="0"/>
                </a:moveTo>
                <a:lnTo>
                  <a:pt x="8986419" y="0"/>
                </a:lnTo>
                <a:lnTo>
                  <a:pt x="8986419" y="7357631"/>
                </a:lnTo>
                <a:lnTo>
                  <a:pt x="0" y="7357631"/>
                </a:lnTo>
                <a:lnTo>
                  <a:pt x="0" y="0"/>
                </a:lnTo>
                <a:close/>
              </a:path>
            </a:pathLst>
          </a:custGeom>
          <a:blipFill>
            <a:blip r:embed="rId3"/>
            <a:stretch>
              <a:fillRect l="0" t="0" r="0" b="0"/>
            </a:stretch>
          </a:blipFill>
        </p:spPr>
      </p:sp>
      <p:sp>
        <p:nvSpPr>
          <p:cNvPr name="TextBox 10" id="10"/>
          <p:cNvSpPr txBox="true"/>
          <p:nvPr/>
        </p:nvSpPr>
        <p:spPr>
          <a:xfrm rot="0">
            <a:off x="10490673" y="623570"/>
            <a:ext cx="8576685" cy="715010"/>
          </a:xfrm>
          <a:prstGeom prst="rect">
            <a:avLst/>
          </a:prstGeom>
        </p:spPr>
        <p:txBody>
          <a:bodyPr anchor="t" rtlCol="false" tIns="0" lIns="0" bIns="0" rIns="0">
            <a:spAutoFit/>
          </a:bodyPr>
          <a:lstStyle/>
          <a:p>
            <a:pPr algn="ctr">
              <a:lnSpc>
                <a:spcPts val="5740"/>
              </a:lnSpc>
            </a:pPr>
            <a:r>
              <a:rPr lang="en-US" sz="4100">
                <a:solidFill>
                  <a:srgbClr val="FFFFFF"/>
                </a:solidFill>
                <a:latin typeface="Yeseva One"/>
                <a:ea typeface="Yeseva One"/>
                <a:cs typeface="Yeseva One"/>
                <a:sym typeface="Yeseva One"/>
              </a:rPr>
              <a:t>Progress - Admin Portal</a:t>
            </a:r>
          </a:p>
        </p:txBody>
      </p:sp>
      <p:sp>
        <p:nvSpPr>
          <p:cNvPr name="TextBox 11" id="11"/>
          <p:cNvSpPr txBox="true"/>
          <p:nvPr/>
        </p:nvSpPr>
        <p:spPr>
          <a:xfrm rot="0">
            <a:off x="4124893" y="1178675"/>
            <a:ext cx="10038214" cy="721994"/>
          </a:xfrm>
          <a:prstGeom prst="rect">
            <a:avLst/>
          </a:prstGeom>
        </p:spPr>
        <p:txBody>
          <a:bodyPr anchor="t" rtlCol="false" tIns="0" lIns="0" bIns="0" rIns="0">
            <a:spAutoFit/>
          </a:bodyPr>
          <a:lstStyle/>
          <a:p>
            <a:pPr algn="ctr">
              <a:lnSpc>
                <a:spcPts val="5880"/>
              </a:lnSpc>
            </a:pPr>
            <a:r>
              <a:rPr lang="en-US" sz="4200">
                <a:solidFill>
                  <a:srgbClr val="0D0F68"/>
                </a:solidFill>
                <a:latin typeface="Yeseva One"/>
                <a:ea typeface="Yeseva One"/>
                <a:cs typeface="Yeseva One"/>
                <a:sym typeface="Yeseva One"/>
              </a:rPr>
              <a:t>EOI</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2446545" y="600075"/>
            <a:ext cx="5474256"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Progress</a:t>
            </a:r>
          </a:p>
        </p:txBody>
      </p:sp>
      <p:sp>
        <p:nvSpPr>
          <p:cNvPr name="TextBox 7" id="7"/>
          <p:cNvSpPr txBox="true"/>
          <p:nvPr/>
        </p:nvSpPr>
        <p:spPr>
          <a:xfrm rot="0">
            <a:off x="4124893" y="2126589"/>
            <a:ext cx="11437806" cy="830579"/>
          </a:xfrm>
          <a:prstGeom prst="rect">
            <a:avLst/>
          </a:prstGeom>
        </p:spPr>
        <p:txBody>
          <a:bodyPr anchor="t" rtlCol="false" tIns="0" lIns="0" bIns="0" rIns="0">
            <a:spAutoFit/>
          </a:bodyPr>
          <a:lstStyle/>
          <a:p>
            <a:pPr algn="ctr">
              <a:lnSpc>
                <a:spcPts val="6720"/>
              </a:lnSpc>
            </a:pPr>
            <a:r>
              <a:rPr lang="en-US" sz="4800">
                <a:solidFill>
                  <a:srgbClr val="0D0F68"/>
                </a:solidFill>
                <a:latin typeface="Yeseva One"/>
                <a:ea typeface="Yeseva One"/>
                <a:cs typeface="Yeseva One"/>
                <a:sym typeface="Yeseva One"/>
              </a:rPr>
              <a:t>EOI</a:t>
            </a:r>
          </a:p>
        </p:txBody>
      </p:sp>
      <p:sp>
        <p:nvSpPr>
          <p:cNvPr name="TextBox 8" id="8"/>
          <p:cNvSpPr txBox="true"/>
          <p:nvPr/>
        </p:nvSpPr>
        <p:spPr>
          <a:xfrm rot="0">
            <a:off x="2807213" y="3492392"/>
            <a:ext cx="13711874" cy="2830410"/>
          </a:xfrm>
          <a:prstGeom prst="rect">
            <a:avLst/>
          </a:prstGeom>
        </p:spPr>
        <p:txBody>
          <a:bodyPr anchor="t" rtlCol="false" tIns="0" lIns="0" bIns="0" rIns="0">
            <a:spAutoFit/>
          </a:bodyPr>
          <a:lstStyle/>
          <a:p>
            <a:pPr algn="l" marL="877964" indent="-438982" lvl="1">
              <a:lnSpc>
                <a:spcPts val="5693"/>
              </a:lnSpc>
              <a:buFont typeface="Arial"/>
              <a:buChar char="•"/>
            </a:pPr>
            <a:r>
              <a:rPr lang="en-US" sz="4066">
                <a:solidFill>
                  <a:srgbClr val="000000"/>
                </a:solidFill>
                <a:latin typeface="Canva Sans"/>
                <a:ea typeface="Canva Sans"/>
                <a:cs typeface="Canva Sans"/>
                <a:sym typeface="Canva Sans"/>
              </a:rPr>
              <a:t>Admin can directly convert the received JNFs into EOIs.</a:t>
            </a:r>
          </a:p>
          <a:p>
            <a:pPr algn="l" marL="877964" indent="-438982" lvl="1">
              <a:lnSpc>
                <a:spcPts val="5693"/>
              </a:lnSpc>
              <a:buFont typeface="Arial"/>
              <a:buChar char="•"/>
            </a:pPr>
            <a:r>
              <a:rPr lang="en-US" sz="4066">
                <a:solidFill>
                  <a:srgbClr val="000000"/>
                </a:solidFill>
                <a:latin typeface="Canva Sans"/>
                <a:ea typeface="Canva Sans"/>
                <a:cs typeface="Canva Sans"/>
                <a:sym typeface="Canva Sans"/>
              </a:rPr>
              <a:t>Can also choose to send over the EOIs to the students via email.</a:t>
            </a:r>
          </a:p>
        </p:txBody>
      </p:sp>
      <p:grpSp>
        <p:nvGrpSpPr>
          <p:cNvPr name="Group 9" id="9"/>
          <p:cNvGrpSpPr/>
          <p:nvPr/>
        </p:nvGrpSpPr>
        <p:grpSpPr>
          <a:xfrm rot="0">
            <a:off x="11097163" y="474865"/>
            <a:ext cx="7970195" cy="1107669"/>
            <a:chOff x="0" y="0"/>
            <a:chExt cx="2099146" cy="291732"/>
          </a:xfrm>
        </p:grpSpPr>
        <p:sp>
          <p:nvSpPr>
            <p:cNvPr name="Freeform 10" id="10"/>
            <p:cNvSpPr/>
            <p:nvPr/>
          </p:nvSpPr>
          <p:spPr>
            <a:xfrm flipH="false" flipV="false" rot="0">
              <a:off x="0" y="0"/>
              <a:ext cx="2099146" cy="291732"/>
            </a:xfrm>
            <a:custGeom>
              <a:avLst/>
              <a:gdLst/>
              <a:ahLst/>
              <a:cxnLst/>
              <a:rect r="r" b="b" t="t" l="l"/>
              <a:pathLst>
                <a:path h="291732" w="2099146">
                  <a:moveTo>
                    <a:pt x="49539" y="0"/>
                  </a:moveTo>
                  <a:lnTo>
                    <a:pt x="2049607" y="0"/>
                  </a:lnTo>
                  <a:cubicBezTo>
                    <a:pt x="2062745" y="0"/>
                    <a:pt x="2075346" y="5219"/>
                    <a:pt x="2084636" y="14510"/>
                  </a:cubicBezTo>
                  <a:cubicBezTo>
                    <a:pt x="2093927" y="23800"/>
                    <a:pt x="2099146" y="36401"/>
                    <a:pt x="2099146" y="49539"/>
                  </a:cubicBezTo>
                  <a:lnTo>
                    <a:pt x="2099146" y="242192"/>
                  </a:lnTo>
                  <a:cubicBezTo>
                    <a:pt x="2099146" y="255331"/>
                    <a:pt x="2093927" y="267932"/>
                    <a:pt x="2084636" y="277222"/>
                  </a:cubicBezTo>
                  <a:cubicBezTo>
                    <a:pt x="2075346" y="286512"/>
                    <a:pt x="2062745" y="291732"/>
                    <a:pt x="2049607" y="291732"/>
                  </a:cubicBezTo>
                  <a:lnTo>
                    <a:pt x="49539" y="291732"/>
                  </a:lnTo>
                  <a:cubicBezTo>
                    <a:pt x="36401" y="291732"/>
                    <a:pt x="23800" y="286512"/>
                    <a:pt x="14510" y="277222"/>
                  </a:cubicBezTo>
                  <a:cubicBezTo>
                    <a:pt x="5219" y="267932"/>
                    <a:pt x="0" y="255331"/>
                    <a:pt x="0" y="242192"/>
                  </a:cubicBezTo>
                  <a:lnTo>
                    <a:pt x="0" y="49539"/>
                  </a:lnTo>
                  <a:cubicBezTo>
                    <a:pt x="0" y="36401"/>
                    <a:pt x="5219" y="23800"/>
                    <a:pt x="14510" y="14510"/>
                  </a:cubicBezTo>
                  <a:cubicBezTo>
                    <a:pt x="23800" y="5219"/>
                    <a:pt x="36401" y="0"/>
                    <a:pt x="49539" y="0"/>
                  </a:cubicBezTo>
                  <a:close/>
                </a:path>
              </a:pathLst>
            </a:custGeom>
            <a:solidFill>
              <a:srgbClr val="0D0F68"/>
            </a:solidFill>
          </p:spPr>
        </p:sp>
        <p:sp>
          <p:nvSpPr>
            <p:cNvPr name="TextBox 11" id="11"/>
            <p:cNvSpPr txBox="true"/>
            <p:nvPr/>
          </p:nvSpPr>
          <p:spPr>
            <a:xfrm>
              <a:off x="0" y="-38100"/>
              <a:ext cx="2099146" cy="329832"/>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10490673" y="623570"/>
            <a:ext cx="8576685" cy="715010"/>
          </a:xfrm>
          <a:prstGeom prst="rect">
            <a:avLst/>
          </a:prstGeom>
        </p:spPr>
        <p:txBody>
          <a:bodyPr anchor="t" rtlCol="false" tIns="0" lIns="0" bIns="0" rIns="0">
            <a:spAutoFit/>
          </a:bodyPr>
          <a:lstStyle/>
          <a:p>
            <a:pPr algn="ctr">
              <a:lnSpc>
                <a:spcPts val="5740"/>
              </a:lnSpc>
            </a:pPr>
            <a:r>
              <a:rPr lang="en-US" sz="4100">
                <a:solidFill>
                  <a:srgbClr val="FFFFFF"/>
                </a:solidFill>
                <a:latin typeface="Yeseva One"/>
                <a:ea typeface="Yeseva One"/>
                <a:cs typeface="Yeseva One"/>
                <a:sym typeface="Yeseva One"/>
              </a:rPr>
              <a:t>Progress - Admin Portal</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2446545" y="600075"/>
            <a:ext cx="5474256"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Progress</a:t>
            </a:r>
          </a:p>
        </p:txBody>
      </p:sp>
      <p:grpSp>
        <p:nvGrpSpPr>
          <p:cNvPr name="Group 7" id="7"/>
          <p:cNvGrpSpPr/>
          <p:nvPr/>
        </p:nvGrpSpPr>
        <p:grpSpPr>
          <a:xfrm rot="0">
            <a:off x="11097163" y="474865"/>
            <a:ext cx="7970195" cy="1107669"/>
            <a:chOff x="0" y="0"/>
            <a:chExt cx="2099146" cy="291732"/>
          </a:xfrm>
        </p:grpSpPr>
        <p:sp>
          <p:nvSpPr>
            <p:cNvPr name="Freeform 8" id="8"/>
            <p:cNvSpPr/>
            <p:nvPr/>
          </p:nvSpPr>
          <p:spPr>
            <a:xfrm flipH="false" flipV="false" rot="0">
              <a:off x="0" y="0"/>
              <a:ext cx="2099146" cy="291732"/>
            </a:xfrm>
            <a:custGeom>
              <a:avLst/>
              <a:gdLst/>
              <a:ahLst/>
              <a:cxnLst/>
              <a:rect r="r" b="b" t="t" l="l"/>
              <a:pathLst>
                <a:path h="291732" w="2099146">
                  <a:moveTo>
                    <a:pt x="49539" y="0"/>
                  </a:moveTo>
                  <a:lnTo>
                    <a:pt x="2049607" y="0"/>
                  </a:lnTo>
                  <a:cubicBezTo>
                    <a:pt x="2062745" y="0"/>
                    <a:pt x="2075346" y="5219"/>
                    <a:pt x="2084636" y="14510"/>
                  </a:cubicBezTo>
                  <a:cubicBezTo>
                    <a:pt x="2093927" y="23800"/>
                    <a:pt x="2099146" y="36401"/>
                    <a:pt x="2099146" y="49539"/>
                  </a:cubicBezTo>
                  <a:lnTo>
                    <a:pt x="2099146" y="242192"/>
                  </a:lnTo>
                  <a:cubicBezTo>
                    <a:pt x="2099146" y="255331"/>
                    <a:pt x="2093927" y="267932"/>
                    <a:pt x="2084636" y="277222"/>
                  </a:cubicBezTo>
                  <a:cubicBezTo>
                    <a:pt x="2075346" y="286512"/>
                    <a:pt x="2062745" y="291732"/>
                    <a:pt x="2049607" y="291732"/>
                  </a:cubicBezTo>
                  <a:lnTo>
                    <a:pt x="49539" y="291732"/>
                  </a:lnTo>
                  <a:cubicBezTo>
                    <a:pt x="36401" y="291732"/>
                    <a:pt x="23800" y="286512"/>
                    <a:pt x="14510" y="277222"/>
                  </a:cubicBezTo>
                  <a:cubicBezTo>
                    <a:pt x="5219" y="267932"/>
                    <a:pt x="0" y="255331"/>
                    <a:pt x="0" y="242192"/>
                  </a:cubicBezTo>
                  <a:lnTo>
                    <a:pt x="0" y="49539"/>
                  </a:lnTo>
                  <a:cubicBezTo>
                    <a:pt x="0" y="36401"/>
                    <a:pt x="5219" y="23800"/>
                    <a:pt x="14510" y="14510"/>
                  </a:cubicBezTo>
                  <a:cubicBezTo>
                    <a:pt x="23800" y="5219"/>
                    <a:pt x="36401" y="0"/>
                    <a:pt x="49539" y="0"/>
                  </a:cubicBezTo>
                  <a:close/>
                </a:path>
              </a:pathLst>
            </a:custGeom>
            <a:solidFill>
              <a:srgbClr val="0D0F68"/>
            </a:solidFill>
          </p:spPr>
        </p:sp>
        <p:sp>
          <p:nvSpPr>
            <p:cNvPr name="TextBox 9" id="9"/>
            <p:cNvSpPr txBox="true"/>
            <p:nvPr/>
          </p:nvSpPr>
          <p:spPr>
            <a:xfrm>
              <a:off x="0" y="-38100"/>
              <a:ext cx="2099146" cy="32983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3938281" y="2431189"/>
            <a:ext cx="11061734" cy="6646136"/>
          </a:xfrm>
          <a:custGeom>
            <a:avLst/>
            <a:gdLst/>
            <a:ahLst/>
            <a:cxnLst/>
            <a:rect r="r" b="b" t="t" l="l"/>
            <a:pathLst>
              <a:path h="6646136" w="11061734">
                <a:moveTo>
                  <a:pt x="0" y="0"/>
                </a:moveTo>
                <a:lnTo>
                  <a:pt x="11061733" y="0"/>
                </a:lnTo>
                <a:lnTo>
                  <a:pt x="11061733" y="6646136"/>
                </a:lnTo>
                <a:lnTo>
                  <a:pt x="0" y="6646136"/>
                </a:lnTo>
                <a:lnTo>
                  <a:pt x="0" y="0"/>
                </a:lnTo>
                <a:close/>
              </a:path>
            </a:pathLst>
          </a:custGeom>
          <a:blipFill>
            <a:blip r:embed="rId3"/>
            <a:stretch>
              <a:fillRect l="0" t="0" r="-27834" b="0"/>
            </a:stretch>
          </a:blipFill>
        </p:spPr>
      </p:sp>
      <p:sp>
        <p:nvSpPr>
          <p:cNvPr name="TextBox 11" id="11"/>
          <p:cNvSpPr txBox="true"/>
          <p:nvPr/>
        </p:nvSpPr>
        <p:spPr>
          <a:xfrm rot="0">
            <a:off x="3750244" y="1586492"/>
            <a:ext cx="11437806" cy="721994"/>
          </a:xfrm>
          <a:prstGeom prst="rect">
            <a:avLst/>
          </a:prstGeom>
        </p:spPr>
        <p:txBody>
          <a:bodyPr anchor="t" rtlCol="false" tIns="0" lIns="0" bIns="0" rIns="0">
            <a:spAutoFit/>
          </a:bodyPr>
          <a:lstStyle/>
          <a:p>
            <a:pPr algn="ctr">
              <a:lnSpc>
                <a:spcPts val="5880"/>
              </a:lnSpc>
            </a:pPr>
            <a:r>
              <a:rPr lang="en-US" sz="4200">
                <a:solidFill>
                  <a:srgbClr val="0D0F68"/>
                </a:solidFill>
                <a:latin typeface="Yeseva One"/>
                <a:ea typeface="Yeseva One"/>
                <a:cs typeface="Yeseva One"/>
                <a:sym typeface="Yeseva One"/>
              </a:rPr>
              <a:t>PLACEMENT PROCESS</a:t>
            </a:r>
          </a:p>
        </p:txBody>
      </p:sp>
      <p:sp>
        <p:nvSpPr>
          <p:cNvPr name="TextBox 12" id="12"/>
          <p:cNvSpPr txBox="true"/>
          <p:nvPr/>
        </p:nvSpPr>
        <p:spPr>
          <a:xfrm rot="0">
            <a:off x="10490673" y="623570"/>
            <a:ext cx="8576685" cy="715010"/>
          </a:xfrm>
          <a:prstGeom prst="rect">
            <a:avLst/>
          </a:prstGeom>
        </p:spPr>
        <p:txBody>
          <a:bodyPr anchor="t" rtlCol="false" tIns="0" lIns="0" bIns="0" rIns="0">
            <a:spAutoFit/>
          </a:bodyPr>
          <a:lstStyle/>
          <a:p>
            <a:pPr algn="ctr">
              <a:lnSpc>
                <a:spcPts val="5740"/>
              </a:lnSpc>
            </a:pPr>
            <a:r>
              <a:rPr lang="en-US" sz="4100">
                <a:solidFill>
                  <a:srgbClr val="FFFFFF"/>
                </a:solidFill>
                <a:latin typeface="Yeseva One"/>
                <a:ea typeface="Yeseva One"/>
                <a:cs typeface="Yeseva One"/>
                <a:sym typeface="Yeseva One"/>
              </a:rPr>
              <a:t>Progress - Admin Portal</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2446545" y="600075"/>
            <a:ext cx="5474256"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Progress</a:t>
            </a:r>
          </a:p>
        </p:txBody>
      </p:sp>
      <p:sp>
        <p:nvSpPr>
          <p:cNvPr name="TextBox 7" id="7"/>
          <p:cNvSpPr txBox="true"/>
          <p:nvPr/>
        </p:nvSpPr>
        <p:spPr>
          <a:xfrm rot="0">
            <a:off x="4124893" y="2126589"/>
            <a:ext cx="11437806" cy="830579"/>
          </a:xfrm>
          <a:prstGeom prst="rect">
            <a:avLst/>
          </a:prstGeom>
        </p:spPr>
        <p:txBody>
          <a:bodyPr anchor="t" rtlCol="false" tIns="0" lIns="0" bIns="0" rIns="0">
            <a:spAutoFit/>
          </a:bodyPr>
          <a:lstStyle/>
          <a:p>
            <a:pPr algn="ctr">
              <a:lnSpc>
                <a:spcPts val="6720"/>
              </a:lnSpc>
            </a:pPr>
            <a:r>
              <a:rPr lang="en-US" sz="4800">
                <a:solidFill>
                  <a:srgbClr val="0D0F68"/>
                </a:solidFill>
                <a:latin typeface="Yeseva One"/>
                <a:ea typeface="Yeseva One"/>
                <a:cs typeface="Yeseva One"/>
                <a:sym typeface="Yeseva One"/>
              </a:rPr>
              <a:t>PLACEMENT PROCESS</a:t>
            </a:r>
          </a:p>
        </p:txBody>
      </p:sp>
      <p:sp>
        <p:nvSpPr>
          <p:cNvPr name="TextBox 8" id="8"/>
          <p:cNvSpPr txBox="true"/>
          <p:nvPr/>
        </p:nvSpPr>
        <p:spPr>
          <a:xfrm rot="0">
            <a:off x="2617752" y="3318729"/>
            <a:ext cx="14452087" cy="4375267"/>
          </a:xfrm>
          <a:prstGeom prst="rect">
            <a:avLst/>
          </a:prstGeom>
        </p:spPr>
        <p:txBody>
          <a:bodyPr anchor="t" rtlCol="false" tIns="0" lIns="0" bIns="0" rIns="0">
            <a:spAutoFit/>
          </a:bodyPr>
          <a:lstStyle/>
          <a:p>
            <a:pPr algn="l" marL="902334" indent="-451167" lvl="1">
              <a:lnSpc>
                <a:spcPts val="5851"/>
              </a:lnSpc>
              <a:buFont typeface="Arial"/>
              <a:buChar char="•"/>
            </a:pPr>
            <a:r>
              <a:rPr lang="en-US" sz="4179">
                <a:solidFill>
                  <a:srgbClr val="000000"/>
                </a:solidFill>
                <a:latin typeface="Canva Sans"/>
                <a:ea typeface="Canva Sans"/>
                <a:cs typeface="Canva Sans"/>
                <a:sym typeface="Canva Sans"/>
              </a:rPr>
              <a:t>Different companies have different placement processes, so the admin can make necessary selections. </a:t>
            </a:r>
          </a:p>
          <a:p>
            <a:pPr algn="l" marL="902334" indent="-451167" lvl="1">
              <a:lnSpc>
                <a:spcPts val="5851"/>
              </a:lnSpc>
              <a:buFont typeface="Arial"/>
              <a:buChar char="•"/>
            </a:pPr>
            <a:r>
              <a:rPr lang="en-US" sz="4179">
                <a:solidFill>
                  <a:srgbClr val="000000"/>
                </a:solidFill>
                <a:latin typeface="Canva Sans"/>
                <a:ea typeface="Canva Sans"/>
                <a:cs typeface="Canva Sans"/>
                <a:sym typeface="Canva Sans"/>
              </a:rPr>
              <a:t>Then send it to the selected students via email. </a:t>
            </a:r>
          </a:p>
          <a:p>
            <a:pPr algn="l" marL="902334" indent="-451167" lvl="1">
              <a:lnSpc>
                <a:spcPts val="5851"/>
              </a:lnSpc>
              <a:buFont typeface="Arial"/>
              <a:buChar char="•"/>
            </a:pPr>
            <a:r>
              <a:rPr lang="en-US" sz="4179">
                <a:solidFill>
                  <a:srgbClr val="000000"/>
                </a:solidFill>
                <a:latin typeface="Canva Sans"/>
                <a:ea typeface="Canva Sans"/>
                <a:cs typeface="Canva Sans"/>
                <a:sym typeface="Canva Sans"/>
              </a:rPr>
              <a:t>Admin can inform the student about the venue, timing, and process/round.</a:t>
            </a:r>
          </a:p>
        </p:txBody>
      </p:sp>
      <p:grpSp>
        <p:nvGrpSpPr>
          <p:cNvPr name="Group 9" id="9"/>
          <p:cNvGrpSpPr/>
          <p:nvPr/>
        </p:nvGrpSpPr>
        <p:grpSpPr>
          <a:xfrm rot="0">
            <a:off x="11097163" y="474865"/>
            <a:ext cx="7970195" cy="1107669"/>
            <a:chOff x="0" y="0"/>
            <a:chExt cx="2099146" cy="291732"/>
          </a:xfrm>
        </p:grpSpPr>
        <p:sp>
          <p:nvSpPr>
            <p:cNvPr name="Freeform 10" id="10"/>
            <p:cNvSpPr/>
            <p:nvPr/>
          </p:nvSpPr>
          <p:spPr>
            <a:xfrm flipH="false" flipV="false" rot="0">
              <a:off x="0" y="0"/>
              <a:ext cx="2099146" cy="291732"/>
            </a:xfrm>
            <a:custGeom>
              <a:avLst/>
              <a:gdLst/>
              <a:ahLst/>
              <a:cxnLst/>
              <a:rect r="r" b="b" t="t" l="l"/>
              <a:pathLst>
                <a:path h="291732" w="2099146">
                  <a:moveTo>
                    <a:pt x="49539" y="0"/>
                  </a:moveTo>
                  <a:lnTo>
                    <a:pt x="2049607" y="0"/>
                  </a:lnTo>
                  <a:cubicBezTo>
                    <a:pt x="2062745" y="0"/>
                    <a:pt x="2075346" y="5219"/>
                    <a:pt x="2084636" y="14510"/>
                  </a:cubicBezTo>
                  <a:cubicBezTo>
                    <a:pt x="2093927" y="23800"/>
                    <a:pt x="2099146" y="36401"/>
                    <a:pt x="2099146" y="49539"/>
                  </a:cubicBezTo>
                  <a:lnTo>
                    <a:pt x="2099146" y="242192"/>
                  </a:lnTo>
                  <a:cubicBezTo>
                    <a:pt x="2099146" y="255331"/>
                    <a:pt x="2093927" y="267932"/>
                    <a:pt x="2084636" y="277222"/>
                  </a:cubicBezTo>
                  <a:cubicBezTo>
                    <a:pt x="2075346" y="286512"/>
                    <a:pt x="2062745" y="291732"/>
                    <a:pt x="2049607" y="291732"/>
                  </a:cubicBezTo>
                  <a:lnTo>
                    <a:pt x="49539" y="291732"/>
                  </a:lnTo>
                  <a:cubicBezTo>
                    <a:pt x="36401" y="291732"/>
                    <a:pt x="23800" y="286512"/>
                    <a:pt x="14510" y="277222"/>
                  </a:cubicBezTo>
                  <a:cubicBezTo>
                    <a:pt x="5219" y="267932"/>
                    <a:pt x="0" y="255331"/>
                    <a:pt x="0" y="242192"/>
                  </a:cubicBezTo>
                  <a:lnTo>
                    <a:pt x="0" y="49539"/>
                  </a:lnTo>
                  <a:cubicBezTo>
                    <a:pt x="0" y="36401"/>
                    <a:pt x="5219" y="23800"/>
                    <a:pt x="14510" y="14510"/>
                  </a:cubicBezTo>
                  <a:cubicBezTo>
                    <a:pt x="23800" y="5219"/>
                    <a:pt x="36401" y="0"/>
                    <a:pt x="49539" y="0"/>
                  </a:cubicBezTo>
                  <a:close/>
                </a:path>
              </a:pathLst>
            </a:custGeom>
            <a:solidFill>
              <a:srgbClr val="0D0F68"/>
            </a:solidFill>
          </p:spPr>
        </p:sp>
        <p:sp>
          <p:nvSpPr>
            <p:cNvPr name="TextBox 11" id="11"/>
            <p:cNvSpPr txBox="true"/>
            <p:nvPr/>
          </p:nvSpPr>
          <p:spPr>
            <a:xfrm>
              <a:off x="0" y="-38100"/>
              <a:ext cx="2099146" cy="329832"/>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10490673" y="623570"/>
            <a:ext cx="8576685" cy="715010"/>
          </a:xfrm>
          <a:prstGeom prst="rect">
            <a:avLst/>
          </a:prstGeom>
        </p:spPr>
        <p:txBody>
          <a:bodyPr anchor="t" rtlCol="false" tIns="0" lIns="0" bIns="0" rIns="0">
            <a:spAutoFit/>
          </a:bodyPr>
          <a:lstStyle/>
          <a:p>
            <a:pPr algn="ctr">
              <a:lnSpc>
                <a:spcPts val="5740"/>
              </a:lnSpc>
            </a:pPr>
            <a:r>
              <a:rPr lang="en-US" sz="4100">
                <a:solidFill>
                  <a:srgbClr val="FFFFFF"/>
                </a:solidFill>
                <a:latin typeface="Yeseva One"/>
                <a:ea typeface="Yeseva One"/>
                <a:cs typeface="Yeseva One"/>
                <a:sym typeface="Yeseva One"/>
              </a:rPr>
              <a:t>Progress - Admin Portal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TextBox 3" id="3"/>
          <p:cNvSpPr txBox="true"/>
          <p:nvPr/>
        </p:nvSpPr>
        <p:spPr>
          <a:xfrm rot="0">
            <a:off x="1804359" y="4558708"/>
            <a:ext cx="14679282" cy="2008403"/>
          </a:xfrm>
          <a:prstGeom prst="rect">
            <a:avLst/>
          </a:prstGeom>
        </p:spPr>
        <p:txBody>
          <a:bodyPr anchor="t" rtlCol="false" tIns="0" lIns="0" bIns="0" rIns="0">
            <a:spAutoFit/>
          </a:bodyPr>
          <a:lstStyle/>
          <a:p>
            <a:pPr algn="ctr">
              <a:lnSpc>
                <a:spcPts val="16350"/>
              </a:lnSpc>
            </a:pPr>
            <a:r>
              <a:rPr lang="en-US" sz="11679">
                <a:solidFill>
                  <a:srgbClr val="0D0F68"/>
                </a:solidFill>
                <a:latin typeface="Yeseva One"/>
                <a:ea typeface="Yeseva One"/>
                <a:cs typeface="Yeseva One"/>
                <a:sym typeface="Yeseva One"/>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601846" y="419788"/>
            <a:ext cx="7163655" cy="1217823"/>
            <a:chOff x="0" y="0"/>
            <a:chExt cx="1886724" cy="320744"/>
          </a:xfrm>
        </p:grpSpPr>
        <p:sp>
          <p:nvSpPr>
            <p:cNvPr name="Freeform 7" id="7"/>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8" id="8"/>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2446545" y="600075"/>
            <a:ext cx="5474256"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Introduction</a:t>
            </a:r>
          </a:p>
        </p:txBody>
      </p:sp>
      <p:sp>
        <p:nvSpPr>
          <p:cNvPr name="TextBox 10" id="10"/>
          <p:cNvSpPr txBox="true"/>
          <p:nvPr/>
        </p:nvSpPr>
        <p:spPr>
          <a:xfrm rot="0">
            <a:off x="2426939" y="1869823"/>
            <a:ext cx="14040611" cy="6835140"/>
          </a:xfrm>
          <a:prstGeom prst="rect">
            <a:avLst/>
          </a:prstGeom>
        </p:spPr>
        <p:txBody>
          <a:bodyPr anchor="t" rtlCol="false" tIns="0" lIns="0" bIns="0" rIns="0">
            <a:spAutoFit/>
          </a:bodyPr>
          <a:lstStyle/>
          <a:p>
            <a:pPr algn="ctr">
              <a:lnSpc>
                <a:spcPts val="5459"/>
              </a:lnSpc>
            </a:pPr>
            <a:r>
              <a:rPr lang="en-US" sz="3900">
                <a:solidFill>
                  <a:srgbClr val="0D0F68"/>
                </a:solidFill>
                <a:latin typeface="Garet"/>
                <a:ea typeface="Garet"/>
                <a:cs typeface="Garet"/>
                <a:sym typeface="Garet"/>
              </a:rPr>
              <a:t>"Welcome to our Placement Portal project, a dedicated platform designed to simplify the placement process for our college. It includes a student registration form, an admin portal for managing registered students, Expression of Interest submissions, and job notification forms. This centralized system ensures seamless communication between students, administrators, and recruiters, enhancing the overall efficiency of campus placements."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601846" y="419788"/>
            <a:ext cx="7163655" cy="1217823"/>
            <a:chOff x="0" y="0"/>
            <a:chExt cx="1886724" cy="320744"/>
          </a:xfrm>
        </p:grpSpPr>
        <p:sp>
          <p:nvSpPr>
            <p:cNvPr name="Freeform 7" id="7"/>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8" id="8"/>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2446545" y="600075"/>
            <a:ext cx="5474256"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Progress</a:t>
            </a:r>
          </a:p>
        </p:txBody>
      </p:sp>
      <p:sp>
        <p:nvSpPr>
          <p:cNvPr name="TextBox 10" id="10"/>
          <p:cNvSpPr txBox="true"/>
          <p:nvPr/>
        </p:nvSpPr>
        <p:spPr>
          <a:xfrm rot="0">
            <a:off x="4124893" y="2145639"/>
            <a:ext cx="10038214" cy="795019"/>
          </a:xfrm>
          <a:prstGeom prst="rect">
            <a:avLst/>
          </a:prstGeom>
        </p:spPr>
        <p:txBody>
          <a:bodyPr anchor="t" rtlCol="false" tIns="0" lIns="0" bIns="0" rIns="0">
            <a:spAutoFit/>
          </a:bodyPr>
          <a:lstStyle/>
          <a:p>
            <a:pPr algn="ctr">
              <a:lnSpc>
                <a:spcPts val="6580"/>
              </a:lnSpc>
            </a:pPr>
            <a:r>
              <a:rPr lang="en-US" sz="4700">
                <a:solidFill>
                  <a:srgbClr val="0D0F68"/>
                </a:solidFill>
                <a:latin typeface="Yeseva One"/>
                <a:ea typeface="Yeseva One"/>
                <a:cs typeface="Yeseva One"/>
                <a:sym typeface="Yeseva One"/>
              </a:rPr>
              <a:t>ADMIN PORTAL </a:t>
            </a:r>
          </a:p>
        </p:txBody>
      </p:sp>
      <p:grpSp>
        <p:nvGrpSpPr>
          <p:cNvPr name="Group 11" id="11"/>
          <p:cNvGrpSpPr/>
          <p:nvPr/>
        </p:nvGrpSpPr>
        <p:grpSpPr>
          <a:xfrm rot="0">
            <a:off x="1597825" y="3600450"/>
            <a:ext cx="4878785" cy="1756933"/>
            <a:chOff x="0" y="0"/>
            <a:chExt cx="1416693" cy="510175"/>
          </a:xfrm>
        </p:grpSpPr>
        <p:sp>
          <p:nvSpPr>
            <p:cNvPr name="Freeform 12" id="12"/>
            <p:cNvSpPr/>
            <p:nvPr/>
          </p:nvSpPr>
          <p:spPr>
            <a:xfrm flipH="false" flipV="false" rot="0">
              <a:off x="0" y="0"/>
              <a:ext cx="1416693" cy="510175"/>
            </a:xfrm>
            <a:custGeom>
              <a:avLst/>
              <a:gdLst/>
              <a:ahLst/>
              <a:cxnLst/>
              <a:rect r="r" b="b" t="t" l="l"/>
              <a:pathLst>
                <a:path h="510175" w="1416693">
                  <a:moveTo>
                    <a:pt x="80930" y="0"/>
                  </a:moveTo>
                  <a:lnTo>
                    <a:pt x="1335764" y="0"/>
                  </a:lnTo>
                  <a:cubicBezTo>
                    <a:pt x="1380460" y="0"/>
                    <a:pt x="1416693" y="36233"/>
                    <a:pt x="1416693" y="80930"/>
                  </a:cubicBezTo>
                  <a:lnTo>
                    <a:pt x="1416693" y="429246"/>
                  </a:lnTo>
                  <a:cubicBezTo>
                    <a:pt x="1416693" y="473942"/>
                    <a:pt x="1380460" y="510175"/>
                    <a:pt x="1335764" y="510175"/>
                  </a:cubicBezTo>
                  <a:lnTo>
                    <a:pt x="80930" y="510175"/>
                  </a:lnTo>
                  <a:cubicBezTo>
                    <a:pt x="36233" y="510175"/>
                    <a:pt x="0" y="473942"/>
                    <a:pt x="0" y="429246"/>
                  </a:cubicBezTo>
                  <a:lnTo>
                    <a:pt x="0" y="80930"/>
                  </a:lnTo>
                  <a:cubicBezTo>
                    <a:pt x="0" y="36233"/>
                    <a:pt x="36233" y="0"/>
                    <a:pt x="80930" y="0"/>
                  </a:cubicBezTo>
                  <a:close/>
                </a:path>
              </a:pathLst>
            </a:custGeom>
            <a:solidFill>
              <a:srgbClr val="4A7EBB"/>
            </a:solidFill>
          </p:spPr>
        </p:sp>
        <p:sp>
          <p:nvSpPr>
            <p:cNvPr name="TextBox 13" id="13"/>
            <p:cNvSpPr txBox="true"/>
            <p:nvPr/>
          </p:nvSpPr>
          <p:spPr>
            <a:xfrm>
              <a:off x="0" y="-38100"/>
              <a:ext cx="1416693" cy="54827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6805787" y="3600450"/>
            <a:ext cx="4878785" cy="1756933"/>
            <a:chOff x="0" y="0"/>
            <a:chExt cx="1416693" cy="510175"/>
          </a:xfrm>
        </p:grpSpPr>
        <p:sp>
          <p:nvSpPr>
            <p:cNvPr name="Freeform 15" id="15"/>
            <p:cNvSpPr/>
            <p:nvPr/>
          </p:nvSpPr>
          <p:spPr>
            <a:xfrm flipH="false" flipV="false" rot="0">
              <a:off x="0" y="0"/>
              <a:ext cx="1416693" cy="510175"/>
            </a:xfrm>
            <a:custGeom>
              <a:avLst/>
              <a:gdLst/>
              <a:ahLst/>
              <a:cxnLst/>
              <a:rect r="r" b="b" t="t" l="l"/>
              <a:pathLst>
                <a:path h="510175" w="1416693">
                  <a:moveTo>
                    <a:pt x="80930" y="0"/>
                  </a:moveTo>
                  <a:lnTo>
                    <a:pt x="1335764" y="0"/>
                  </a:lnTo>
                  <a:cubicBezTo>
                    <a:pt x="1380460" y="0"/>
                    <a:pt x="1416693" y="36233"/>
                    <a:pt x="1416693" y="80930"/>
                  </a:cubicBezTo>
                  <a:lnTo>
                    <a:pt x="1416693" y="429246"/>
                  </a:lnTo>
                  <a:cubicBezTo>
                    <a:pt x="1416693" y="473942"/>
                    <a:pt x="1380460" y="510175"/>
                    <a:pt x="1335764" y="510175"/>
                  </a:cubicBezTo>
                  <a:lnTo>
                    <a:pt x="80930" y="510175"/>
                  </a:lnTo>
                  <a:cubicBezTo>
                    <a:pt x="36233" y="510175"/>
                    <a:pt x="0" y="473942"/>
                    <a:pt x="0" y="429246"/>
                  </a:cubicBezTo>
                  <a:lnTo>
                    <a:pt x="0" y="80930"/>
                  </a:lnTo>
                  <a:cubicBezTo>
                    <a:pt x="0" y="36233"/>
                    <a:pt x="36233" y="0"/>
                    <a:pt x="80930" y="0"/>
                  </a:cubicBezTo>
                  <a:close/>
                </a:path>
              </a:pathLst>
            </a:custGeom>
            <a:solidFill>
              <a:srgbClr val="4A7EBB"/>
            </a:solidFill>
          </p:spPr>
        </p:sp>
        <p:sp>
          <p:nvSpPr>
            <p:cNvPr name="TextBox 16" id="16"/>
            <p:cNvSpPr txBox="true"/>
            <p:nvPr/>
          </p:nvSpPr>
          <p:spPr>
            <a:xfrm>
              <a:off x="0" y="-38100"/>
              <a:ext cx="1416693" cy="54827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2013749" y="3600450"/>
            <a:ext cx="4878785" cy="1756933"/>
            <a:chOff x="0" y="0"/>
            <a:chExt cx="1416693" cy="510175"/>
          </a:xfrm>
        </p:grpSpPr>
        <p:sp>
          <p:nvSpPr>
            <p:cNvPr name="Freeform 18" id="18"/>
            <p:cNvSpPr/>
            <p:nvPr/>
          </p:nvSpPr>
          <p:spPr>
            <a:xfrm flipH="false" flipV="false" rot="0">
              <a:off x="0" y="0"/>
              <a:ext cx="1416693" cy="510175"/>
            </a:xfrm>
            <a:custGeom>
              <a:avLst/>
              <a:gdLst/>
              <a:ahLst/>
              <a:cxnLst/>
              <a:rect r="r" b="b" t="t" l="l"/>
              <a:pathLst>
                <a:path h="510175" w="1416693">
                  <a:moveTo>
                    <a:pt x="80930" y="0"/>
                  </a:moveTo>
                  <a:lnTo>
                    <a:pt x="1335764" y="0"/>
                  </a:lnTo>
                  <a:cubicBezTo>
                    <a:pt x="1380460" y="0"/>
                    <a:pt x="1416693" y="36233"/>
                    <a:pt x="1416693" y="80930"/>
                  </a:cubicBezTo>
                  <a:lnTo>
                    <a:pt x="1416693" y="429246"/>
                  </a:lnTo>
                  <a:cubicBezTo>
                    <a:pt x="1416693" y="473942"/>
                    <a:pt x="1380460" y="510175"/>
                    <a:pt x="1335764" y="510175"/>
                  </a:cubicBezTo>
                  <a:lnTo>
                    <a:pt x="80930" y="510175"/>
                  </a:lnTo>
                  <a:cubicBezTo>
                    <a:pt x="36233" y="510175"/>
                    <a:pt x="0" y="473942"/>
                    <a:pt x="0" y="429246"/>
                  </a:cubicBezTo>
                  <a:lnTo>
                    <a:pt x="0" y="80930"/>
                  </a:lnTo>
                  <a:cubicBezTo>
                    <a:pt x="0" y="36233"/>
                    <a:pt x="36233" y="0"/>
                    <a:pt x="80930" y="0"/>
                  </a:cubicBezTo>
                  <a:close/>
                </a:path>
              </a:pathLst>
            </a:custGeom>
            <a:solidFill>
              <a:srgbClr val="4A7EBB"/>
            </a:solidFill>
          </p:spPr>
        </p:sp>
        <p:sp>
          <p:nvSpPr>
            <p:cNvPr name="TextBox 19" id="19"/>
            <p:cNvSpPr txBox="true"/>
            <p:nvPr/>
          </p:nvSpPr>
          <p:spPr>
            <a:xfrm>
              <a:off x="0" y="-38100"/>
              <a:ext cx="1416693" cy="548275"/>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2062559" y="4121150"/>
            <a:ext cx="3940920" cy="669925"/>
          </a:xfrm>
          <a:prstGeom prst="rect">
            <a:avLst/>
          </a:prstGeom>
        </p:spPr>
        <p:txBody>
          <a:bodyPr anchor="t" rtlCol="false" tIns="0" lIns="0" bIns="0" rIns="0">
            <a:spAutoFit/>
          </a:bodyPr>
          <a:lstStyle/>
          <a:p>
            <a:pPr algn="ctr">
              <a:lnSpc>
                <a:spcPts val="5599"/>
              </a:lnSpc>
            </a:pPr>
            <a:r>
              <a:rPr lang="en-US" b="true" sz="3999">
                <a:solidFill>
                  <a:srgbClr val="0D0F68"/>
                </a:solidFill>
                <a:latin typeface="Garet Bold"/>
                <a:ea typeface="Garet Bold"/>
                <a:cs typeface="Garet Bold"/>
                <a:sym typeface="Garet Bold"/>
              </a:rPr>
              <a:t>Roll list</a:t>
            </a:r>
          </a:p>
        </p:txBody>
      </p:sp>
      <p:sp>
        <p:nvSpPr>
          <p:cNvPr name="TextBox 21" id="21"/>
          <p:cNvSpPr txBox="true"/>
          <p:nvPr/>
        </p:nvSpPr>
        <p:spPr>
          <a:xfrm rot="0">
            <a:off x="7034506" y="3861683"/>
            <a:ext cx="4218988" cy="1374775"/>
          </a:xfrm>
          <a:prstGeom prst="rect">
            <a:avLst/>
          </a:prstGeom>
        </p:spPr>
        <p:txBody>
          <a:bodyPr anchor="t" rtlCol="false" tIns="0" lIns="0" bIns="0" rIns="0">
            <a:spAutoFit/>
          </a:bodyPr>
          <a:lstStyle/>
          <a:p>
            <a:pPr algn="ctr">
              <a:lnSpc>
                <a:spcPts val="5599"/>
              </a:lnSpc>
            </a:pPr>
            <a:r>
              <a:rPr lang="en-US" b="true" sz="3999">
                <a:solidFill>
                  <a:srgbClr val="0D0F68"/>
                </a:solidFill>
                <a:latin typeface="Garet Bold"/>
                <a:ea typeface="Garet Bold"/>
                <a:cs typeface="Garet Bold"/>
                <a:sym typeface="Garet Bold"/>
              </a:rPr>
              <a:t>Registered students</a:t>
            </a:r>
          </a:p>
        </p:txBody>
      </p:sp>
      <p:sp>
        <p:nvSpPr>
          <p:cNvPr name="TextBox 22" id="22"/>
          <p:cNvSpPr txBox="true"/>
          <p:nvPr/>
        </p:nvSpPr>
        <p:spPr>
          <a:xfrm rot="0">
            <a:off x="12446545" y="3768725"/>
            <a:ext cx="3940920" cy="1374775"/>
          </a:xfrm>
          <a:prstGeom prst="rect">
            <a:avLst/>
          </a:prstGeom>
        </p:spPr>
        <p:txBody>
          <a:bodyPr anchor="t" rtlCol="false" tIns="0" lIns="0" bIns="0" rIns="0">
            <a:spAutoFit/>
          </a:bodyPr>
          <a:lstStyle/>
          <a:p>
            <a:pPr algn="ctr">
              <a:lnSpc>
                <a:spcPts val="5599"/>
              </a:lnSpc>
            </a:pPr>
            <a:r>
              <a:rPr lang="en-US" b="true" sz="3999">
                <a:solidFill>
                  <a:srgbClr val="0D0F68"/>
                </a:solidFill>
                <a:latin typeface="Garet Bold"/>
                <a:ea typeface="Garet Bold"/>
                <a:cs typeface="Garet Bold"/>
                <a:sym typeface="Garet Bold"/>
              </a:rPr>
              <a:t>Option to send mail</a:t>
            </a:r>
          </a:p>
        </p:txBody>
      </p:sp>
      <p:grpSp>
        <p:nvGrpSpPr>
          <p:cNvPr name="Group 23" id="23"/>
          <p:cNvGrpSpPr/>
          <p:nvPr/>
        </p:nvGrpSpPr>
        <p:grpSpPr>
          <a:xfrm rot="0">
            <a:off x="1593627" y="5688952"/>
            <a:ext cx="4878785" cy="1756933"/>
            <a:chOff x="0" y="0"/>
            <a:chExt cx="1416693" cy="510175"/>
          </a:xfrm>
        </p:grpSpPr>
        <p:sp>
          <p:nvSpPr>
            <p:cNvPr name="Freeform 24" id="24"/>
            <p:cNvSpPr/>
            <p:nvPr/>
          </p:nvSpPr>
          <p:spPr>
            <a:xfrm flipH="false" flipV="false" rot="0">
              <a:off x="0" y="0"/>
              <a:ext cx="1416693" cy="510175"/>
            </a:xfrm>
            <a:custGeom>
              <a:avLst/>
              <a:gdLst/>
              <a:ahLst/>
              <a:cxnLst/>
              <a:rect r="r" b="b" t="t" l="l"/>
              <a:pathLst>
                <a:path h="510175" w="1416693">
                  <a:moveTo>
                    <a:pt x="80930" y="0"/>
                  </a:moveTo>
                  <a:lnTo>
                    <a:pt x="1335764" y="0"/>
                  </a:lnTo>
                  <a:cubicBezTo>
                    <a:pt x="1380460" y="0"/>
                    <a:pt x="1416693" y="36233"/>
                    <a:pt x="1416693" y="80930"/>
                  </a:cubicBezTo>
                  <a:lnTo>
                    <a:pt x="1416693" y="429246"/>
                  </a:lnTo>
                  <a:cubicBezTo>
                    <a:pt x="1416693" y="473942"/>
                    <a:pt x="1380460" y="510175"/>
                    <a:pt x="1335764" y="510175"/>
                  </a:cubicBezTo>
                  <a:lnTo>
                    <a:pt x="80930" y="510175"/>
                  </a:lnTo>
                  <a:cubicBezTo>
                    <a:pt x="36233" y="510175"/>
                    <a:pt x="0" y="473942"/>
                    <a:pt x="0" y="429246"/>
                  </a:cubicBezTo>
                  <a:lnTo>
                    <a:pt x="0" y="80930"/>
                  </a:lnTo>
                  <a:cubicBezTo>
                    <a:pt x="0" y="36233"/>
                    <a:pt x="36233" y="0"/>
                    <a:pt x="80930" y="0"/>
                  </a:cubicBezTo>
                  <a:close/>
                </a:path>
              </a:pathLst>
            </a:custGeom>
            <a:solidFill>
              <a:srgbClr val="4A7EBB"/>
            </a:solidFill>
          </p:spPr>
        </p:sp>
        <p:sp>
          <p:nvSpPr>
            <p:cNvPr name="TextBox 25" id="25"/>
            <p:cNvSpPr txBox="true"/>
            <p:nvPr/>
          </p:nvSpPr>
          <p:spPr>
            <a:xfrm>
              <a:off x="0" y="-38100"/>
              <a:ext cx="1416693" cy="548275"/>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6805787" y="5688952"/>
            <a:ext cx="4878785" cy="1756933"/>
            <a:chOff x="0" y="0"/>
            <a:chExt cx="1416693" cy="510175"/>
          </a:xfrm>
        </p:grpSpPr>
        <p:sp>
          <p:nvSpPr>
            <p:cNvPr name="Freeform 27" id="27"/>
            <p:cNvSpPr/>
            <p:nvPr/>
          </p:nvSpPr>
          <p:spPr>
            <a:xfrm flipH="false" flipV="false" rot="0">
              <a:off x="0" y="0"/>
              <a:ext cx="1416693" cy="510175"/>
            </a:xfrm>
            <a:custGeom>
              <a:avLst/>
              <a:gdLst/>
              <a:ahLst/>
              <a:cxnLst/>
              <a:rect r="r" b="b" t="t" l="l"/>
              <a:pathLst>
                <a:path h="510175" w="1416693">
                  <a:moveTo>
                    <a:pt x="80930" y="0"/>
                  </a:moveTo>
                  <a:lnTo>
                    <a:pt x="1335764" y="0"/>
                  </a:lnTo>
                  <a:cubicBezTo>
                    <a:pt x="1380460" y="0"/>
                    <a:pt x="1416693" y="36233"/>
                    <a:pt x="1416693" y="80930"/>
                  </a:cubicBezTo>
                  <a:lnTo>
                    <a:pt x="1416693" y="429246"/>
                  </a:lnTo>
                  <a:cubicBezTo>
                    <a:pt x="1416693" y="473942"/>
                    <a:pt x="1380460" y="510175"/>
                    <a:pt x="1335764" y="510175"/>
                  </a:cubicBezTo>
                  <a:lnTo>
                    <a:pt x="80930" y="510175"/>
                  </a:lnTo>
                  <a:cubicBezTo>
                    <a:pt x="36233" y="510175"/>
                    <a:pt x="0" y="473942"/>
                    <a:pt x="0" y="429246"/>
                  </a:cubicBezTo>
                  <a:lnTo>
                    <a:pt x="0" y="80930"/>
                  </a:lnTo>
                  <a:cubicBezTo>
                    <a:pt x="0" y="36233"/>
                    <a:pt x="36233" y="0"/>
                    <a:pt x="80930" y="0"/>
                  </a:cubicBezTo>
                  <a:close/>
                </a:path>
              </a:pathLst>
            </a:custGeom>
            <a:solidFill>
              <a:srgbClr val="4A7EBB"/>
            </a:solidFill>
          </p:spPr>
        </p:sp>
        <p:sp>
          <p:nvSpPr>
            <p:cNvPr name="TextBox 28" id="28"/>
            <p:cNvSpPr txBox="true"/>
            <p:nvPr/>
          </p:nvSpPr>
          <p:spPr>
            <a:xfrm>
              <a:off x="0" y="-38100"/>
              <a:ext cx="1416693" cy="548275"/>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12017582" y="5688952"/>
            <a:ext cx="4878785" cy="1756933"/>
            <a:chOff x="0" y="0"/>
            <a:chExt cx="1416693" cy="510175"/>
          </a:xfrm>
        </p:grpSpPr>
        <p:sp>
          <p:nvSpPr>
            <p:cNvPr name="Freeform 30" id="30"/>
            <p:cNvSpPr/>
            <p:nvPr/>
          </p:nvSpPr>
          <p:spPr>
            <a:xfrm flipH="false" flipV="false" rot="0">
              <a:off x="0" y="0"/>
              <a:ext cx="1416693" cy="510175"/>
            </a:xfrm>
            <a:custGeom>
              <a:avLst/>
              <a:gdLst/>
              <a:ahLst/>
              <a:cxnLst/>
              <a:rect r="r" b="b" t="t" l="l"/>
              <a:pathLst>
                <a:path h="510175" w="1416693">
                  <a:moveTo>
                    <a:pt x="80930" y="0"/>
                  </a:moveTo>
                  <a:lnTo>
                    <a:pt x="1335764" y="0"/>
                  </a:lnTo>
                  <a:cubicBezTo>
                    <a:pt x="1380460" y="0"/>
                    <a:pt x="1416693" y="36233"/>
                    <a:pt x="1416693" y="80930"/>
                  </a:cubicBezTo>
                  <a:lnTo>
                    <a:pt x="1416693" y="429246"/>
                  </a:lnTo>
                  <a:cubicBezTo>
                    <a:pt x="1416693" y="473942"/>
                    <a:pt x="1380460" y="510175"/>
                    <a:pt x="1335764" y="510175"/>
                  </a:cubicBezTo>
                  <a:lnTo>
                    <a:pt x="80930" y="510175"/>
                  </a:lnTo>
                  <a:cubicBezTo>
                    <a:pt x="36233" y="510175"/>
                    <a:pt x="0" y="473942"/>
                    <a:pt x="0" y="429246"/>
                  </a:cubicBezTo>
                  <a:lnTo>
                    <a:pt x="0" y="80930"/>
                  </a:lnTo>
                  <a:cubicBezTo>
                    <a:pt x="0" y="36233"/>
                    <a:pt x="36233" y="0"/>
                    <a:pt x="80930" y="0"/>
                  </a:cubicBezTo>
                  <a:close/>
                </a:path>
              </a:pathLst>
            </a:custGeom>
            <a:solidFill>
              <a:srgbClr val="4A7EBB"/>
            </a:solidFill>
          </p:spPr>
        </p:sp>
        <p:sp>
          <p:nvSpPr>
            <p:cNvPr name="TextBox 31" id="31"/>
            <p:cNvSpPr txBox="true"/>
            <p:nvPr/>
          </p:nvSpPr>
          <p:spPr>
            <a:xfrm>
              <a:off x="0" y="-38100"/>
              <a:ext cx="1416693" cy="548275"/>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1892437" y="6157483"/>
            <a:ext cx="3940920" cy="669925"/>
          </a:xfrm>
          <a:prstGeom prst="rect">
            <a:avLst/>
          </a:prstGeom>
        </p:spPr>
        <p:txBody>
          <a:bodyPr anchor="t" rtlCol="false" tIns="0" lIns="0" bIns="0" rIns="0">
            <a:spAutoFit/>
          </a:bodyPr>
          <a:lstStyle/>
          <a:p>
            <a:pPr algn="ctr">
              <a:lnSpc>
                <a:spcPts val="5599"/>
              </a:lnSpc>
            </a:pPr>
            <a:r>
              <a:rPr lang="en-US" b="true" sz="3999">
                <a:solidFill>
                  <a:srgbClr val="0D0F68"/>
                </a:solidFill>
                <a:latin typeface="Garet Bold"/>
                <a:ea typeface="Garet Bold"/>
                <a:cs typeface="Garet Bold"/>
                <a:sym typeface="Garet Bold"/>
              </a:rPr>
              <a:t>JNF</a:t>
            </a:r>
          </a:p>
        </p:txBody>
      </p:sp>
      <p:sp>
        <p:nvSpPr>
          <p:cNvPr name="TextBox 33" id="33"/>
          <p:cNvSpPr txBox="true"/>
          <p:nvPr/>
        </p:nvSpPr>
        <p:spPr>
          <a:xfrm rot="0">
            <a:off x="7274537" y="6199118"/>
            <a:ext cx="3940920" cy="669925"/>
          </a:xfrm>
          <a:prstGeom prst="rect">
            <a:avLst/>
          </a:prstGeom>
        </p:spPr>
        <p:txBody>
          <a:bodyPr anchor="t" rtlCol="false" tIns="0" lIns="0" bIns="0" rIns="0">
            <a:spAutoFit/>
          </a:bodyPr>
          <a:lstStyle/>
          <a:p>
            <a:pPr algn="ctr">
              <a:lnSpc>
                <a:spcPts val="5599"/>
              </a:lnSpc>
            </a:pPr>
            <a:r>
              <a:rPr lang="en-US" b="true" sz="3999">
                <a:solidFill>
                  <a:srgbClr val="0D0F68"/>
                </a:solidFill>
                <a:latin typeface="Garet Bold"/>
                <a:ea typeface="Garet Bold"/>
                <a:cs typeface="Garet Bold"/>
                <a:sym typeface="Garet Bold"/>
              </a:rPr>
              <a:t>EOI</a:t>
            </a:r>
          </a:p>
        </p:txBody>
      </p:sp>
      <p:sp>
        <p:nvSpPr>
          <p:cNvPr name="TextBox 34" id="34"/>
          <p:cNvSpPr txBox="true"/>
          <p:nvPr/>
        </p:nvSpPr>
        <p:spPr>
          <a:xfrm rot="0">
            <a:off x="12486515" y="5805058"/>
            <a:ext cx="3940920" cy="1374775"/>
          </a:xfrm>
          <a:prstGeom prst="rect">
            <a:avLst/>
          </a:prstGeom>
        </p:spPr>
        <p:txBody>
          <a:bodyPr anchor="t" rtlCol="false" tIns="0" lIns="0" bIns="0" rIns="0">
            <a:spAutoFit/>
          </a:bodyPr>
          <a:lstStyle/>
          <a:p>
            <a:pPr algn="ctr">
              <a:lnSpc>
                <a:spcPts val="5599"/>
              </a:lnSpc>
            </a:pPr>
            <a:r>
              <a:rPr lang="en-US" b="true" sz="3999">
                <a:solidFill>
                  <a:srgbClr val="0D0F68"/>
                </a:solidFill>
                <a:latin typeface="Garet Bold"/>
                <a:ea typeface="Garet Bold"/>
                <a:cs typeface="Garet Bold"/>
                <a:sym typeface="Garet Bold"/>
              </a:rPr>
              <a:t>Placement Process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097163" y="474865"/>
            <a:ext cx="7970195" cy="1107669"/>
            <a:chOff x="0" y="0"/>
            <a:chExt cx="2099146" cy="291732"/>
          </a:xfrm>
        </p:grpSpPr>
        <p:sp>
          <p:nvSpPr>
            <p:cNvPr name="Freeform 7" id="7"/>
            <p:cNvSpPr/>
            <p:nvPr/>
          </p:nvSpPr>
          <p:spPr>
            <a:xfrm flipH="false" flipV="false" rot="0">
              <a:off x="0" y="0"/>
              <a:ext cx="2099146" cy="291732"/>
            </a:xfrm>
            <a:custGeom>
              <a:avLst/>
              <a:gdLst/>
              <a:ahLst/>
              <a:cxnLst/>
              <a:rect r="r" b="b" t="t" l="l"/>
              <a:pathLst>
                <a:path h="291732" w="2099146">
                  <a:moveTo>
                    <a:pt x="49539" y="0"/>
                  </a:moveTo>
                  <a:lnTo>
                    <a:pt x="2049607" y="0"/>
                  </a:lnTo>
                  <a:cubicBezTo>
                    <a:pt x="2062745" y="0"/>
                    <a:pt x="2075346" y="5219"/>
                    <a:pt x="2084636" y="14510"/>
                  </a:cubicBezTo>
                  <a:cubicBezTo>
                    <a:pt x="2093927" y="23800"/>
                    <a:pt x="2099146" y="36401"/>
                    <a:pt x="2099146" y="49539"/>
                  </a:cubicBezTo>
                  <a:lnTo>
                    <a:pt x="2099146" y="242192"/>
                  </a:lnTo>
                  <a:cubicBezTo>
                    <a:pt x="2099146" y="255331"/>
                    <a:pt x="2093927" y="267932"/>
                    <a:pt x="2084636" y="277222"/>
                  </a:cubicBezTo>
                  <a:cubicBezTo>
                    <a:pt x="2075346" y="286512"/>
                    <a:pt x="2062745" y="291732"/>
                    <a:pt x="2049607" y="291732"/>
                  </a:cubicBezTo>
                  <a:lnTo>
                    <a:pt x="49539" y="291732"/>
                  </a:lnTo>
                  <a:cubicBezTo>
                    <a:pt x="36401" y="291732"/>
                    <a:pt x="23800" y="286512"/>
                    <a:pt x="14510" y="277222"/>
                  </a:cubicBezTo>
                  <a:cubicBezTo>
                    <a:pt x="5219" y="267932"/>
                    <a:pt x="0" y="255331"/>
                    <a:pt x="0" y="242192"/>
                  </a:cubicBezTo>
                  <a:lnTo>
                    <a:pt x="0" y="49539"/>
                  </a:lnTo>
                  <a:cubicBezTo>
                    <a:pt x="0" y="36401"/>
                    <a:pt x="5219" y="23800"/>
                    <a:pt x="14510" y="14510"/>
                  </a:cubicBezTo>
                  <a:cubicBezTo>
                    <a:pt x="23800" y="5219"/>
                    <a:pt x="36401" y="0"/>
                    <a:pt x="49539" y="0"/>
                  </a:cubicBezTo>
                  <a:close/>
                </a:path>
              </a:pathLst>
            </a:custGeom>
            <a:solidFill>
              <a:srgbClr val="0D0F68"/>
            </a:solidFill>
          </p:spPr>
        </p:sp>
        <p:sp>
          <p:nvSpPr>
            <p:cNvPr name="TextBox 8" id="8"/>
            <p:cNvSpPr txBox="true"/>
            <p:nvPr/>
          </p:nvSpPr>
          <p:spPr>
            <a:xfrm>
              <a:off x="0" y="-38100"/>
              <a:ext cx="2099146" cy="32983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2864170" y="1974849"/>
            <a:ext cx="13003988" cy="6973389"/>
          </a:xfrm>
          <a:custGeom>
            <a:avLst/>
            <a:gdLst/>
            <a:ahLst/>
            <a:cxnLst/>
            <a:rect r="r" b="b" t="t" l="l"/>
            <a:pathLst>
              <a:path h="6973389" w="13003988">
                <a:moveTo>
                  <a:pt x="0" y="0"/>
                </a:moveTo>
                <a:lnTo>
                  <a:pt x="13003988" y="0"/>
                </a:lnTo>
                <a:lnTo>
                  <a:pt x="13003988" y="6973388"/>
                </a:lnTo>
                <a:lnTo>
                  <a:pt x="0" y="6973388"/>
                </a:lnTo>
                <a:lnTo>
                  <a:pt x="0" y="0"/>
                </a:lnTo>
                <a:close/>
              </a:path>
            </a:pathLst>
          </a:custGeom>
          <a:blipFill>
            <a:blip r:embed="rId3"/>
            <a:stretch>
              <a:fillRect l="0" t="0" r="0" b="0"/>
            </a:stretch>
          </a:blipFill>
        </p:spPr>
      </p:sp>
      <p:sp>
        <p:nvSpPr>
          <p:cNvPr name="TextBox 10" id="10"/>
          <p:cNvSpPr txBox="true"/>
          <p:nvPr/>
        </p:nvSpPr>
        <p:spPr>
          <a:xfrm rot="0">
            <a:off x="10490673" y="623570"/>
            <a:ext cx="8576685" cy="715010"/>
          </a:xfrm>
          <a:prstGeom prst="rect">
            <a:avLst/>
          </a:prstGeom>
        </p:spPr>
        <p:txBody>
          <a:bodyPr anchor="t" rtlCol="false" tIns="0" lIns="0" bIns="0" rIns="0">
            <a:spAutoFit/>
          </a:bodyPr>
          <a:lstStyle/>
          <a:p>
            <a:pPr algn="ctr">
              <a:lnSpc>
                <a:spcPts val="5740"/>
              </a:lnSpc>
            </a:pPr>
            <a:r>
              <a:rPr lang="en-US" sz="4100">
                <a:solidFill>
                  <a:srgbClr val="FFFFFF"/>
                </a:solidFill>
                <a:latin typeface="Yeseva One"/>
                <a:ea typeface="Yeseva One"/>
                <a:cs typeface="Yeseva One"/>
                <a:sym typeface="Yeseva One"/>
              </a:rPr>
              <a:t>Progress - Admin Portal</a:t>
            </a:r>
          </a:p>
        </p:txBody>
      </p:sp>
      <p:sp>
        <p:nvSpPr>
          <p:cNvPr name="TextBox 11" id="11"/>
          <p:cNvSpPr txBox="true"/>
          <p:nvPr/>
        </p:nvSpPr>
        <p:spPr>
          <a:xfrm rot="0">
            <a:off x="4124893" y="1252855"/>
            <a:ext cx="10038214" cy="721994"/>
          </a:xfrm>
          <a:prstGeom prst="rect">
            <a:avLst/>
          </a:prstGeom>
        </p:spPr>
        <p:txBody>
          <a:bodyPr anchor="t" rtlCol="false" tIns="0" lIns="0" bIns="0" rIns="0">
            <a:spAutoFit/>
          </a:bodyPr>
          <a:lstStyle/>
          <a:p>
            <a:pPr algn="ctr">
              <a:lnSpc>
                <a:spcPts val="5880"/>
              </a:lnSpc>
            </a:pPr>
            <a:r>
              <a:rPr lang="en-US" sz="4200">
                <a:solidFill>
                  <a:srgbClr val="0D0F68"/>
                </a:solidFill>
                <a:latin typeface="Yeseva One"/>
                <a:ea typeface="Yeseva One"/>
                <a:cs typeface="Yeseva One"/>
                <a:sym typeface="Yeseva One"/>
              </a:rPr>
              <a:t>ROLL LIST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601846" y="419788"/>
            <a:ext cx="7163655" cy="1217823"/>
            <a:chOff x="0" y="0"/>
            <a:chExt cx="1886724" cy="320744"/>
          </a:xfrm>
        </p:grpSpPr>
        <p:sp>
          <p:nvSpPr>
            <p:cNvPr name="Freeform 7" id="7"/>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8" id="8"/>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3493371" y="2137042"/>
            <a:ext cx="12793439" cy="6012916"/>
          </a:xfrm>
          <a:custGeom>
            <a:avLst/>
            <a:gdLst/>
            <a:ahLst/>
            <a:cxnLst/>
            <a:rect r="r" b="b" t="t" l="l"/>
            <a:pathLst>
              <a:path h="6012916" w="12793439">
                <a:moveTo>
                  <a:pt x="0" y="0"/>
                </a:moveTo>
                <a:lnTo>
                  <a:pt x="12793438" y="0"/>
                </a:lnTo>
                <a:lnTo>
                  <a:pt x="12793438" y="6012916"/>
                </a:lnTo>
                <a:lnTo>
                  <a:pt x="0" y="6012916"/>
                </a:lnTo>
                <a:lnTo>
                  <a:pt x="0" y="0"/>
                </a:lnTo>
                <a:close/>
              </a:path>
            </a:pathLst>
          </a:custGeom>
          <a:blipFill>
            <a:blip r:embed="rId3"/>
            <a:stretch>
              <a:fillRect l="0" t="0" r="0" b="0"/>
            </a:stretch>
          </a:blipFill>
        </p:spPr>
      </p:sp>
      <p:sp>
        <p:nvSpPr>
          <p:cNvPr name="TextBox 10" id="10"/>
          <p:cNvSpPr txBox="true"/>
          <p:nvPr/>
        </p:nvSpPr>
        <p:spPr>
          <a:xfrm rot="0">
            <a:off x="12446545" y="600075"/>
            <a:ext cx="5474256"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Registration Form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601846" y="419788"/>
            <a:ext cx="7163655" cy="1217823"/>
            <a:chOff x="0" y="0"/>
            <a:chExt cx="1886724" cy="320744"/>
          </a:xfrm>
        </p:grpSpPr>
        <p:sp>
          <p:nvSpPr>
            <p:cNvPr name="Freeform 7" id="7"/>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8" id="8"/>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2446545" y="600075"/>
            <a:ext cx="5474256"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Progress</a:t>
            </a:r>
          </a:p>
        </p:txBody>
      </p:sp>
      <p:sp>
        <p:nvSpPr>
          <p:cNvPr name="TextBox 10" id="10"/>
          <p:cNvSpPr txBox="true"/>
          <p:nvPr/>
        </p:nvSpPr>
        <p:spPr>
          <a:xfrm rot="0">
            <a:off x="4124893" y="2126589"/>
            <a:ext cx="10038214" cy="830579"/>
          </a:xfrm>
          <a:prstGeom prst="rect">
            <a:avLst/>
          </a:prstGeom>
        </p:spPr>
        <p:txBody>
          <a:bodyPr anchor="t" rtlCol="false" tIns="0" lIns="0" bIns="0" rIns="0">
            <a:spAutoFit/>
          </a:bodyPr>
          <a:lstStyle/>
          <a:p>
            <a:pPr algn="ctr">
              <a:lnSpc>
                <a:spcPts val="6720"/>
              </a:lnSpc>
            </a:pPr>
            <a:r>
              <a:rPr lang="en-US" sz="4800">
                <a:solidFill>
                  <a:srgbClr val="0D0F68"/>
                </a:solidFill>
                <a:latin typeface="Yeseva One"/>
                <a:ea typeface="Yeseva One"/>
                <a:cs typeface="Yeseva One"/>
                <a:sym typeface="Yeseva One"/>
              </a:rPr>
              <a:t>STUDENT REGISTRATION</a:t>
            </a:r>
          </a:p>
        </p:txBody>
      </p:sp>
      <p:sp>
        <p:nvSpPr>
          <p:cNvPr name="TextBox 11" id="11"/>
          <p:cNvSpPr txBox="true"/>
          <p:nvPr/>
        </p:nvSpPr>
        <p:spPr>
          <a:xfrm rot="0">
            <a:off x="2807213" y="3492392"/>
            <a:ext cx="13711874" cy="5006555"/>
          </a:xfrm>
          <a:prstGeom prst="rect">
            <a:avLst/>
          </a:prstGeom>
        </p:spPr>
        <p:txBody>
          <a:bodyPr anchor="t" rtlCol="false" tIns="0" lIns="0" bIns="0" rIns="0">
            <a:spAutoFit/>
          </a:bodyPr>
          <a:lstStyle/>
          <a:p>
            <a:pPr algn="l" marL="856374" indent="-428187" lvl="1">
              <a:lnSpc>
                <a:spcPts val="5553"/>
              </a:lnSpc>
              <a:buFont typeface="Arial"/>
              <a:buChar char="•"/>
            </a:pPr>
            <a:r>
              <a:rPr lang="en-US" sz="3966">
                <a:solidFill>
                  <a:srgbClr val="000000"/>
                </a:solidFill>
                <a:latin typeface="Canva Sans"/>
                <a:ea typeface="Canva Sans"/>
                <a:cs typeface="Canva Sans"/>
                <a:sym typeface="Canva Sans"/>
              </a:rPr>
              <a:t>Student registration form is now connected to the backend and is responsive. </a:t>
            </a:r>
          </a:p>
          <a:p>
            <a:pPr algn="l" marL="856374" indent="-428187" lvl="1">
              <a:lnSpc>
                <a:spcPts val="5553"/>
              </a:lnSpc>
              <a:buFont typeface="Arial"/>
              <a:buChar char="•"/>
            </a:pPr>
            <a:r>
              <a:rPr lang="en-US" sz="3966">
                <a:solidFill>
                  <a:srgbClr val="000000"/>
                </a:solidFill>
                <a:latin typeface="Canva Sans"/>
                <a:ea typeface="Canva Sans"/>
                <a:cs typeface="Canva Sans"/>
                <a:sym typeface="Canva Sans"/>
              </a:rPr>
              <a:t>Registered student’s data is collected and displayed in the admin portal where the admin can perform certain actions. </a:t>
            </a:r>
          </a:p>
          <a:p>
            <a:pPr algn="l">
              <a:lnSpc>
                <a:spcPts val="5553"/>
              </a:lnSpc>
            </a:pPr>
          </a:p>
          <a:p>
            <a:pPr algn="l">
              <a:lnSpc>
                <a:spcPts val="6393"/>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097163" y="474865"/>
            <a:ext cx="7970195" cy="1107669"/>
            <a:chOff x="0" y="0"/>
            <a:chExt cx="2099146" cy="291732"/>
          </a:xfrm>
        </p:grpSpPr>
        <p:sp>
          <p:nvSpPr>
            <p:cNvPr name="Freeform 7" id="7"/>
            <p:cNvSpPr/>
            <p:nvPr/>
          </p:nvSpPr>
          <p:spPr>
            <a:xfrm flipH="false" flipV="false" rot="0">
              <a:off x="0" y="0"/>
              <a:ext cx="2099146" cy="291732"/>
            </a:xfrm>
            <a:custGeom>
              <a:avLst/>
              <a:gdLst/>
              <a:ahLst/>
              <a:cxnLst/>
              <a:rect r="r" b="b" t="t" l="l"/>
              <a:pathLst>
                <a:path h="291732" w="2099146">
                  <a:moveTo>
                    <a:pt x="49539" y="0"/>
                  </a:moveTo>
                  <a:lnTo>
                    <a:pt x="2049607" y="0"/>
                  </a:lnTo>
                  <a:cubicBezTo>
                    <a:pt x="2062745" y="0"/>
                    <a:pt x="2075346" y="5219"/>
                    <a:pt x="2084636" y="14510"/>
                  </a:cubicBezTo>
                  <a:cubicBezTo>
                    <a:pt x="2093927" y="23800"/>
                    <a:pt x="2099146" y="36401"/>
                    <a:pt x="2099146" y="49539"/>
                  </a:cubicBezTo>
                  <a:lnTo>
                    <a:pt x="2099146" y="242192"/>
                  </a:lnTo>
                  <a:cubicBezTo>
                    <a:pt x="2099146" y="255331"/>
                    <a:pt x="2093927" y="267932"/>
                    <a:pt x="2084636" y="277222"/>
                  </a:cubicBezTo>
                  <a:cubicBezTo>
                    <a:pt x="2075346" y="286512"/>
                    <a:pt x="2062745" y="291732"/>
                    <a:pt x="2049607" y="291732"/>
                  </a:cubicBezTo>
                  <a:lnTo>
                    <a:pt x="49539" y="291732"/>
                  </a:lnTo>
                  <a:cubicBezTo>
                    <a:pt x="36401" y="291732"/>
                    <a:pt x="23800" y="286512"/>
                    <a:pt x="14510" y="277222"/>
                  </a:cubicBezTo>
                  <a:cubicBezTo>
                    <a:pt x="5219" y="267932"/>
                    <a:pt x="0" y="255331"/>
                    <a:pt x="0" y="242192"/>
                  </a:cubicBezTo>
                  <a:lnTo>
                    <a:pt x="0" y="49539"/>
                  </a:lnTo>
                  <a:cubicBezTo>
                    <a:pt x="0" y="36401"/>
                    <a:pt x="5219" y="23800"/>
                    <a:pt x="14510" y="14510"/>
                  </a:cubicBezTo>
                  <a:cubicBezTo>
                    <a:pt x="23800" y="5219"/>
                    <a:pt x="36401" y="0"/>
                    <a:pt x="49539" y="0"/>
                  </a:cubicBezTo>
                  <a:close/>
                </a:path>
              </a:pathLst>
            </a:custGeom>
            <a:solidFill>
              <a:srgbClr val="0D0F68"/>
            </a:solidFill>
          </p:spPr>
        </p:sp>
        <p:sp>
          <p:nvSpPr>
            <p:cNvPr name="TextBox 8" id="8"/>
            <p:cNvSpPr txBox="true"/>
            <p:nvPr/>
          </p:nvSpPr>
          <p:spPr>
            <a:xfrm>
              <a:off x="0" y="-38100"/>
              <a:ext cx="2099146" cy="32983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2807507" y="2637477"/>
            <a:ext cx="13046211" cy="6131719"/>
          </a:xfrm>
          <a:custGeom>
            <a:avLst/>
            <a:gdLst/>
            <a:ahLst/>
            <a:cxnLst/>
            <a:rect r="r" b="b" t="t" l="l"/>
            <a:pathLst>
              <a:path h="6131719" w="13046211">
                <a:moveTo>
                  <a:pt x="0" y="0"/>
                </a:moveTo>
                <a:lnTo>
                  <a:pt x="13046211" y="0"/>
                </a:lnTo>
                <a:lnTo>
                  <a:pt x="13046211" y="6131719"/>
                </a:lnTo>
                <a:lnTo>
                  <a:pt x="0" y="6131719"/>
                </a:lnTo>
                <a:lnTo>
                  <a:pt x="0" y="0"/>
                </a:lnTo>
                <a:close/>
              </a:path>
            </a:pathLst>
          </a:custGeom>
          <a:blipFill>
            <a:blip r:embed="rId3"/>
            <a:stretch>
              <a:fillRect l="0" t="0" r="0" b="0"/>
            </a:stretch>
          </a:blipFill>
        </p:spPr>
      </p:sp>
      <p:sp>
        <p:nvSpPr>
          <p:cNvPr name="TextBox 10" id="10"/>
          <p:cNvSpPr txBox="true"/>
          <p:nvPr/>
        </p:nvSpPr>
        <p:spPr>
          <a:xfrm rot="0">
            <a:off x="10490673" y="623570"/>
            <a:ext cx="8576685" cy="715010"/>
          </a:xfrm>
          <a:prstGeom prst="rect">
            <a:avLst/>
          </a:prstGeom>
        </p:spPr>
        <p:txBody>
          <a:bodyPr anchor="t" rtlCol="false" tIns="0" lIns="0" bIns="0" rIns="0">
            <a:spAutoFit/>
          </a:bodyPr>
          <a:lstStyle/>
          <a:p>
            <a:pPr algn="ctr">
              <a:lnSpc>
                <a:spcPts val="5740"/>
              </a:lnSpc>
            </a:pPr>
            <a:r>
              <a:rPr lang="en-US" sz="4100">
                <a:solidFill>
                  <a:srgbClr val="FFFFFF"/>
                </a:solidFill>
                <a:latin typeface="Yeseva One"/>
                <a:ea typeface="Yeseva One"/>
                <a:cs typeface="Yeseva One"/>
                <a:sym typeface="Yeseva One"/>
              </a:rPr>
              <a:t>Progress - Admin Portal</a:t>
            </a:r>
          </a:p>
        </p:txBody>
      </p:sp>
      <p:sp>
        <p:nvSpPr>
          <p:cNvPr name="TextBox 11" id="11"/>
          <p:cNvSpPr txBox="true"/>
          <p:nvPr/>
        </p:nvSpPr>
        <p:spPr>
          <a:xfrm rot="0">
            <a:off x="4124893" y="1706146"/>
            <a:ext cx="10038214" cy="721994"/>
          </a:xfrm>
          <a:prstGeom prst="rect">
            <a:avLst/>
          </a:prstGeom>
        </p:spPr>
        <p:txBody>
          <a:bodyPr anchor="t" rtlCol="false" tIns="0" lIns="0" bIns="0" rIns="0">
            <a:spAutoFit/>
          </a:bodyPr>
          <a:lstStyle/>
          <a:p>
            <a:pPr algn="ctr">
              <a:lnSpc>
                <a:spcPts val="5880"/>
              </a:lnSpc>
            </a:pPr>
            <a:r>
              <a:rPr lang="en-US" sz="4200">
                <a:solidFill>
                  <a:srgbClr val="0D0F68"/>
                </a:solidFill>
                <a:latin typeface="Yeseva One"/>
                <a:ea typeface="Yeseva One"/>
                <a:cs typeface="Yeseva One"/>
                <a:sym typeface="Yeseva One"/>
              </a:rPr>
              <a:t>REGISTERED STUDENTS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2446545" y="600075"/>
            <a:ext cx="5474256"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Progress</a:t>
            </a:r>
          </a:p>
        </p:txBody>
      </p:sp>
      <p:sp>
        <p:nvSpPr>
          <p:cNvPr name="TextBox 7" id="7"/>
          <p:cNvSpPr txBox="true"/>
          <p:nvPr/>
        </p:nvSpPr>
        <p:spPr>
          <a:xfrm rot="0">
            <a:off x="4124893" y="2126589"/>
            <a:ext cx="11437806" cy="830579"/>
          </a:xfrm>
          <a:prstGeom prst="rect">
            <a:avLst/>
          </a:prstGeom>
        </p:spPr>
        <p:txBody>
          <a:bodyPr anchor="t" rtlCol="false" tIns="0" lIns="0" bIns="0" rIns="0">
            <a:spAutoFit/>
          </a:bodyPr>
          <a:lstStyle/>
          <a:p>
            <a:pPr algn="ctr">
              <a:lnSpc>
                <a:spcPts val="6720"/>
              </a:lnSpc>
            </a:pPr>
            <a:r>
              <a:rPr lang="en-US" sz="4800">
                <a:solidFill>
                  <a:srgbClr val="0D0F68"/>
                </a:solidFill>
                <a:latin typeface="Yeseva One"/>
                <a:ea typeface="Yeseva One"/>
                <a:cs typeface="Yeseva One"/>
                <a:sym typeface="Yeseva One"/>
              </a:rPr>
              <a:t>DATA CORRECTION</a:t>
            </a:r>
          </a:p>
        </p:txBody>
      </p:sp>
      <p:sp>
        <p:nvSpPr>
          <p:cNvPr name="TextBox 8" id="8"/>
          <p:cNvSpPr txBox="true"/>
          <p:nvPr/>
        </p:nvSpPr>
        <p:spPr>
          <a:xfrm rot="0">
            <a:off x="2288063" y="3263646"/>
            <a:ext cx="14644935" cy="6402285"/>
          </a:xfrm>
          <a:prstGeom prst="rect">
            <a:avLst/>
          </a:prstGeom>
        </p:spPr>
        <p:txBody>
          <a:bodyPr anchor="t" rtlCol="false" tIns="0" lIns="0" bIns="0" rIns="0">
            <a:spAutoFit/>
          </a:bodyPr>
          <a:lstStyle/>
          <a:p>
            <a:pPr algn="l" marL="877964" indent="-438982" lvl="1">
              <a:lnSpc>
                <a:spcPts val="5693"/>
              </a:lnSpc>
              <a:buFont typeface="Arial"/>
              <a:buChar char="•"/>
            </a:pPr>
            <a:r>
              <a:rPr lang="en-US" sz="4066">
                <a:solidFill>
                  <a:srgbClr val="000000"/>
                </a:solidFill>
                <a:latin typeface="Canva Sans"/>
                <a:ea typeface="Canva Sans"/>
                <a:cs typeface="Canva Sans"/>
                <a:sym typeface="Canva Sans"/>
              </a:rPr>
              <a:t>Cross checking the registered student’s data with data uploaded by the admin (Roll list) and then pointing out the differences(error in data) in the registration form.</a:t>
            </a:r>
          </a:p>
          <a:p>
            <a:pPr algn="l" marL="877964" indent="-438982" lvl="1">
              <a:lnSpc>
                <a:spcPts val="5693"/>
              </a:lnSpc>
              <a:buFont typeface="Arial"/>
              <a:buChar char="•"/>
            </a:pPr>
            <a:r>
              <a:rPr lang="en-US" sz="4066">
                <a:solidFill>
                  <a:srgbClr val="000000"/>
                </a:solidFill>
                <a:latin typeface="Canva Sans"/>
                <a:ea typeface="Canva Sans"/>
                <a:cs typeface="Canva Sans"/>
                <a:sym typeface="Canva Sans"/>
              </a:rPr>
              <a:t>If the entered data matches the roll list then the student data will be added to the master database and will also be displayed in the registrations tab of the admin panel.</a:t>
            </a:r>
          </a:p>
          <a:p>
            <a:pPr algn="l">
              <a:lnSpc>
                <a:spcPts val="5693"/>
              </a:lnSpc>
            </a:pPr>
          </a:p>
          <a:p>
            <a:pPr algn="l">
              <a:lnSpc>
                <a:spcPts val="5693"/>
              </a:lnSpc>
            </a:pPr>
          </a:p>
        </p:txBody>
      </p:sp>
      <p:grpSp>
        <p:nvGrpSpPr>
          <p:cNvPr name="Group 9" id="9"/>
          <p:cNvGrpSpPr/>
          <p:nvPr/>
        </p:nvGrpSpPr>
        <p:grpSpPr>
          <a:xfrm rot="0">
            <a:off x="11097163" y="474865"/>
            <a:ext cx="7970195" cy="1107669"/>
            <a:chOff x="0" y="0"/>
            <a:chExt cx="2099146" cy="291732"/>
          </a:xfrm>
        </p:grpSpPr>
        <p:sp>
          <p:nvSpPr>
            <p:cNvPr name="Freeform 10" id="10"/>
            <p:cNvSpPr/>
            <p:nvPr/>
          </p:nvSpPr>
          <p:spPr>
            <a:xfrm flipH="false" flipV="false" rot="0">
              <a:off x="0" y="0"/>
              <a:ext cx="2099146" cy="291732"/>
            </a:xfrm>
            <a:custGeom>
              <a:avLst/>
              <a:gdLst/>
              <a:ahLst/>
              <a:cxnLst/>
              <a:rect r="r" b="b" t="t" l="l"/>
              <a:pathLst>
                <a:path h="291732" w="2099146">
                  <a:moveTo>
                    <a:pt x="49539" y="0"/>
                  </a:moveTo>
                  <a:lnTo>
                    <a:pt x="2049607" y="0"/>
                  </a:lnTo>
                  <a:cubicBezTo>
                    <a:pt x="2062745" y="0"/>
                    <a:pt x="2075346" y="5219"/>
                    <a:pt x="2084636" y="14510"/>
                  </a:cubicBezTo>
                  <a:cubicBezTo>
                    <a:pt x="2093927" y="23800"/>
                    <a:pt x="2099146" y="36401"/>
                    <a:pt x="2099146" y="49539"/>
                  </a:cubicBezTo>
                  <a:lnTo>
                    <a:pt x="2099146" y="242192"/>
                  </a:lnTo>
                  <a:cubicBezTo>
                    <a:pt x="2099146" y="255331"/>
                    <a:pt x="2093927" y="267932"/>
                    <a:pt x="2084636" y="277222"/>
                  </a:cubicBezTo>
                  <a:cubicBezTo>
                    <a:pt x="2075346" y="286512"/>
                    <a:pt x="2062745" y="291732"/>
                    <a:pt x="2049607" y="291732"/>
                  </a:cubicBezTo>
                  <a:lnTo>
                    <a:pt x="49539" y="291732"/>
                  </a:lnTo>
                  <a:cubicBezTo>
                    <a:pt x="36401" y="291732"/>
                    <a:pt x="23800" y="286512"/>
                    <a:pt x="14510" y="277222"/>
                  </a:cubicBezTo>
                  <a:cubicBezTo>
                    <a:pt x="5219" y="267932"/>
                    <a:pt x="0" y="255331"/>
                    <a:pt x="0" y="242192"/>
                  </a:cubicBezTo>
                  <a:lnTo>
                    <a:pt x="0" y="49539"/>
                  </a:lnTo>
                  <a:cubicBezTo>
                    <a:pt x="0" y="36401"/>
                    <a:pt x="5219" y="23800"/>
                    <a:pt x="14510" y="14510"/>
                  </a:cubicBezTo>
                  <a:cubicBezTo>
                    <a:pt x="23800" y="5219"/>
                    <a:pt x="36401" y="0"/>
                    <a:pt x="49539" y="0"/>
                  </a:cubicBezTo>
                  <a:close/>
                </a:path>
              </a:pathLst>
            </a:custGeom>
            <a:solidFill>
              <a:srgbClr val="0D0F68"/>
            </a:solidFill>
          </p:spPr>
        </p:sp>
        <p:sp>
          <p:nvSpPr>
            <p:cNvPr name="TextBox 11" id="11"/>
            <p:cNvSpPr txBox="true"/>
            <p:nvPr/>
          </p:nvSpPr>
          <p:spPr>
            <a:xfrm>
              <a:off x="0" y="-38100"/>
              <a:ext cx="2099146" cy="329832"/>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10490673" y="623570"/>
            <a:ext cx="8576685" cy="715010"/>
          </a:xfrm>
          <a:prstGeom prst="rect">
            <a:avLst/>
          </a:prstGeom>
        </p:spPr>
        <p:txBody>
          <a:bodyPr anchor="t" rtlCol="false" tIns="0" lIns="0" bIns="0" rIns="0">
            <a:spAutoFit/>
          </a:bodyPr>
          <a:lstStyle/>
          <a:p>
            <a:pPr algn="ctr">
              <a:lnSpc>
                <a:spcPts val="5740"/>
              </a:lnSpc>
            </a:pPr>
            <a:r>
              <a:rPr lang="en-US" sz="4100">
                <a:solidFill>
                  <a:srgbClr val="FFFFFF"/>
                </a:solidFill>
                <a:latin typeface="Yeseva One"/>
                <a:ea typeface="Yeseva One"/>
                <a:cs typeface="Yeseva One"/>
                <a:sym typeface="Yeseva One"/>
              </a:rPr>
              <a:t>Progress - Admin Portal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097163" y="474865"/>
            <a:ext cx="7970195" cy="1107669"/>
            <a:chOff x="0" y="0"/>
            <a:chExt cx="2099146" cy="291732"/>
          </a:xfrm>
        </p:grpSpPr>
        <p:sp>
          <p:nvSpPr>
            <p:cNvPr name="Freeform 7" id="7"/>
            <p:cNvSpPr/>
            <p:nvPr/>
          </p:nvSpPr>
          <p:spPr>
            <a:xfrm flipH="false" flipV="false" rot="0">
              <a:off x="0" y="0"/>
              <a:ext cx="2099146" cy="291732"/>
            </a:xfrm>
            <a:custGeom>
              <a:avLst/>
              <a:gdLst/>
              <a:ahLst/>
              <a:cxnLst/>
              <a:rect r="r" b="b" t="t" l="l"/>
              <a:pathLst>
                <a:path h="291732" w="2099146">
                  <a:moveTo>
                    <a:pt x="49539" y="0"/>
                  </a:moveTo>
                  <a:lnTo>
                    <a:pt x="2049607" y="0"/>
                  </a:lnTo>
                  <a:cubicBezTo>
                    <a:pt x="2062745" y="0"/>
                    <a:pt x="2075346" y="5219"/>
                    <a:pt x="2084636" y="14510"/>
                  </a:cubicBezTo>
                  <a:cubicBezTo>
                    <a:pt x="2093927" y="23800"/>
                    <a:pt x="2099146" y="36401"/>
                    <a:pt x="2099146" y="49539"/>
                  </a:cubicBezTo>
                  <a:lnTo>
                    <a:pt x="2099146" y="242192"/>
                  </a:lnTo>
                  <a:cubicBezTo>
                    <a:pt x="2099146" y="255331"/>
                    <a:pt x="2093927" y="267932"/>
                    <a:pt x="2084636" y="277222"/>
                  </a:cubicBezTo>
                  <a:cubicBezTo>
                    <a:pt x="2075346" y="286512"/>
                    <a:pt x="2062745" y="291732"/>
                    <a:pt x="2049607" y="291732"/>
                  </a:cubicBezTo>
                  <a:lnTo>
                    <a:pt x="49539" y="291732"/>
                  </a:lnTo>
                  <a:cubicBezTo>
                    <a:pt x="36401" y="291732"/>
                    <a:pt x="23800" y="286512"/>
                    <a:pt x="14510" y="277222"/>
                  </a:cubicBezTo>
                  <a:cubicBezTo>
                    <a:pt x="5219" y="267932"/>
                    <a:pt x="0" y="255331"/>
                    <a:pt x="0" y="242192"/>
                  </a:cubicBezTo>
                  <a:lnTo>
                    <a:pt x="0" y="49539"/>
                  </a:lnTo>
                  <a:cubicBezTo>
                    <a:pt x="0" y="36401"/>
                    <a:pt x="5219" y="23800"/>
                    <a:pt x="14510" y="14510"/>
                  </a:cubicBezTo>
                  <a:cubicBezTo>
                    <a:pt x="23800" y="5219"/>
                    <a:pt x="36401" y="0"/>
                    <a:pt x="49539" y="0"/>
                  </a:cubicBezTo>
                  <a:close/>
                </a:path>
              </a:pathLst>
            </a:custGeom>
            <a:solidFill>
              <a:srgbClr val="0D0F68"/>
            </a:solidFill>
          </p:spPr>
        </p:sp>
        <p:sp>
          <p:nvSpPr>
            <p:cNvPr name="TextBox 8" id="8"/>
            <p:cNvSpPr txBox="true"/>
            <p:nvPr/>
          </p:nvSpPr>
          <p:spPr>
            <a:xfrm>
              <a:off x="0" y="-38100"/>
              <a:ext cx="2099146" cy="32983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3236779" y="2637690"/>
            <a:ext cx="12695616" cy="5966939"/>
          </a:xfrm>
          <a:custGeom>
            <a:avLst/>
            <a:gdLst/>
            <a:ahLst/>
            <a:cxnLst/>
            <a:rect r="r" b="b" t="t" l="l"/>
            <a:pathLst>
              <a:path h="5966939" w="12695616">
                <a:moveTo>
                  <a:pt x="0" y="0"/>
                </a:moveTo>
                <a:lnTo>
                  <a:pt x="12695615" y="0"/>
                </a:lnTo>
                <a:lnTo>
                  <a:pt x="12695615" y="5966940"/>
                </a:lnTo>
                <a:lnTo>
                  <a:pt x="0" y="5966940"/>
                </a:lnTo>
                <a:lnTo>
                  <a:pt x="0" y="0"/>
                </a:lnTo>
                <a:close/>
              </a:path>
            </a:pathLst>
          </a:custGeom>
          <a:blipFill>
            <a:blip r:embed="rId3"/>
            <a:stretch>
              <a:fillRect l="0" t="0" r="0" b="0"/>
            </a:stretch>
          </a:blipFill>
        </p:spPr>
      </p:sp>
      <p:sp>
        <p:nvSpPr>
          <p:cNvPr name="TextBox 10" id="10"/>
          <p:cNvSpPr txBox="true"/>
          <p:nvPr/>
        </p:nvSpPr>
        <p:spPr>
          <a:xfrm rot="0">
            <a:off x="10490673" y="623570"/>
            <a:ext cx="8576685" cy="715010"/>
          </a:xfrm>
          <a:prstGeom prst="rect">
            <a:avLst/>
          </a:prstGeom>
        </p:spPr>
        <p:txBody>
          <a:bodyPr anchor="t" rtlCol="false" tIns="0" lIns="0" bIns="0" rIns="0">
            <a:spAutoFit/>
          </a:bodyPr>
          <a:lstStyle/>
          <a:p>
            <a:pPr algn="ctr">
              <a:lnSpc>
                <a:spcPts val="5740"/>
              </a:lnSpc>
            </a:pPr>
            <a:r>
              <a:rPr lang="en-US" sz="4100">
                <a:solidFill>
                  <a:srgbClr val="FFFFFF"/>
                </a:solidFill>
                <a:latin typeface="Yeseva One"/>
                <a:ea typeface="Yeseva One"/>
                <a:cs typeface="Yeseva One"/>
                <a:sym typeface="Yeseva One"/>
              </a:rPr>
              <a:t>Progress - Admin Portal</a:t>
            </a:r>
          </a:p>
        </p:txBody>
      </p:sp>
      <p:sp>
        <p:nvSpPr>
          <p:cNvPr name="TextBox 11" id="11"/>
          <p:cNvSpPr txBox="true"/>
          <p:nvPr/>
        </p:nvSpPr>
        <p:spPr>
          <a:xfrm rot="0">
            <a:off x="4124893" y="1706146"/>
            <a:ext cx="10038214" cy="721994"/>
          </a:xfrm>
          <a:prstGeom prst="rect">
            <a:avLst/>
          </a:prstGeom>
        </p:spPr>
        <p:txBody>
          <a:bodyPr anchor="t" rtlCol="false" tIns="0" lIns="0" bIns="0" rIns="0">
            <a:spAutoFit/>
          </a:bodyPr>
          <a:lstStyle/>
          <a:p>
            <a:pPr algn="ctr">
              <a:lnSpc>
                <a:spcPts val="5880"/>
              </a:lnSpc>
            </a:pPr>
            <a:r>
              <a:rPr lang="en-US" sz="4200">
                <a:solidFill>
                  <a:srgbClr val="0D0F68"/>
                </a:solidFill>
                <a:latin typeface="Yeseva One"/>
                <a:ea typeface="Yeseva One"/>
                <a:cs typeface="Yeseva One"/>
                <a:sym typeface="Yeseva One"/>
              </a:rPr>
              <a:t>SEND EMAIL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DAGQeUlqh-c</dc:identifier>
  <dcterms:modified xsi:type="dcterms:W3CDTF">2011-08-01T06:04:30Z</dcterms:modified>
  <cp:revision>1</cp:revision>
  <dc:title> Blue White Geometric Thesis Defense Presentation</dc:title>
</cp:coreProperties>
</file>