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1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3ADF-70FF-412D-BB57-D05A7A6A330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276A-E04A-4E11-AE0F-D5F8BCCBA6F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3ADF-70FF-412D-BB57-D05A7A6A330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276A-E04A-4E11-AE0F-D5F8BCCBA6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3ADF-70FF-412D-BB57-D05A7A6A330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276A-E04A-4E11-AE0F-D5F8BCCBA6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3ADF-70FF-412D-BB57-D05A7A6A330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276A-E04A-4E11-AE0F-D5F8BCCBA6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3ADF-70FF-412D-BB57-D05A7A6A330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276A-E04A-4E11-AE0F-D5F8BCCBA6F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3ADF-70FF-412D-BB57-D05A7A6A330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276A-E04A-4E11-AE0F-D5F8BCCBA6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3ADF-70FF-412D-BB57-D05A7A6A330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276A-E04A-4E11-AE0F-D5F8BCCBA6FD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3ADF-70FF-412D-BB57-D05A7A6A330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276A-E04A-4E11-AE0F-D5F8BCCBA6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3ADF-70FF-412D-BB57-D05A7A6A330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276A-E04A-4E11-AE0F-D5F8BCCBA6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3ADF-70FF-412D-BB57-D05A7A6A330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276A-E04A-4E11-AE0F-D5F8BCCBA6F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3ADF-70FF-412D-BB57-D05A7A6A330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276A-E04A-4E11-AE0F-D5F8BCCBA6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0413ADF-70FF-412D-BB57-D05A7A6A330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813276A-E04A-4E11-AE0F-D5F8BCCBA6F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404664"/>
            <a:ext cx="8305800" cy="1981200"/>
          </a:xfrm>
        </p:spPr>
        <p:txBody>
          <a:bodyPr/>
          <a:lstStyle/>
          <a:p>
            <a:r>
              <a:rPr lang="en-US" sz="5400" dirty="0" smtClean="0"/>
              <a:t>Markov Chains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789040"/>
            <a:ext cx="6840760" cy="1143000"/>
          </a:xfrm>
          <a:noFill/>
        </p:spPr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smtClean="0"/>
              <a:t>Kumar (20312001)</a:t>
            </a:r>
            <a:endParaRPr lang="en-US" dirty="0" smtClean="0"/>
          </a:p>
          <a:p>
            <a:r>
              <a:rPr lang="en-US" dirty="0" smtClean="0"/>
              <a:t>Guided by: Prof. </a:t>
            </a:r>
            <a:r>
              <a:rPr lang="en-US" dirty="0" err="1" smtClean="0"/>
              <a:t>Chaman</a:t>
            </a:r>
            <a:r>
              <a:rPr lang="en-US" dirty="0" smtClean="0"/>
              <a:t> Kumar.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2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9958" y="476672"/>
                <a:ext cx="7543800" cy="3886200"/>
              </a:xfrm>
            </p:spPr>
            <p:txBody>
              <a:bodyPr/>
              <a:lstStyle/>
              <a:p>
                <a:r>
                  <a:rPr lang="en-US" dirty="0" smtClean="0"/>
                  <a:t>The Matrix identity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In component form,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958" y="476672"/>
                <a:ext cx="7543800" cy="3886200"/>
              </a:xfrm>
              <a:blipFill rotWithShape="1">
                <a:blip r:embed="rId2"/>
                <a:stretch>
                  <a:fillRect l="-12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-171400"/>
            <a:ext cx="9090344" cy="137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2940050" cy="971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4437111"/>
            <a:ext cx="7497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This equation is called Chapman-Kolmogorov Equation.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517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33468"/>
            <a:ext cx="6768752" cy="1096144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Decomposition of State Space</a:t>
            </a:r>
            <a:endParaRPr lang="en-IN" sz="40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0690" y="1052736"/>
                <a:ext cx="7543800" cy="3886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B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IN" dirty="0" smtClean="0"/>
                  <a:t>, hitting time of B, T</a:t>
                </a:r>
                <a:r>
                  <a:rPr lang="en-IN" baseline="-25000" dirty="0" smtClean="0"/>
                  <a:t>B</a:t>
                </a:r>
                <a:r>
                  <a:rPr lang="en-IN" dirty="0" smtClean="0"/>
                  <a:t> =</a:t>
                </a:r>
                <a:r>
                  <a:rPr lang="en-IN" dirty="0" err="1" smtClean="0"/>
                  <a:t>inf</a:t>
                </a:r>
                <a:r>
                  <a:rPr lang="en-IN" dirty="0" smtClean="0"/>
                  <a:t>{n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IN" dirty="0" smtClean="0"/>
              </a:p>
              <a:p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=T</a:t>
                </a:r>
                <a:r>
                  <a:rPr lang="en-US" baseline="-25000" dirty="0" smtClean="0"/>
                  <a:t>{j}</a:t>
                </a:r>
              </a:p>
              <a:p>
                <a:r>
                  <a:rPr lang="en-US" dirty="0"/>
                  <a:t>For </a:t>
                </a:r>
                <a:r>
                  <a:rPr lang="en-US" dirty="0" err="1"/>
                  <a:t>i,j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S,  </a:t>
                </a:r>
                <a:r>
                  <a:rPr lang="en-US" dirty="0"/>
                  <a:t>we say </a:t>
                </a:r>
                <a:r>
                  <a:rPr lang="en-US" b="1" dirty="0"/>
                  <a:t>j is accessible from i, </a:t>
                </a:r>
                <a:r>
                  <a:rPr lang="en-US" b="1" dirty="0" smtClean="0"/>
                  <a:t>written as </a:t>
                </a:r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b="1" dirty="0" smtClean="0"/>
                  <a:t>   i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b="1" dirty="0" smtClean="0"/>
                  <a:t>j,</a:t>
                </a:r>
                <a:r>
                  <a:rPr lang="en-US" dirty="0" smtClean="0"/>
                  <a:t> starting from I with </a:t>
                </a:r>
                <a:r>
                  <a:rPr lang="en-US" dirty="0"/>
                  <a:t>positive probability the chain </a:t>
                </a:r>
                <a:r>
                  <a:rPr lang="en-US" dirty="0" smtClean="0"/>
                  <a:t>hits j. </a:t>
                </a:r>
              </a:p>
              <a:p>
                <a:r>
                  <a:rPr lang="en-US" dirty="0" smtClean="0"/>
                  <a:t>i.e.  P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]&gt;0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Criterion for accessibility </a:t>
                </a:r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𝒊𝒇𝒇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 ∃ 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: 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/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b="1" baseline="-25000" dirty="0" smtClean="0"/>
                  <a:t>ij</a:t>
                </a:r>
                <a:r>
                  <a:rPr lang="en-IN" b="1" dirty="0" smtClean="0"/>
                  <a:t>&gt;0.</a:t>
                </a:r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690" y="1052736"/>
                <a:ext cx="7543800" cy="3886200"/>
              </a:xfrm>
              <a:blipFill rotWithShape="1">
                <a:blip r:embed="rId2"/>
                <a:stretch>
                  <a:fillRect l="-1212" t="-1727" b="-3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94" y="4293096"/>
            <a:ext cx="7893050" cy="1885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8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99392"/>
            <a:ext cx="6980525" cy="136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15616" y="1268760"/>
                <a:ext cx="6408712" cy="134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The state space S can be decomposed into disjoint-exhaustive equivalence classes modulo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N" sz="2000" dirty="0" smtClean="0"/>
                  <a:t>operation.</a:t>
                </a:r>
              </a:p>
              <a:p>
                <a:pPr marL="342900" indent="-34290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latin typeface="Cambria Math"/>
                      </a:rPr>
                      <m:t>=∪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20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𝜙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endParaRPr lang="en-IN" sz="2000" dirty="0" smtClean="0"/>
              </a:p>
              <a:p>
                <a:pPr marL="342900" indent="-34290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Irreducible Markov Chain</a:t>
                </a:r>
                <a:endParaRPr lang="en-IN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268760"/>
                <a:ext cx="6408712" cy="1348126"/>
              </a:xfrm>
              <a:prstGeom prst="rect">
                <a:avLst/>
              </a:prstGeom>
              <a:blipFill rotWithShape="1">
                <a:blip r:embed="rId3"/>
                <a:stretch>
                  <a:fillRect l="-761" t="-2262" b="-72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67" y="2708920"/>
            <a:ext cx="4654550" cy="2692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7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1964" y="1274783"/>
                <a:ext cx="7543800" cy="3886200"/>
              </a:xfrm>
            </p:spPr>
            <p:txBody>
              <a:bodyPr/>
              <a:lstStyle/>
              <a:p>
                <a:r>
                  <a:rPr lang="en-US" dirty="0" smtClean="0"/>
                  <a:t>A set of states 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closed if for any 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 we </a:t>
                </a:r>
                <a:r>
                  <a:rPr lang="en-US" dirty="0" smtClean="0"/>
                  <a:t>have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=1.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Two criteria are useful: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1. C is closed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for all i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IN" dirty="0" smtClean="0"/>
                  <a:t> C, j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𝜖</m:t>
                    </m:r>
                    <m:sSup>
                      <m:sSupPr>
                        <m:ctrlPr>
                          <a:rPr lang="en-I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=0.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2. j is absorbing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=1.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1964" y="1274783"/>
                <a:ext cx="7543800" cy="3886200"/>
              </a:xfrm>
              <a:blipFill rotWithShape="1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46" y="-99392"/>
            <a:ext cx="6980237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9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531440"/>
            <a:ext cx="6781800" cy="1600200"/>
          </a:xfrm>
        </p:spPr>
        <p:txBody>
          <a:bodyPr>
            <a:normAutofit/>
          </a:bodyPr>
          <a:lstStyle/>
          <a:p>
            <a:r>
              <a:rPr lang="en-US" sz="4400" u="sng" dirty="0" smtClean="0"/>
              <a:t>Transience and Recurrence</a:t>
            </a:r>
            <a:endParaRPr lang="en-IN" sz="44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88640"/>
                <a:ext cx="7543800" cy="3886200"/>
              </a:xfrm>
            </p:spPr>
            <p:txBody>
              <a:bodyPr/>
              <a:lstStyle/>
              <a:p>
                <a:r>
                  <a:rPr lang="en-US" dirty="0" smtClean="0"/>
                  <a:t>State i is Transient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State i is Recurrent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State i is Positive Recurrent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88640"/>
                <a:ext cx="7543800" cy="3886200"/>
              </a:xfrm>
              <a:blipFill rotWithShape="1">
                <a:blip r:embed="rId2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3130550" cy="2647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85125" y="5572894"/>
            <a:ext cx="458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1 is Transient, States 2 and 3 are recurrent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7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387424"/>
            <a:ext cx="6781800" cy="1600200"/>
          </a:xfrm>
        </p:spPr>
        <p:txBody>
          <a:bodyPr/>
          <a:lstStyle/>
          <a:p>
            <a:r>
              <a:rPr lang="en-US" u="sng" dirty="0" smtClean="0"/>
              <a:t>Periodicity</a:t>
            </a:r>
            <a:endParaRPr lang="en-IN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484784"/>
                <a:ext cx="7543800" cy="3886200"/>
              </a:xfrm>
            </p:spPr>
            <p:txBody>
              <a:bodyPr/>
              <a:lstStyle/>
              <a:p>
                <a:r>
                  <a:rPr lang="en-US" dirty="0" smtClean="0"/>
                  <a:t>Periodic and Aperiodic</a:t>
                </a:r>
              </a:p>
              <a:p>
                <a:r>
                  <a:rPr lang="en-US" dirty="0" smtClean="0"/>
                  <a:t>Define period of state i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d(i)= </a:t>
                </a:r>
                <a:r>
                  <a:rPr lang="en-US" dirty="0" err="1" smtClean="0"/>
                  <a:t>gcd</a:t>
                </a:r>
                <a:r>
                  <a:rPr lang="en-US" dirty="0"/>
                  <a:t>{</a:t>
                </a:r>
                <a:r>
                  <a:rPr lang="en-US" dirty="0" smtClean="0"/>
                  <a:t>n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IN" dirty="0" smtClean="0"/>
                  <a:t>1:P</a:t>
                </a:r>
                <a:r>
                  <a:rPr lang="en-IN" baseline="-25000" dirty="0" smtClean="0"/>
                  <a:t>ii</a:t>
                </a:r>
                <a:r>
                  <a:rPr lang="en-IN" baseline="30000" dirty="0" smtClean="0"/>
                  <a:t>(n)</a:t>
                </a:r>
                <a:r>
                  <a:rPr lang="en-IN" dirty="0" smtClean="0"/>
                  <a:t> &gt;0}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if </a:t>
                </a:r>
                <a:r>
                  <a:rPr lang="en-US" dirty="0"/>
                  <a:t>{n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IN" dirty="0"/>
                  <a:t>1:P</a:t>
                </a:r>
                <a:r>
                  <a:rPr lang="en-IN" baseline="-25000" dirty="0"/>
                  <a:t>ii</a:t>
                </a:r>
                <a:r>
                  <a:rPr lang="en-IN" baseline="30000" dirty="0"/>
                  <a:t>(n)</a:t>
                </a:r>
                <a:r>
                  <a:rPr lang="en-IN" dirty="0"/>
                  <a:t> &gt;0</a:t>
                </a:r>
                <a:r>
                  <a:rPr lang="en-IN" dirty="0" smtClean="0"/>
                  <a:t>}=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𝜙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IN" dirty="0" smtClean="0"/>
                  <a:t>then d(i)=1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If d(i) is 1 then i is Aperiodic</a:t>
                </a:r>
              </a:p>
              <a:p>
                <a:r>
                  <a:rPr lang="en-US" dirty="0" smtClean="0"/>
                  <a:t>Else i is Periodic.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484784"/>
                <a:ext cx="7543800" cy="3886200"/>
              </a:xfrm>
              <a:blipFill rotWithShape="1">
                <a:blip r:embed="rId2"/>
                <a:stretch>
                  <a:fillRect l="-1293" t="-2355" b="-47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5391427" cy="375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5576" y="-387424"/>
            <a:ext cx="6781800" cy="1600200"/>
          </a:xfrm>
        </p:spPr>
        <p:txBody>
          <a:bodyPr/>
          <a:lstStyle/>
          <a:p>
            <a:r>
              <a:rPr lang="en-US" u="sng" dirty="0" smtClean="0"/>
              <a:t>Periodicity</a:t>
            </a:r>
            <a:endParaRPr lang="en-IN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5229200"/>
            <a:ext cx="396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2 is Aperiodic, State 1 is Periodic,..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9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171400"/>
            <a:ext cx="6781800" cy="1600200"/>
          </a:xfrm>
        </p:spPr>
        <p:txBody>
          <a:bodyPr/>
          <a:lstStyle/>
          <a:p>
            <a:r>
              <a:rPr lang="en-US" u="sng" dirty="0" smtClean="0"/>
              <a:t>Solidarity Properties</a:t>
            </a:r>
            <a:endParaRPr lang="en-IN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628800"/>
                <a:ext cx="7543800" cy="3886200"/>
              </a:xfrm>
            </p:spPr>
            <p:txBody>
              <a:bodyPr/>
              <a:lstStyle/>
              <a:p>
                <a:r>
                  <a:rPr lang="en-US" b="1" dirty="0"/>
                  <a:t>A property of states is called a solidarity or class property if whenever i has the property and i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b="1" dirty="0" smtClean="0"/>
                  <a:t>j</a:t>
                </a:r>
                <a:r>
                  <a:rPr lang="en-US" b="1" dirty="0"/>
                  <a:t>, then j also has the property. </a:t>
                </a:r>
                <a:endParaRPr lang="en-US" b="1" dirty="0" smtClean="0"/>
              </a:p>
              <a:p>
                <a:r>
                  <a:rPr lang="en-US" b="1" dirty="0"/>
                  <a:t>Recurrence</a:t>
                </a:r>
                <a:r>
                  <a:rPr lang="en-US" dirty="0"/>
                  <a:t>, </a:t>
                </a:r>
                <a:r>
                  <a:rPr lang="en-US" b="1" dirty="0" smtClean="0"/>
                  <a:t>Transience</a:t>
                </a:r>
                <a:r>
                  <a:rPr lang="en-US" dirty="0" smtClean="0"/>
                  <a:t> </a:t>
                </a:r>
                <a:r>
                  <a:rPr lang="en-US" dirty="0"/>
                  <a:t>and the </a:t>
                </a:r>
                <a:r>
                  <a:rPr lang="en-US" b="1" dirty="0" smtClean="0"/>
                  <a:t>Period</a:t>
                </a:r>
                <a:r>
                  <a:rPr lang="en-US" dirty="0" smtClean="0"/>
                  <a:t> </a:t>
                </a:r>
                <a:r>
                  <a:rPr lang="en-US" dirty="0"/>
                  <a:t>of a state are solidarity properties. </a:t>
                </a:r>
                <a:endParaRPr lang="en-US" dirty="0" smtClean="0"/>
              </a:p>
              <a:p>
                <a:pPr marL="0" indent="0">
                  <a:buNone/>
                </a:pPr>
                <a:endParaRPr lang="en-IN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628800"/>
                <a:ext cx="7543800" cy="3886200"/>
              </a:xfrm>
              <a:blipFill rotWithShape="1">
                <a:blip r:embed="rId2"/>
                <a:stretch>
                  <a:fillRect l="-1212" r="-14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3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9865096" cy="1728192"/>
          </a:xfrm>
        </p:spPr>
        <p:txBody>
          <a:bodyPr>
            <a:normAutofit/>
          </a:bodyPr>
          <a:lstStyle/>
          <a:p>
            <a:r>
              <a:rPr lang="en-US" sz="3600" u="sng" dirty="0"/>
              <a:t>Invariant Measure and Stationary Distribution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700808"/>
                <a:ext cx="7543800" cy="3886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 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Π</m:t>
                    </m:r>
                  </m:oMath>
                </a14:m>
                <a:r>
                  <a:rPr lang="en-IN" dirty="0" smtClean="0"/>
                  <a:t> is an invariant measure of a Markov Chain with transition probability matrix P if P=P</a:t>
                </a:r>
                <a:r>
                  <a:rPr lang="el-GR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Π</m:t>
                    </m:r>
                  </m:oMath>
                </a14:m>
                <a:endParaRPr lang="en-IN" dirty="0" smtClean="0"/>
              </a:p>
              <a:p>
                <a:r>
                  <a:rPr lang="en-US" b="1" dirty="0" smtClean="0"/>
                  <a:t>An invariant measure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/>
                        <a:ea typeface="Cambria Math"/>
                      </a:rPr>
                      <m:t>𝜫</m:t>
                    </m:r>
                  </m:oMath>
                </a14:m>
                <a:r>
                  <a:rPr lang="en-US" b="1" dirty="0" smtClean="0"/>
                  <a:t> is called a Stationary distribution if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/>
                        <a:ea typeface="Cambria Math"/>
                      </a:rPr>
                      <m:t>𝜫</m:t>
                    </m:r>
                  </m:oMath>
                </a14:m>
                <a:r>
                  <a:rPr lang="en-US" b="1" dirty="0" smtClean="0"/>
                  <a:t> is a probability distribution.</a:t>
                </a:r>
              </a:p>
              <a:p>
                <a:r>
                  <a:rPr lang="en-US" dirty="0" smtClean="0"/>
                  <a:t>An Invariant measure always exists for a Markov Chain.</a:t>
                </a:r>
              </a:p>
              <a:p>
                <a:r>
                  <a:rPr lang="en-US" dirty="0" smtClean="0"/>
                  <a:t>If a Stationary distribution exists it must be either unique or infinitely many in number for a </a:t>
                </a:r>
                <a:r>
                  <a:rPr lang="en-US" dirty="0"/>
                  <a:t>M</a:t>
                </a:r>
                <a:r>
                  <a:rPr lang="en-US" dirty="0" smtClean="0"/>
                  <a:t>arkov Chain.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are two stationary distributions,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/>
                  <a:t>is another SD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/>
                  <a:t>both are positive.</a:t>
                </a:r>
              </a:p>
              <a:p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700808"/>
                <a:ext cx="7543800" cy="3886200"/>
              </a:xfrm>
              <a:blipFill rotWithShape="1">
                <a:blip r:embed="rId2"/>
                <a:stretch>
                  <a:fillRect l="-969" t="-10188" r="-81" b="-125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574033"/>
            <a:ext cx="7543800" cy="1524000"/>
          </a:xfrm>
        </p:spPr>
        <p:txBody>
          <a:bodyPr/>
          <a:lstStyle/>
          <a:p>
            <a:r>
              <a:rPr lang="en-US" dirty="0" smtClean="0"/>
              <a:t>       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1"/>
            <a:ext cx="9143999" cy="72082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“The Future is Independent of the Past given the Present”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7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998984"/>
          </a:xfrm>
        </p:spPr>
        <p:txBody>
          <a:bodyPr/>
          <a:lstStyle/>
          <a:p>
            <a:r>
              <a:rPr lang="en-US" dirty="0" smtClean="0"/>
              <a:t>                   </a:t>
            </a:r>
            <a:r>
              <a:rPr lang="en-US" u="sng" dirty="0" smtClean="0"/>
              <a:t>Contents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276872"/>
            <a:ext cx="8208912" cy="440202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 and Construction 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Higher Order Transition Probabilities</a:t>
            </a:r>
          </a:p>
          <a:p>
            <a:r>
              <a:rPr lang="en-US" dirty="0" smtClean="0"/>
              <a:t>Decomposition of state space</a:t>
            </a:r>
          </a:p>
          <a:p>
            <a:r>
              <a:rPr lang="en-US" dirty="0" smtClean="0"/>
              <a:t>Transience </a:t>
            </a:r>
            <a:r>
              <a:rPr lang="en-US" dirty="0" smtClean="0"/>
              <a:t>and </a:t>
            </a:r>
            <a:r>
              <a:rPr lang="en-US" dirty="0" smtClean="0"/>
              <a:t>Recurrence</a:t>
            </a:r>
          </a:p>
          <a:p>
            <a:r>
              <a:rPr lang="en-US" dirty="0" smtClean="0"/>
              <a:t>Periodicity</a:t>
            </a:r>
            <a:endParaRPr lang="en-US" dirty="0"/>
          </a:p>
          <a:p>
            <a:r>
              <a:rPr lang="en-US" dirty="0" smtClean="0"/>
              <a:t>Solidarity Properties</a:t>
            </a:r>
            <a:endParaRPr lang="en-US" dirty="0" smtClean="0"/>
          </a:p>
          <a:p>
            <a:r>
              <a:rPr lang="en-US" dirty="0" smtClean="0"/>
              <a:t>Invariant </a:t>
            </a:r>
            <a:r>
              <a:rPr lang="en-US" dirty="0" smtClean="0"/>
              <a:t>Measure and Stationary </a:t>
            </a:r>
            <a:r>
              <a:rPr lang="en-US" dirty="0" smtClean="0"/>
              <a:t>Distribution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9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315416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Construction &amp; Definition</a:t>
            </a:r>
            <a:endParaRPr lang="en-IN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3384375" cy="33339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068" y="4869160"/>
            <a:ext cx="2938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types of Markov Chains: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DTMC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CTMC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9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-315416"/>
            <a:ext cx="6781800" cy="1600200"/>
          </a:xfrm>
        </p:spPr>
        <p:txBody>
          <a:bodyPr/>
          <a:lstStyle/>
          <a:p>
            <a:r>
              <a:rPr lang="en-US" u="sng" dirty="0" smtClean="0"/>
              <a:t>Construction</a:t>
            </a:r>
            <a:endParaRPr lang="en-IN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916832"/>
                <a:ext cx="7543800" cy="3886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State Space  S={0,1,2, …}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Initial distribution {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}, where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≥ </m:t>
                    </m:r>
                  </m:oMath>
                </a14:m>
                <a:r>
                  <a:rPr lang="en-US" dirty="0" smtClean="0"/>
                  <a:t>0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=1.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Transition matrix P={</a:t>
                </a:r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: 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≥ </m:t>
                    </m:r>
                  </m:oMath>
                </a14:m>
                <a:r>
                  <a:rPr lang="en-US" dirty="0" smtClean="0"/>
                  <a:t>0, j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≥ </m:t>
                    </m:r>
                  </m:oMath>
                </a14:m>
                <a:r>
                  <a:rPr lang="en-US" dirty="0" smtClean="0"/>
                  <a:t>0}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:br>
                  <a:rPr lang="en-US" dirty="0" smtClean="0"/>
                </a:br>
                <a:r>
                  <a:rPr lang="en-US" dirty="0" smtClean="0"/>
                  <a:t>            P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  ….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: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:</m:t>
                                  </m:r>
                                </m:e>
                              </m:eqArr>
                              <m:r>
                                <a:rPr lang="en-US" b="0" i="1" smtClean="0">
                                  <a:latin typeface="Cambria Math"/>
                                </a:rPr>
                                <m:t>..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  , </m:t>
                        </m:r>
                        <m:r>
                          <a:rPr lang="en-US" b="0" i="1" smtClean="0">
                            <a:latin typeface="Cambria Math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=0,1,…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916832"/>
                <a:ext cx="7543800" cy="3886200"/>
              </a:xfrm>
              <a:blipFill rotWithShape="1">
                <a:blip r:embed="rId2"/>
                <a:stretch>
                  <a:fillRect l="-969" t="-15361" b="-16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0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387424"/>
            <a:ext cx="6781800" cy="1600200"/>
          </a:xfrm>
        </p:spPr>
        <p:txBody>
          <a:bodyPr/>
          <a:lstStyle/>
          <a:p>
            <a:r>
              <a:rPr lang="en-US" u="sng" dirty="0" smtClean="0"/>
              <a:t>Construction</a:t>
            </a:r>
            <a:endParaRPr lang="en-IN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052736"/>
                <a:ext cx="8388424" cy="49685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{U</a:t>
                </a:r>
                <a:r>
                  <a:rPr lang="en-US" baseline="-25000" dirty="0" smtClean="0"/>
                  <a:t>n </a:t>
                </a:r>
                <a:r>
                  <a:rPr lang="en-US" dirty="0" smtClean="0"/>
                  <a:t>:n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≥</m:t>
                    </m:r>
                  </m:oMath>
                </a14:m>
                <a:r>
                  <a:rPr lang="en-IN" dirty="0" smtClean="0"/>
                  <a:t>0}- </a:t>
                </a:r>
                <a:r>
                  <a:rPr lang="en-IN" dirty="0" err="1" smtClean="0"/>
                  <a:t>iid</a:t>
                </a:r>
                <a:r>
                  <a:rPr lang="en-IN" dirty="0" smtClean="0"/>
                  <a:t> uniform random variables on (0,1).</a:t>
                </a:r>
                <a:br>
                  <a:rPr lang="en-IN" dirty="0" smtClean="0"/>
                </a:br>
                <a:endParaRPr lang="en-IN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+1∙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+…+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sub>
                    </m:sSub>
                  </m:oMath>
                </a14:m>
                <a:r>
                  <a:rPr lang="en-IN" dirty="0" smtClean="0"/>
                  <a:t>+…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process is now defined inductively: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define f(</a:t>
                </a:r>
                <a:r>
                  <a:rPr lang="en-US" dirty="0" err="1" smtClean="0"/>
                  <a:t>i,u</a:t>
                </a:r>
                <a:r>
                  <a:rPr lang="en-US" dirty="0" smtClean="0"/>
                  <a:t>) with domain 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𝑏𝑦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052736"/>
                <a:ext cx="8388424" cy="4968552"/>
              </a:xfrm>
              <a:blipFill rotWithShape="1">
                <a:blip r:embed="rId2"/>
                <a:stretch>
                  <a:fillRect l="-1090" t="-736" r="-218" b="-1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3251200" cy="844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15" y="4424156"/>
            <a:ext cx="3530600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0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-315416"/>
            <a:ext cx="6781800" cy="1600200"/>
          </a:xfrm>
        </p:spPr>
        <p:txBody>
          <a:bodyPr/>
          <a:lstStyle/>
          <a:p>
            <a:r>
              <a:rPr lang="en-US" u="sng" dirty="0" smtClean="0"/>
              <a:t>Definition</a:t>
            </a:r>
            <a:endParaRPr lang="en-IN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484784"/>
                <a:ext cx="7543800" cy="3886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elementary properties of construction: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1. P[X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=k]=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k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2. </a:t>
                </a:r>
                <a:r>
                  <a:rPr lang="en-IN" dirty="0" smtClean="0"/>
                  <a:t>P[X</a:t>
                </a:r>
                <a:r>
                  <a:rPr lang="en-IN" baseline="-25000" dirty="0" smtClean="0"/>
                  <a:t>n+1</a:t>
                </a:r>
                <a:r>
                  <a:rPr lang="en-IN" dirty="0" smtClean="0"/>
                  <a:t> =j | </a:t>
                </a:r>
                <a:r>
                  <a:rPr lang="en-IN" dirty="0" err="1" smtClean="0"/>
                  <a:t>X</a:t>
                </a:r>
                <a:r>
                  <a:rPr lang="en-IN" baseline="-25000" dirty="0" err="1" smtClean="0"/>
                  <a:t>n</a:t>
                </a:r>
                <a:r>
                  <a:rPr lang="en-IN" dirty="0" smtClean="0"/>
                  <a:t> </a:t>
                </a:r>
                <a:r>
                  <a:rPr lang="en-IN" dirty="0"/>
                  <a:t>= i] = </a:t>
                </a:r>
                <a:r>
                  <a:rPr lang="en-IN" dirty="0" err="1" smtClean="0"/>
                  <a:t>p</a:t>
                </a:r>
                <a:r>
                  <a:rPr lang="en-IN" baseline="-25000" dirty="0" err="1" smtClean="0"/>
                  <a:t>ij</a:t>
                </a:r>
                <a:endParaRPr lang="en-IN" baseline="-25000" dirty="0"/>
              </a:p>
              <a:p>
                <a:pPr marL="0" indent="0">
                  <a:buNone/>
                </a:pPr>
                <a:r>
                  <a:rPr lang="en-IN" baseline="-25000" dirty="0" smtClean="0"/>
                  <a:t> </a:t>
                </a:r>
                <a:r>
                  <a:rPr lang="en-IN" dirty="0" smtClean="0"/>
                  <a:t>  3. P[X</a:t>
                </a:r>
                <a:r>
                  <a:rPr lang="en-IN" baseline="-25000" dirty="0" smtClean="0"/>
                  <a:t>n+1</a:t>
                </a:r>
                <a:r>
                  <a:rPr lang="en-IN" dirty="0" smtClean="0"/>
                  <a:t>=j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]=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(Markov Property)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DEF: Any process {</a:t>
                </a:r>
                <a:r>
                  <a:rPr lang="en-US" dirty="0" err="1" smtClean="0"/>
                  <a:t>X</a:t>
                </a:r>
                <a:r>
                  <a:rPr lang="en-US" sz="2440" baseline="-26000" dirty="0" err="1" smtClean="0"/>
                  <a:t>n</a:t>
                </a:r>
                <a:r>
                  <a:rPr lang="en-US" sz="2440" dirty="0" smtClean="0"/>
                  <a:t> , n&gt;=0} satisfying (2) and (3) is called a Markov chain with initial distribution {</a:t>
                </a:r>
                <a:r>
                  <a:rPr lang="en-US" sz="2440" dirty="0" err="1" smtClean="0"/>
                  <a:t>a</a:t>
                </a:r>
                <a:r>
                  <a:rPr lang="en-US" sz="2440" baseline="-25000" dirty="0" err="1" smtClean="0"/>
                  <a:t>k</a:t>
                </a:r>
                <a:r>
                  <a:rPr lang="en-US" sz="2440" dirty="0" smtClean="0"/>
                  <a:t>} and transition probability matrix P.</a:t>
                </a:r>
                <a:br>
                  <a:rPr lang="en-US" sz="2440" dirty="0" smtClean="0"/>
                </a:b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484784"/>
                <a:ext cx="7543800" cy="3886200"/>
              </a:xfrm>
              <a:blipFill rotWithShape="1">
                <a:blip r:embed="rId2"/>
                <a:stretch>
                  <a:fillRect l="-1212" t="-1099" b="-2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1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-459432"/>
            <a:ext cx="6781800" cy="1600200"/>
          </a:xfrm>
        </p:spPr>
        <p:txBody>
          <a:bodyPr/>
          <a:lstStyle/>
          <a:p>
            <a:r>
              <a:rPr lang="en-US" u="sng" dirty="0" smtClean="0"/>
              <a:t>Examples</a:t>
            </a:r>
            <a:endParaRPr lang="en-IN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124744"/>
                <a:ext cx="7992888" cy="388843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 smtClean="0"/>
                  <a:t>Random Walks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{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, n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1}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𝑖𝑖𝑑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𝑤𝑖𝑡h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]=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−∞&lt;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&lt;∞.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Random walk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=0,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    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 </m:t>
                    </m:r>
                    <m:r>
                      <a:rPr lang="en-US" b="0" i="1" smtClean="0">
                        <a:latin typeface="Cambria Math"/>
                      </a:rPr>
                      <m:t>𝑖𝑠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𝑚𝑎𝑟𝑘𝑜𝑣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𝑐h𝑎𝑖𝑛</m:t>
                    </m:r>
                    <m:r>
                      <a:rPr lang="en-US" b="0" i="1" smtClean="0">
                        <a:latin typeface="Cambria Math"/>
                      </a:rPr>
                      <m:t>: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u="sng" dirty="0"/>
                  <a:t>  </a:t>
                </a:r>
                <a:endParaRPr lang="en-US" b="1" u="sng" dirty="0" smtClean="0"/>
              </a:p>
              <a:p>
                <a:endParaRPr lang="en-US" b="1" u="sng" dirty="0" smtClean="0"/>
              </a:p>
              <a:p>
                <a:pPr marL="0" indent="0">
                  <a:buNone/>
                </a:pPr>
                <a:r>
                  <a:rPr lang="en-US" b="1" u="sng" dirty="0"/>
                  <a:t> </a:t>
                </a:r>
                <a:r>
                  <a:rPr lang="en-US" b="1" u="sng" dirty="0" smtClean="0"/>
                  <a:t>  </a:t>
                </a:r>
                <a:endParaRPr lang="en-IN" b="1" u="sn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124744"/>
                <a:ext cx="7992888" cy="3888432"/>
              </a:xfrm>
              <a:blipFill rotWithShape="1">
                <a:blip r:embed="rId2"/>
                <a:stretch>
                  <a:fillRect l="-1144" t="-1727" b="-3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63" y="4005064"/>
            <a:ext cx="6197600" cy="1619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9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243408"/>
            <a:ext cx="10297144" cy="1305272"/>
          </a:xfrm>
        </p:spPr>
        <p:txBody>
          <a:bodyPr>
            <a:normAutofit/>
          </a:bodyPr>
          <a:lstStyle/>
          <a:p>
            <a:r>
              <a:rPr lang="en-US" sz="4400" u="sng" dirty="0" smtClean="0"/>
              <a:t>Higher Order Transition </a:t>
            </a:r>
            <a:r>
              <a:rPr lang="en-US" sz="4400" u="sng" dirty="0"/>
              <a:t>Probabilities</a:t>
            </a:r>
            <a:endParaRPr lang="en-IN" sz="4400" u="sng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3389670" cy="33348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04048" y="2781559"/>
                <a:ext cx="2132756" cy="1297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4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4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4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781559"/>
                <a:ext cx="2132756" cy="1297406"/>
              </a:xfrm>
              <a:prstGeom prst="rect">
                <a:avLst/>
              </a:prstGeom>
              <a:blipFill rotWithShape="1">
                <a:blip r:embed="rId3"/>
                <a:stretch>
                  <a:fillRect r="-41429" b="-14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64088" y="2118215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        E</a:t>
            </a:r>
            <a:endParaRPr lang="en-I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510544" y="279967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  <a:endParaRPr lang="en-IN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4497152" y="3430262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</a:t>
            </a:r>
            <a:endParaRPr lang="en-IN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5373216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Claim: P</a:t>
            </a:r>
            <a:r>
              <a:rPr lang="en-US" baseline="30000" dirty="0" smtClean="0"/>
              <a:t>2</a:t>
            </a:r>
            <a:r>
              <a:rPr lang="en-US" dirty="0" smtClean="0"/>
              <a:t> gives two step transition probabilities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4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-171400"/>
            <a:ext cx="9090344" cy="137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27584" y="1193517"/>
                <a:ext cx="6352636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Theorem: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𝒊𝒋</m:t>
                        </m:r>
                      </m:sub>
                      <m:sup/>
                    </m:sSubSup>
                  </m:oMath>
                </a14:m>
                <a:r>
                  <a:rPr lang="en-IN" sz="2000" b="1" baseline="30000" dirty="0" smtClean="0"/>
                  <a:t>n </a:t>
                </a:r>
                <a:r>
                  <a:rPr lang="en-IN" sz="2000" b="1" dirty="0" smtClean="0"/>
                  <a:t> = P[</a:t>
                </a:r>
                <a:r>
                  <a:rPr lang="en-IN" sz="2000" b="1" dirty="0" err="1" smtClean="0"/>
                  <a:t>X</a:t>
                </a:r>
                <a:r>
                  <a:rPr lang="en-IN" sz="2000" b="1" baseline="-25000" dirty="0" err="1" smtClean="0"/>
                  <a:t>n</a:t>
                </a:r>
                <a:r>
                  <a:rPr lang="en-IN" sz="2000" b="1" dirty="0" smtClean="0"/>
                  <a:t>=j | </a:t>
                </a:r>
                <a:r>
                  <a:rPr lang="en-IN" sz="2000" b="1" dirty="0" err="1" smtClean="0"/>
                  <a:t>X</a:t>
                </a:r>
                <a:r>
                  <a:rPr lang="en-IN" sz="2000" b="1" baseline="-25000" dirty="0" err="1" smtClean="0"/>
                  <a:t>n</a:t>
                </a:r>
                <a:r>
                  <a:rPr lang="en-IN" sz="2000" b="1" dirty="0" smtClean="0"/>
                  <a:t>=i]</a:t>
                </a:r>
                <a:r>
                  <a:rPr lang="en-IN" sz="2000" dirty="0" smtClean="0"/>
                  <a:t>  for all </a:t>
                </a:r>
                <a:r>
                  <a:rPr lang="en-IN" sz="2000" dirty="0" err="1" smtClean="0"/>
                  <a:t>i,j</a:t>
                </a:r>
                <a:r>
                  <a:rPr lang="en-IN" sz="2000" dirty="0" smtClean="0"/>
                  <a:t> in S and n&gt;=0</a:t>
                </a:r>
                <a:endParaRPr lang="en-IN" sz="20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193517"/>
                <a:ext cx="6352636" cy="438518"/>
              </a:xfrm>
              <a:prstGeom prst="rect">
                <a:avLst/>
              </a:prstGeom>
              <a:blipFill rotWithShape="1">
                <a:blip r:embed="rId3"/>
                <a:stretch>
                  <a:fillRect l="-1056" t="-6944" r="-1248" b="-15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99592" y="1844824"/>
            <a:ext cx="39292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Proof:      Using Mathematical Induction</a:t>
            </a:r>
          </a:p>
          <a:p>
            <a:r>
              <a:rPr lang="en-US" dirty="0" smtClean="0"/>
              <a:t>Formulae is true for n=0,1</a:t>
            </a:r>
          </a:p>
          <a:p>
            <a:r>
              <a:rPr lang="en-US" dirty="0" smtClean="0"/>
              <a:t>Suppose  it holds for n=0,1,2…N. </a:t>
            </a:r>
            <a:endParaRPr lang="en-US" dirty="0"/>
          </a:p>
          <a:p>
            <a:r>
              <a:rPr lang="en-US" dirty="0" smtClean="0"/>
              <a:t>For n=N+1: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43608" y="4901654"/>
                <a:ext cx="5933740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Again, this equals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901654"/>
                <a:ext cx="5933740" cy="404791"/>
              </a:xfrm>
              <a:prstGeom prst="rect">
                <a:avLst/>
              </a:prstGeom>
              <a:blipFill rotWithShape="1">
                <a:blip r:embed="rId4"/>
                <a:stretch>
                  <a:fillRect l="-821" t="-100000" b="-17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43608" y="5445224"/>
                <a:ext cx="5650393" cy="385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By induction hypothesis, this equals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en-US" b="0" i="1" baseline="-25000" smtClean="0">
                            <a:latin typeface="Cambria Math"/>
                          </a:rPr>
                          <m:t>𝑘𝑗</m:t>
                        </m:r>
                      </m:e>
                    </m:nary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e>
                      <m:sub/>
                      <m:sup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IN" baseline="-25000" dirty="0" smtClean="0"/>
                  <a:t>ij</a:t>
                </a:r>
                <a:endParaRPr lang="en-IN" baseline="-25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445224"/>
                <a:ext cx="5650393" cy="385427"/>
              </a:xfrm>
              <a:prstGeom prst="rect">
                <a:avLst/>
              </a:prstGeom>
              <a:blipFill rotWithShape="1">
                <a:blip r:embed="rId5"/>
                <a:stretch>
                  <a:fillRect l="-863" t="-109524" b="-1809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89567"/>
            <a:ext cx="7167809" cy="18120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460</TotalTime>
  <Words>955</Words>
  <Application>Microsoft Office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NewsPrint</vt:lpstr>
      <vt:lpstr>Markov Chains</vt:lpstr>
      <vt:lpstr>                   Contents</vt:lpstr>
      <vt:lpstr>Construction &amp; Definition</vt:lpstr>
      <vt:lpstr>Construction</vt:lpstr>
      <vt:lpstr>Construction</vt:lpstr>
      <vt:lpstr>Definition</vt:lpstr>
      <vt:lpstr>Examples</vt:lpstr>
      <vt:lpstr>Higher Order Transition Probabilities</vt:lpstr>
      <vt:lpstr>PowerPoint Presentation</vt:lpstr>
      <vt:lpstr>PowerPoint Presentation</vt:lpstr>
      <vt:lpstr>Decomposition of State Space</vt:lpstr>
      <vt:lpstr>PowerPoint Presentation</vt:lpstr>
      <vt:lpstr>PowerPoint Presentation</vt:lpstr>
      <vt:lpstr>Transience and Recurrence</vt:lpstr>
      <vt:lpstr>Periodicity</vt:lpstr>
      <vt:lpstr>Periodicity</vt:lpstr>
      <vt:lpstr>Solidarity Properties</vt:lpstr>
      <vt:lpstr>Invariant Measure and Stationary Distribution </vt:lpstr>
      <vt:lpstr>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Chains</dc:title>
  <dc:creator>ABHISHEK</dc:creator>
  <cp:lastModifiedBy>ABHISHEK</cp:lastModifiedBy>
  <cp:revision>37</cp:revision>
  <dcterms:created xsi:type="dcterms:W3CDTF">2023-03-21T15:16:30Z</dcterms:created>
  <dcterms:modified xsi:type="dcterms:W3CDTF">2023-03-22T10:22:02Z</dcterms:modified>
</cp:coreProperties>
</file>