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3" r:id="rId3"/>
    <p:sldId id="258" r:id="rId4"/>
    <p:sldId id="262" r:id="rId5"/>
    <p:sldId id="260" r:id="rId6"/>
    <p:sldId id="264" r:id="rId7"/>
    <p:sldId id="265" r:id="rId8"/>
    <p:sldId id="266" r:id="rId9"/>
    <p:sldId id="267" r:id="rId10"/>
    <p:sldId id="259" r:id="rId11"/>
    <p:sldId id="257" r:id="rId12"/>
    <p:sldId id="268" r:id="rId13"/>
  </p:sldIdLst>
  <p:sldSz cx="18288000" cy="10287000"/>
  <p:notesSz cx="6858000" cy="9144000"/>
  <p:embeddedFontLst>
    <p:embeddedFont>
      <p:font typeface="Aileron" panose="020B0604020202020204" charset="0"/>
      <p:regular r:id="rId14"/>
    </p:embeddedFont>
    <p:embeddedFont>
      <p:font typeface="Aileron Bold" panose="020B0604020202020204" charset="0"/>
      <p:regular r:id="rId15"/>
    </p:embeddedFont>
    <p:embeddedFont>
      <p:font typeface="Poetsen" panose="020B0604020202020204" charset="0"/>
      <p:regular r:id="rId16"/>
    </p:embeddedFont>
    <p:embeddedFont>
      <p:font typeface="Poppins" panose="00000500000000000000" pitchFamily="2"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F7DE4-6A84-9DA0-3BF3-4395AFB94F1D}" v="24" dt="2024-04-22T18:50:00.728"/>
    <p1510:client id="{80DD720F-107C-FF66-EE95-A84558FD227E}" v="730" dt="2024-04-22T16:22:28.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p:scale>
          <a:sx n="66" d="100"/>
          <a:sy n="66" d="100"/>
        </p:scale>
        <p:origin x="972" y="2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5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2.sv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5.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3.png"/><Relationship Id="rId9" Type="http://schemas.openxmlformats.org/officeDocument/2006/relationships/image" Target="../media/image19.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4.svg"/><Relationship Id="rId10"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18" Type="http://schemas.openxmlformats.org/officeDocument/2006/relationships/image" Target="../media/image39.jpeg"/><Relationship Id="rId3" Type="http://schemas.openxmlformats.org/officeDocument/2006/relationships/image" Target="../media/image24.svg"/><Relationship Id="rId21" Type="http://schemas.openxmlformats.org/officeDocument/2006/relationships/image" Target="../media/image42.jpeg"/><Relationship Id="rId7" Type="http://schemas.openxmlformats.org/officeDocument/2006/relationships/image" Target="../media/image28.svg"/><Relationship Id="rId12" Type="http://schemas.openxmlformats.org/officeDocument/2006/relationships/image" Target="../media/image33.png"/><Relationship Id="rId17" Type="http://schemas.openxmlformats.org/officeDocument/2006/relationships/image" Target="../media/image38.jpeg"/><Relationship Id="rId2" Type="http://schemas.openxmlformats.org/officeDocument/2006/relationships/image" Target="../media/image23.png"/><Relationship Id="rId16" Type="http://schemas.openxmlformats.org/officeDocument/2006/relationships/image" Target="../media/image37.jpeg"/><Relationship Id="rId20" Type="http://schemas.openxmlformats.org/officeDocument/2006/relationships/image" Target="../media/image41.jpe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5" Type="http://schemas.openxmlformats.org/officeDocument/2006/relationships/image" Target="../media/image36.svg"/><Relationship Id="rId10" Type="http://schemas.openxmlformats.org/officeDocument/2006/relationships/image" Target="../media/image31.png"/><Relationship Id="rId19" Type="http://schemas.openxmlformats.org/officeDocument/2006/relationships/image" Target="../media/image40.jpeg"/><Relationship Id="rId4" Type="http://schemas.openxmlformats.org/officeDocument/2006/relationships/image" Target="../media/image25.png"/><Relationship Id="rId9" Type="http://schemas.openxmlformats.org/officeDocument/2006/relationships/image" Target="../media/image30.svg"/><Relationship Id="rId14" Type="http://schemas.openxmlformats.org/officeDocument/2006/relationships/image" Target="../media/image35.png"/><Relationship Id="rId22" Type="http://schemas.openxmlformats.org/officeDocument/2006/relationships/image" Target="../media/image43.jpeg"/></Relationships>
</file>

<file path=ppt/slides/_rels/slide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7E4"/>
        </a:solidFill>
        <a:effectLst/>
      </p:bgPr>
    </p:bg>
    <p:spTree>
      <p:nvGrpSpPr>
        <p:cNvPr id="1" name=""/>
        <p:cNvGrpSpPr/>
        <p:nvPr/>
      </p:nvGrpSpPr>
      <p:grpSpPr>
        <a:xfrm>
          <a:off x="0" y="0"/>
          <a:ext cx="0" cy="0"/>
          <a:chOff x="0" y="0"/>
          <a:chExt cx="0" cy="0"/>
        </a:xfrm>
      </p:grpSpPr>
      <p:grpSp>
        <p:nvGrpSpPr>
          <p:cNvPr id="2" name="Group 2"/>
          <p:cNvGrpSpPr/>
          <p:nvPr/>
        </p:nvGrpSpPr>
        <p:grpSpPr>
          <a:xfrm>
            <a:off x="-1070826" y="8905716"/>
            <a:ext cx="20429652" cy="1749036"/>
            <a:chOff x="0" y="0"/>
            <a:chExt cx="27239536" cy="2332049"/>
          </a:xfrm>
        </p:grpSpPr>
        <p:sp>
          <p:nvSpPr>
            <p:cNvPr id="3" name="Freeform 3"/>
            <p:cNvSpPr/>
            <p:nvPr/>
          </p:nvSpPr>
          <p:spPr>
            <a:xfrm>
              <a:off x="0" y="0"/>
              <a:ext cx="13693284" cy="2332049"/>
            </a:xfrm>
            <a:custGeom>
              <a:avLst/>
              <a:gdLst/>
              <a:ahLst/>
              <a:cxnLst/>
              <a:rect l="l" t="t" r="r" b="b"/>
              <a:pathLst>
                <a:path w="13693284" h="2332049">
                  <a:moveTo>
                    <a:pt x="0" y="0"/>
                  </a:moveTo>
                  <a:lnTo>
                    <a:pt x="13693284" y="0"/>
                  </a:lnTo>
                  <a:lnTo>
                    <a:pt x="13693284" y="2332049"/>
                  </a:lnTo>
                  <a:lnTo>
                    <a:pt x="0" y="2332049"/>
                  </a:lnTo>
                  <a:lnTo>
                    <a:pt x="0" y="0"/>
                  </a:lnTo>
                  <a:close/>
                </a:path>
              </a:pathLst>
            </a:custGeom>
            <a:blipFill>
              <a:blip r:embed="rId2">
                <a:extLst>
                  <a:ext uri="{96DAC541-7B7A-43D3-8B79-37D633B846F1}">
                    <asvg:svgBlip xmlns:asvg="http://schemas.microsoft.com/office/drawing/2016/SVG/main" r:embed="rId3"/>
                  </a:ext>
                </a:extLst>
              </a:blip>
              <a:stretch>
                <a:fillRect l="-895" t="-18663"/>
              </a:stretch>
            </a:blipFill>
          </p:spPr>
          <p:txBody>
            <a:bodyPr/>
            <a:lstStyle/>
            <a:p>
              <a:endParaRPr lang="en-IN"/>
            </a:p>
          </p:txBody>
        </p:sp>
        <p:sp>
          <p:nvSpPr>
            <p:cNvPr id="4" name="Freeform 4"/>
            <p:cNvSpPr/>
            <p:nvPr/>
          </p:nvSpPr>
          <p:spPr>
            <a:xfrm>
              <a:off x="13546252" y="0"/>
              <a:ext cx="13693284" cy="2332049"/>
            </a:xfrm>
            <a:custGeom>
              <a:avLst/>
              <a:gdLst/>
              <a:ahLst/>
              <a:cxnLst/>
              <a:rect l="l" t="t" r="r" b="b"/>
              <a:pathLst>
                <a:path w="13693284" h="2332049">
                  <a:moveTo>
                    <a:pt x="0" y="0"/>
                  </a:moveTo>
                  <a:lnTo>
                    <a:pt x="13693284" y="0"/>
                  </a:lnTo>
                  <a:lnTo>
                    <a:pt x="13693284" y="2332049"/>
                  </a:lnTo>
                  <a:lnTo>
                    <a:pt x="0" y="2332049"/>
                  </a:lnTo>
                  <a:lnTo>
                    <a:pt x="0" y="0"/>
                  </a:lnTo>
                  <a:close/>
                </a:path>
              </a:pathLst>
            </a:custGeom>
            <a:blipFill>
              <a:blip r:embed="rId2">
                <a:extLst>
                  <a:ext uri="{96DAC541-7B7A-43D3-8B79-37D633B846F1}">
                    <asvg:svgBlip xmlns:asvg="http://schemas.microsoft.com/office/drawing/2016/SVG/main" r:embed="rId3"/>
                  </a:ext>
                </a:extLst>
              </a:blip>
              <a:stretch>
                <a:fillRect l="-895" t="-18663"/>
              </a:stretch>
            </a:blipFill>
          </p:spPr>
          <p:txBody>
            <a:bodyPr/>
            <a:lstStyle/>
            <a:p>
              <a:endParaRPr lang="en-IN"/>
            </a:p>
          </p:txBody>
        </p:sp>
      </p:grpSp>
      <p:sp>
        <p:nvSpPr>
          <p:cNvPr id="5" name="Freeform 5"/>
          <p:cNvSpPr/>
          <p:nvPr/>
        </p:nvSpPr>
        <p:spPr>
          <a:xfrm flipH="1">
            <a:off x="13653902" y="-408885"/>
            <a:ext cx="5587787" cy="2875171"/>
          </a:xfrm>
          <a:custGeom>
            <a:avLst/>
            <a:gdLst/>
            <a:ahLst/>
            <a:cxnLst/>
            <a:rect l="l" t="t" r="r" b="b"/>
            <a:pathLst>
              <a:path w="5587787" h="2875171">
                <a:moveTo>
                  <a:pt x="5587787" y="0"/>
                </a:moveTo>
                <a:lnTo>
                  <a:pt x="0" y="0"/>
                </a:lnTo>
                <a:lnTo>
                  <a:pt x="0" y="2875170"/>
                </a:lnTo>
                <a:lnTo>
                  <a:pt x="5587787" y="2875170"/>
                </a:lnTo>
                <a:lnTo>
                  <a:pt x="5587787"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3653902" y="735327"/>
            <a:ext cx="16056260" cy="8816346"/>
          </a:xfrm>
          <a:custGeom>
            <a:avLst/>
            <a:gdLst/>
            <a:ahLst/>
            <a:cxnLst/>
            <a:rect l="l" t="t" r="r" b="b"/>
            <a:pathLst>
              <a:path w="16056260" h="8816346">
                <a:moveTo>
                  <a:pt x="0" y="0"/>
                </a:moveTo>
                <a:lnTo>
                  <a:pt x="16056260" y="0"/>
                </a:lnTo>
                <a:lnTo>
                  <a:pt x="16056260" y="8816346"/>
                </a:lnTo>
                <a:lnTo>
                  <a:pt x="0" y="88163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6021995" y="-1273325"/>
            <a:ext cx="5587787" cy="2875171"/>
          </a:xfrm>
          <a:custGeom>
            <a:avLst/>
            <a:gdLst/>
            <a:ahLst/>
            <a:cxnLst/>
            <a:rect l="l" t="t" r="r" b="b"/>
            <a:pathLst>
              <a:path w="5587787" h="2875171">
                <a:moveTo>
                  <a:pt x="0" y="0"/>
                </a:moveTo>
                <a:lnTo>
                  <a:pt x="5587788" y="0"/>
                </a:lnTo>
                <a:lnTo>
                  <a:pt x="5587788" y="2875171"/>
                </a:lnTo>
                <a:lnTo>
                  <a:pt x="0" y="28751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flipH="1">
            <a:off x="9144000" y="164260"/>
            <a:ext cx="2528893" cy="689698"/>
          </a:xfrm>
          <a:custGeom>
            <a:avLst/>
            <a:gdLst/>
            <a:ahLst/>
            <a:cxnLst/>
            <a:rect l="l" t="t" r="r" b="b"/>
            <a:pathLst>
              <a:path w="2528893" h="689698">
                <a:moveTo>
                  <a:pt x="2528893" y="0"/>
                </a:moveTo>
                <a:lnTo>
                  <a:pt x="0" y="0"/>
                </a:lnTo>
                <a:lnTo>
                  <a:pt x="0" y="689699"/>
                </a:lnTo>
                <a:lnTo>
                  <a:pt x="2528893" y="689699"/>
                </a:lnTo>
                <a:lnTo>
                  <a:pt x="2528893"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a:off x="-1774909" y="509109"/>
            <a:ext cx="4382593" cy="2860638"/>
          </a:xfrm>
          <a:custGeom>
            <a:avLst/>
            <a:gdLst/>
            <a:ahLst/>
            <a:cxnLst/>
            <a:rect l="l" t="t" r="r" b="b"/>
            <a:pathLst>
              <a:path w="4382593" h="2860638">
                <a:moveTo>
                  <a:pt x="0" y="0"/>
                </a:moveTo>
                <a:lnTo>
                  <a:pt x="4382593" y="0"/>
                </a:lnTo>
                <a:lnTo>
                  <a:pt x="4382593" y="2860638"/>
                </a:lnTo>
                <a:lnTo>
                  <a:pt x="0" y="286063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0" name="Freeform 10"/>
          <p:cNvSpPr/>
          <p:nvPr/>
        </p:nvSpPr>
        <p:spPr>
          <a:xfrm>
            <a:off x="625341" y="1342671"/>
            <a:ext cx="2312381" cy="630649"/>
          </a:xfrm>
          <a:custGeom>
            <a:avLst/>
            <a:gdLst/>
            <a:ahLst/>
            <a:cxnLst/>
            <a:rect l="l" t="t" r="r" b="b"/>
            <a:pathLst>
              <a:path w="2312381" h="630649">
                <a:moveTo>
                  <a:pt x="0" y="0"/>
                </a:moveTo>
                <a:lnTo>
                  <a:pt x="2312381" y="0"/>
                </a:lnTo>
                <a:lnTo>
                  <a:pt x="2312381" y="630650"/>
                </a:lnTo>
                <a:lnTo>
                  <a:pt x="0" y="63065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1" name="Freeform 11"/>
          <p:cNvSpPr/>
          <p:nvPr/>
        </p:nvSpPr>
        <p:spPr>
          <a:xfrm flipH="1">
            <a:off x="11550225" y="1973321"/>
            <a:ext cx="2976226" cy="7578353"/>
          </a:xfrm>
          <a:custGeom>
            <a:avLst/>
            <a:gdLst/>
            <a:ahLst/>
            <a:cxnLst/>
            <a:rect l="l" t="t" r="r" b="b"/>
            <a:pathLst>
              <a:path w="2976226" h="7578353">
                <a:moveTo>
                  <a:pt x="2976226" y="0"/>
                </a:moveTo>
                <a:lnTo>
                  <a:pt x="0" y="0"/>
                </a:lnTo>
                <a:lnTo>
                  <a:pt x="0" y="7578352"/>
                </a:lnTo>
                <a:lnTo>
                  <a:pt x="2976226" y="7578352"/>
                </a:lnTo>
                <a:lnTo>
                  <a:pt x="2976226"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2" name="TextBox 12"/>
          <p:cNvSpPr txBox="1"/>
          <p:nvPr/>
        </p:nvSpPr>
        <p:spPr>
          <a:xfrm>
            <a:off x="381000" y="3772337"/>
            <a:ext cx="11228783" cy="2257028"/>
          </a:xfrm>
          <a:prstGeom prst="rect">
            <a:avLst/>
          </a:prstGeom>
        </p:spPr>
        <p:txBody>
          <a:bodyPr wrap="square" lIns="0" tIns="0" rIns="0" bIns="0" rtlCol="0" anchor="t">
            <a:spAutoFit/>
          </a:bodyPr>
          <a:lstStyle/>
          <a:p>
            <a:pPr algn="ctr">
              <a:lnSpc>
                <a:spcPts val="8836"/>
              </a:lnSpc>
            </a:pPr>
            <a:r>
              <a:rPr lang="en-US" sz="9109">
                <a:solidFill>
                  <a:srgbClr val="3B435F"/>
                </a:solidFill>
                <a:latin typeface="Poetsen"/>
              </a:rPr>
              <a:t>Az National Trucking (ANT) Data Analysis</a:t>
            </a:r>
          </a:p>
        </p:txBody>
      </p:sp>
      <p:sp>
        <p:nvSpPr>
          <p:cNvPr id="13" name="TextBox 13"/>
          <p:cNvSpPr txBox="1"/>
          <p:nvPr/>
        </p:nvSpPr>
        <p:spPr>
          <a:xfrm>
            <a:off x="2371054" y="6044866"/>
            <a:ext cx="8588621" cy="2814617"/>
          </a:xfrm>
          <a:prstGeom prst="rect">
            <a:avLst/>
          </a:prstGeom>
        </p:spPr>
        <p:txBody>
          <a:bodyPr lIns="0" tIns="0" rIns="0" bIns="0" rtlCol="0" anchor="t">
            <a:spAutoFit/>
          </a:bodyPr>
          <a:lstStyle/>
          <a:p>
            <a:pPr algn="ctr"/>
            <a:r>
              <a:rPr lang="en-US" sz="3100" dirty="0">
                <a:solidFill>
                  <a:srgbClr val="242D47"/>
                </a:solidFill>
                <a:ea typeface="+mn-lt"/>
                <a:cs typeface="+mn-lt"/>
              </a:rPr>
              <a:t>Presented by: GROUP 10: </a:t>
            </a:r>
            <a:endParaRPr lang="en-US" sz="3100" dirty="0">
              <a:ea typeface="+mn-lt"/>
              <a:cs typeface="+mn-lt"/>
            </a:endParaRPr>
          </a:p>
          <a:p>
            <a:pPr algn="ctr"/>
            <a:r>
              <a:rPr lang="en-US" sz="3100" dirty="0">
                <a:solidFill>
                  <a:srgbClr val="242D47"/>
                </a:solidFill>
                <a:ea typeface="+mn-lt"/>
                <a:cs typeface="+mn-lt"/>
              </a:rPr>
              <a:t>Abhinav Sahu (AXS230123)</a:t>
            </a:r>
            <a:endParaRPr lang="en-US" dirty="0"/>
          </a:p>
          <a:p>
            <a:pPr algn="ctr"/>
            <a:r>
              <a:rPr lang="en-US" sz="3100" dirty="0">
                <a:solidFill>
                  <a:srgbClr val="242D47"/>
                </a:solidFill>
                <a:ea typeface="+mn-lt"/>
                <a:cs typeface="+mn-lt"/>
              </a:rPr>
              <a:t>Abhishek Dubey (AXD220145)</a:t>
            </a:r>
            <a:endParaRPr lang="en-US" dirty="0"/>
          </a:p>
          <a:p>
            <a:pPr algn="ctr"/>
            <a:r>
              <a:rPr lang="en-US" sz="3100" dirty="0">
                <a:solidFill>
                  <a:srgbClr val="242D47"/>
                </a:solidFill>
                <a:ea typeface="+mn-lt"/>
                <a:cs typeface="+mn-lt"/>
              </a:rPr>
              <a:t>Kajal Singhal (KXS220094)</a:t>
            </a:r>
            <a:endParaRPr lang="en-US" dirty="0"/>
          </a:p>
          <a:p>
            <a:pPr algn="ctr"/>
            <a:r>
              <a:rPr lang="en-US" sz="3100" dirty="0">
                <a:solidFill>
                  <a:srgbClr val="242D47"/>
                </a:solidFill>
                <a:ea typeface="+mn-lt"/>
                <a:cs typeface="+mn-lt"/>
              </a:rPr>
              <a:t> Sanjana Sasi (SXS230075)</a:t>
            </a:r>
            <a:endParaRPr lang="en-US" dirty="0"/>
          </a:p>
          <a:p>
            <a:pPr algn="ctr">
              <a:lnSpc>
                <a:spcPct val="90000"/>
              </a:lnSpc>
            </a:pPr>
            <a:r>
              <a:rPr lang="en-US" sz="3100" dirty="0">
                <a:solidFill>
                  <a:srgbClr val="242D47"/>
                </a:solidFill>
                <a:ea typeface="+mn-lt"/>
                <a:cs typeface="+mn-lt"/>
              </a:rPr>
              <a:t>Subodh Kadam (SXK230012)</a:t>
            </a:r>
            <a:endParaRPr lang="en-US" dirty="0"/>
          </a:p>
        </p:txBody>
      </p:sp>
      <p:sp>
        <p:nvSpPr>
          <p:cNvPr id="14" name="TextBox 14"/>
          <p:cNvSpPr txBox="1"/>
          <p:nvPr/>
        </p:nvSpPr>
        <p:spPr>
          <a:xfrm>
            <a:off x="4332508" y="2261944"/>
            <a:ext cx="7340385" cy="1199111"/>
          </a:xfrm>
          <a:prstGeom prst="rect">
            <a:avLst/>
          </a:prstGeom>
        </p:spPr>
        <p:txBody>
          <a:bodyPr wrap="square" lIns="0" tIns="0" rIns="0" bIns="0" rtlCol="0" anchor="t">
            <a:spAutoFit/>
          </a:bodyPr>
          <a:lstStyle/>
          <a:p>
            <a:pPr algn="ctr">
              <a:lnSpc>
                <a:spcPts val="4754"/>
              </a:lnSpc>
            </a:pPr>
            <a:r>
              <a:rPr lang="en-US" sz="3395" spc="176">
                <a:solidFill>
                  <a:srgbClr val="392515"/>
                </a:solidFill>
                <a:latin typeface="Poppins"/>
              </a:rPr>
              <a:t>BUAN 6346.501 - Big Data - F24​</a:t>
            </a:r>
          </a:p>
          <a:p>
            <a:pPr algn="ctr">
              <a:lnSpc>
                <a:spcPts val="4754"/>
              </a:lnSpc>
            </a:pPr>
            <a:endParaRPr lang="en-US" sz="3395" spc="176">
              <a:solidFill>
                <a:srgbClr val="392515"/>
              </a:solidFill>
              <a:latin typeface="Poppins"/>
            </a:endParaRPr>
          </a:p>
        </p:txBody>
      </p:sp>
      <p:sp>
        <p:nvSpPr>
          <p:cNvPr id="15" name="Freeform 15"/>
          <p:cNvSpPr/>
          <p:nvPr/>
        </p:nvSpPr>
        <p:spPr>
          <a:xfrm>
            <a:off x="-903833" y="7295052"/>
            <a:ext cx="2685364" cy="2485182"/>
          </a:xfrm>
          <a:custGeom>
            <a:avLst/>
            <a:gdLst/>
            <a:ahLst/>
            <a:cxnLst/>
            <a:rect l="l" t="t" r="r" b="b"/>
            <a:pathLst>
              <a:path w="2685364" h="2485182">
                <a:moveTo>
                  <a:pt x="0" y="0"/>
                </a:moveTo>
                <a:lnTo>
                  <a:pt x="2685364" y="0"/>
                </a:lnTo>
                <a:lnTo>
                  <a:pt x="2685364" y="2485182"/>
                </a:lnTo>
                <a:lnTo>
                  <a:pt x="0" y="248518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16" name="Freeform 16"/>
          <p:cNvSpPr/>
          <p:nvPr/>
        </p:nvSpPr>
        <p:spPr>
          <a:xfrm flipH="1">
            <a:off x="1446440" y="8114557"/>
            <a:ext cx="2347433" cy="2172443"/>
          </a:xfrm>
          <a:custGeom>
            <a:avLst/>
            <a:gdLst/>
            <a:ahLst/>
            <a:cxnLst/>
            <a:rect l="l" t="t" r="r" b="b"/>
            <a:pathLst>
              <a:path w="2347433" h="2172443">
                <a:moveTo>
                  <a:pt x="2347433" y="0"/>
                </a:moveTo>
                <a:lnTo>
                  <a:pt x="0" y="0"/>
                </a:lnTo>
                <a:lnTo>
                  <a:pt x="0" y="2172443"/>
                </a:lnTo>
                <a:lnTo>
                  <a:pt x="2347433" y="2172443"/>
                </a:lnTo>
                <a:lnTo>
                  <a:pt x="2347433"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17" name="Freeform 17"/>
          <p:cNvSpPr/>
          <p:nvPr/>
        </p:nvSpPr>
        <p:spPr>
          <a:xfrm>
            <a:off x="1165506" y="6985438"/>
            <a:ext cx="1677235" cy="1552205"/>
          </a:xfrm>
          <a:custGeom>
            <a:avLst/>
            <a:gdLst/>
            <a:ahLst/>
            <a:cxnLst/>
            <a:rect l="l" t="t" r="r" b="b"/>
            <a:pathLst>
              <a:path w="1677235" h="1552205">
                <a:moveTo>
                  <a:pt x="0" y="0"/>
                </a:moveTo>
                <a:lnTo>
                  <a:pt x="1677236" y="0"/>
                </a:lnTo>
                <a:lnTo>
                  <a:pt x="1677236" y="1552205"/>
                </a:lnTo>
                <a:lnTo>
                  <a:pt x="0" y="155220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7E4"/>
        </a:solidFill>
        <a:effectLst/>
      </p:bgPr>
    </p:bg>
    <p:spTree>
      <p:nvGrpSpPr>
        <p:cNvPr id="1" name=""/>
        <p:cNvGrpSpPr/>
        <p:nvPr/>
      </p:nvGrpSpPr>
      <p:grpSpPr>
        <a:xfrm>
          <a:off x="0" y="0"/>
          <a:ext cx="0" cy="0"/>
          <a:chOff x="0" y="0"/>
          <a:chExt cx="0" cy="0"/>
        </a:xfrm>
      </p:grpSpPr>
      <p:sp>
        <p:nvSpPr>
          <p:cNvPr id="2" name="Freeform 2"/>
          <p:cNvSpPr/>
          <p:nvPr/>
        </p:nvSpPr>
        <p:spPr>
          <a:xfrm>
            <a:off x="13047464" y="-248237"/>
            <a:ext cx="5587787" cy="2875171"/>
          </a:xfrm>
          <a:custGeom>
            <a:avLst/>
            <a:gdLst/>
            <a:ahLst/>
            <a:cxnLst/>
            <a:rect l="l" t="t" r="r" b="b"/>
            <a:pathLst>
              <a:path w="5587787" h="2875171">
                <a:moveTo>
                  <a:pt x="0" y="0"/>
                </a:moveTo>
                <a:lnTo>
                  <a:pt x="5587787" y="0"/>
                </a:lnTo>
                <a:lnTo>
                  <a:pt x="5587787" y="2875171"/>
                </a:lnTo>
                <a:lnTo>
                  <a:pt x="0" y="28751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8270319" y="1028700"/>
            <a:ext cx="8801558" cy="8229600"/>
            <a:chOff x="0" y="0"/>
            <a:chExt cx="2318106" cy="2167467"/>
          </a:xfrm>
        </p:grpSpPr>
        <p:sp>
          <p:nvSpPr>
            <p:cNvPr id="4" name="Freeform 4"/>
            <p:cNvSpPr/>
            <p:nvPr/>
          </p:nvSpPr>
          <p:spPr>
            <a:xfrm>
              <a:off x="0" y="0"/>
              <a:ext cx="2318106" cy="2167467"/>
            </a:xfrm>
            <a:custGeom>
              <a:avLst/>
              <a:gdLst/>
              <a:ahLst/>
              <a:cxnLst/>
              <a:rect l="l" t="t" r="r" b="b"/>
              <a:pathLst>
                <a:path w="2318106" h="2167467">
                  <a:moveTo>
                    <a:pt x="0" y="0"/>
                  </a:moveTo>
                  <a:lnTo>
                    <a:pt x="2318106" y="0"/>
                  </a:lnTo>
                  <a:lnTo>
                    <a:pt x="2318106" y="2167467"/>
                  </a:lnTo>
                  <a:lnTo>
                    <a:pt x="0" y="2167467"/>
                  </a:lnTo>
                  <a:close/>
                </a:path>
              </a:pathLst>
            </a:custGeom>
            <a:solidFill>
              <a:srgbClr val="FEF7E4"/>
            </a:solidFill>
            <a:ln w="171450" cap="sq">
              <a:solidFill>
                <a:srgbClr val="BD651D"/>
              </a:solidFill>
              <a:prstDash val="solid"/>
              <a:miter/>
            </a:ln>
          </p:spPr>
          <p:txBody>
            <a:bodyPr/>
            <a:lstStyle/>
            <a:p>
              <a:endParaRPr lang="en-IN"/>
            </a:p>
          </p:txBody>
        </p:sp>
        <p:sp>
          <p:nvSpPr>
            <p:cNvPr id="5" name="TextBox 5"/>
            <p:cNvSpPr txBox="1"/>
            <p:nvPr/>
          </p:nvSpPr>
          <p:spPr>
            <a:xfrm>
              <a:off x="0" y="-57150"/>
              <a:ext cx="2318106" cy="2224617"/>
            </a:xfrm>
            <a:prstGeom prst="rect">
              <a:avLst/>
            </a:prstGeom>
          </p:spPr>
          <p:txBody>
            <a:bodyPr lIns="50800" tIns="50800" rIns="50800" bIns="50800" rtlCol="0" anchor="ctr"/>
            <a:lstStyle/>
            <a:p>
              <a:pPr algn="ctr">
                <a:lnSpc>
                  <a:spcPts val="3219"/>
                </a:lnSpc>
              </a:pPr>
              <a:endParaRPr/>
            </a:p>
          </p:txBody>
        </p:sp>
      </p:grpSp>
      <p:sp>
        <p:nvSpPr>
          <p:cNvPr id="7" name="TextBox 7"/>
          <p:cNvSpPr txBox="1"/>
          <p:nvPr/>
        </p:nvSpPr>
        <p:spPr>
          <a:xfrm>
            <a:off x="1323222" y="1351274"/>
            <a:ext cx="6113072" cy="1872307"/>
          </a:xfrm>
          <a:prstGeom prst="rect">
            <a:avLst/>
          </a:prstGeom>
        </p:spPr>
        <p:txBody>
          <a:bodyPr lIns="0" tIns="0" rIns="0" bIns="0" rtlCol="0" anchor="t">
            <a:spAutoFit/>
          </a:bodyPr>
          <a:lstStyle/>
          <a:p>
            <a:pPr>
              <a:lnSpc>
                <a:spcPts val="7301"/>
              </a:lnSpc>
            </a:pPr>
            <a:r>
              <a:rPr lang="en-US" sz="7527">
                <a:solidFill>
                  <a:srgbClr val="3B435F"/>
                </a:solidFill>
                <a:latin typeface="Poetsen"/>
              </a:rPr>
              <a:t>Linear Regression</a:t>
            </a:r>
          </a:p>
        </p:txBody>
      </p:sp>
      <p:sp>
        <p:nvSpPr>
          <p:cNvPr id="8" name="Freeform 8"/>
          <p:cNvSpPr/>
          <p:nvPr/>
        </p:nvSpPr>
        <p:spPr>
          <a:xfrm flipH="1">
            <a:off x="-1765194" y="7820715"/>
            <a:ext cx="5587787" cy="2875171"/>
          </a:xfrm>
          <a:custGeom>
            <a:avLst/>
            <a:gdLst/>
            <a:ahLst/>
            <a:cxnLst/>
            <a:rect l="l" t="t" r="r" b="b"/>
            <a:pathLst>
              <a:path w="5587787" h="2875171">
                <a:moveTo>
                  <a:pt x="5587788" y="0"/>
                </a:moveTo>
                <a:lnTo>
                  <a:pt x="0" y="0"/>
                </a:lnTo>
                <a:lnTo>
                  <a:pt x="0" y="2875170"/>
                </a:lnTo>
                <a:lnTo>
                  <a:pt x="5587788" y="2875170"/>
                </a:lnTo>
                <a:lnTo>
                  <a:pt x="5587788"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TextBox 9"/>
          <p:cNvSpPr txBox="1"/>
          <p:nvPr/>
        </p:nvSpPr>
        <p:spPr>
          <a:xfrm>
            <a:off x="1323222" y="4457700"/>
            <a:ext cx="5862015" cy="2659639"/>
          </a:xfrm>
          <a:prstGeom prst="rect">
            <a:avLst/>
          </a:prstGeom>
        </p:spPr>
        <p:txBody>
          <a:bodyPr lIns="0" tIns="0" rIns="0" bIns="0" rtlCol="0" anchor="t">
            <a:spAutoFit/>
          </a:bodyPr>
          <a:lstStyle/>
          <a:p>
            <a:pPr marL="608990" lvl="1" indent="-304495">
              <a:lnSpc>
                <a:spcPts val="4231"/>
              </a:lnSpc>
              <a:buFont typeface="Arial"/>
              <a:buChar char="•"/>
            </a:pPr>
            <a:r>
              <a:rPr lang="en-US" sz="2820" spc="2">
                <a:solidFill>
                  <a:srgbClr val="242D47"/>
                </a:solidFill>
                <a:latin typeface="Poppins"/>
              </a:rPr>
              <a:t>Integrated Tableau’s table visualization with R to generate linear regression model</a:t>
            </a:r>
          </a:p>
          <a:p>
            <a:pPr marL="608990" lvl="1" indent="-304495">
              <a:lnSpc>
                <a:spcPts val="4231"/>
              </a:lnSpc>
              <a:buFont typeface="Arial"/>
              <a:buChar char="•"/>
            </a:pPr>
            <a:r>
              <a:rPr lang="en-US" sz="2820" spc="2">
                <a:solidFill>
                  <a:srgbClr val="242D47"/>
                </a:solidFill>
                <a:latin typeface="Poppins"/>
              </a:rPr>
              <a:t>Adjusted R-squared:  0.9977</a:t>
            </a:r>
          </a:p>
        </p:txBody>
      </p:sp>
      <p:sp>
        <p:nvSpPr>
          <p:cNvPr id="10" name="Freeform 10"/>
          <p:cNvSpPr/>
          <p:nvPr/>
        </p:nvSpPr>
        <p:spPr>
          <a:xfrm>
            <a:off x="15041764" y="306697"/>
            <a:ext cx="2030113" cy="553667"/>
          </a:xfrm>
          <a:custGeom>
            <a:avLst/>
            <a:gdLst/>
            <a:ahLst/>
            <a:cxnLst/>
            <a:rect l="l" t="t" r="r" b="b"/>
            <a:pathLst>
              <a:path w="2030113" h="553667">
                <a:moveTo>
                  <a:pt x="0" y="0"/>
                </a:moveTo>
                <a:lnTo>
                  <a:pt x="2030113" y="0"/>
                </a:lnTo>
                <a:lnTo>
                  <a:pt x="2030113" y="553667"/>
                </a:lnTo>
                <a:lnTo>
                  <a:pt x="0" y="5536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1" name="Freeform 11"/>
          <p:cNvSpPr/>
          <p:nvPr/>
        </p:nvSpPr>
        <p:spPr>
          <a:xfrm flipH="1">
            <a:off x="532451" y="9299474"/>
            <a:ext cx="2030113" cy="553667"/>
          </a:xfrm>
          <a:custGeom>
            <a:avLst/>
            <a:gdLst/>
            <a:ahLst/>
            <a:cxnLst/>
            <a:rect l="l" t="t" r="r" b="b"/>
            <a:pathLst>
              <a:path w="2030113" h="553667">
                <a:moveTo>
                  <a:pt x="2030113" y="0"/>
                </a:moveTo>
                <a:lnTo>
                  <a:pt x="0" y="0"/>
                </a:lnTo>
                <a:lnTo>
                  <a:pt x="0" y="553667"/>
                </a:lnTo>
                <a:lnTo>
                  <a:pt x="2030113" y="553667"/>
                </a:lnTo>
                <a:lnTo>
                  <a:pt x="2030113"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12" name="Picture 11">
            <a:extLst>
              <a:ext uri="{FF2B5EF4-FFF2-40B4-BE49-F238E27FC236}">
                <a16:creationId xmlns:a16="http://schemas.microsoft.com/office/drawing/2014/main" id="{C1A2B128-0397-2751-CA38-208A1797B1B1}"/>
              </a:ext>
            </a:extLst>
          </p:cNvPr>
          <p:cNvPicPr>
            <a:picLocks noChangeAspect="1"/>
          </p:cNvPicPr>
          <p:nvPr/>
        </p:nvPicPr>
        <p:blipFill rotWithShape="1">
          <a:blip r:embed="rId6"/>
          <a:srcRect b="6480"/>
          <a:stretch/>
        </p:blipFill>
        <p:spPr>
          <a:xfrm>
            <a:off x="8523486" y="1256822"/>
            <a:ext cx="8316714" cy="3706082"/>
          </a:xfrm>
          <a:prstGeom prst="rect">
            <a:avLst/>
          </a:prstGeom>
        </p:spPr>
      </p:pic>
      <p:pic>
        <p:nvPicPr>
          <p:cNvPr id="14" name="Picture 13">
            <a:extLst>
              <a:ext uri="{FF2B5EF4-FFF2-40B4-BE49-F238E27FC236}">
                <a16:creationId xmlns:a16="http://schemas.microsoft.com/office/drawing/2014/main" id="{07CF3F18-CF90-D7BD-EF7D-12DBF0B1E55E}"/>
              </a:ext>
            </a:extLst>
          </p:cNvPr>
          <p:cNvPicPr>
            <a:picLocks noChangeAspect="1"/>
          </p:cNvPicPr>
          <p:nvPr/>
        </p:nvPicPr>
        <p:blipFill>
          <a:blip r:embed="rId7"/>
          <a:stretch>
            <a:fillRect/>
          </a:stretch>
        </p:blipFill>
        <p:spPr>
          <a:xfrm>
            <a:off x="8523486" y="5067471"/>
            <a:ext cx="8316714" cy="38969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0826" y="8905716"/>
            <a:ext cx="20429652" cy="1749036"/>
            <a:chOff x="0" y="0"/>
            <a:chExt cx="27239536" cy="2332049"/>
          </a:xfrm>
        </p:grpSpPr>
        <p:sp>
          <p:nvSpPr>
            <p:cNvPr id="3" name="Freeform 3"/>
            <p:cNvSpPr/>
            <p:nvPr/>
          </p:nvSpPr>
          <p:spPr>
            <a:xfrm>
              <a:off x="0" y="0"/>
              <a:ext cx="13693284" cy="2332049"/>
            </a:xfrm>
            <a:custGeom>
              <a:avLst/>
              <a:gdLst/>
              <a:ahLst/>
              <a:cxnLst/>
              <a:rect l="l" t="t" r="r" b="b"/>
              <a:pathLst>
                <a:path w="13693284" h="2332049">
                  <a:moveTo>
                    <a:pt x="0" y="0"/>
                  </a:moveTo>
                  <a:lnTo>
                    <a:pt x="13693284" y="0"/>
                  </a:lnTo>
                  <a:lnTo>
                    <a:pt x="13693284" y="2332049"/>
                  </a:lnTo>
                  <a:lnTo>
                    <a:pt x="0" y="2332049"/>
                  </a:lnTo>
                  <a:lnTo>
                    <a:pt x="0" y="0"/>
                  </a:lnTo>
                  <a:close/>
                </a:path>
              </a:pathLst>
            </a:custGeom>
            <a:blipFill>
              <a:blip r:embed="rId2">
                <a:extLst>
                  <a:ext uri="{96DAC541-7B7A-43D3-8B79-37D633B846F1}">
                    <asvg:svgBlip xmlns:asvg="http://schemas.microsoft.com/office/drawing/2016/SVG/main" r:embed="rId3"/>
                  </a:ext>
                </a:extLst>
              </a:blip>
              <a:stretch>
                <a:fillRect l="-895" t="-18663"/>
              </a:stretch>
            </a:blipFill>
          </p:spPr>
          <p:txBody>
            <a:bodyPr/>
            <a:lstStyle/>
            <a:p>
              <a:endParaRPr lang="en-IN"/>
            </a:p>
          </p:txBody>
        </p:sp>
        <p:sp>
          <p:nvSpPr>
            <p:cNvPr id="4" name="Freeform 4"/>
            <p:cNvSpPr/>
            <p:nvPr/>
          </p:nvSpPr>
          <p:spPr>
            <a:xfrm>
              <a:off x="13546252" y="0"/>
              <a:ext cx="13693284" cy="2332049"/>
            </a:xfrm>
            <a:custGeom>
              <a:avLst/>
              <a:gdLst/>
              <a:ahLst/>
              <a:cxnLst/>
              <a:rect l="l" t="t" r="r" b="b"/>
              <a:pathLst>
                <a:path w="13693284" h="2332049">
                  <a:moveTo>
                    <a:pt x="0" y="0"/>
                  </a:moveTo>
                  <a:lnTo>
                    <a:pt x="13693284" y="0"/>
                  </a:lnTo>
                  <a:lnTo>
                    <a:pt x="13693284" y="2332049"/>
                  </a:lnTo>
                  <a:lnTo>
                    <a:pt x="0" y="2332049"/>
                  </a:lnTo>
                  <a:lnTo>
                    <a:pt x="0" y="0"/>
                  </a:lnTo>
                  <a:close/>
                </a:path>
              </a:pathLst>
            </a:custGeom>
            <a:blipFill>
              <a:blip r:embed="rId2">
                <a:extLst>
                  <a:ext uri="{96DAC541-7B7A-43D3-8B79-37D633B846F1}">
                    <asvg:svgBlip xmlns:asvg="http://schemas.microsoft.com/office/drawing/2016/SVG/main" r:embed="rId3"/>
                  </a:ext>
                </a:extLst>
              </a:blip>
              <a:stretch>
                <a:fillRect l="-895" t="-18663"/>
              </a:stretch>
            </a:blipFill>
          </p:spPr>
          <p:txBody>
            <a:bodyPr/>
            <a:lstStyle/>
            <a:p>
              <a:endParaRPr lang="en-IN"/>
            </a:p>
          </p:txBody>
        </p:sp>
      </p:grpSp>
      <p:grpSp>
        <p:nvGrpSpPr>
          <p:cNvPr id="5" name="Group 5"/>
          <p:cNvGrpSpPr/>
          <p:nvPr/>
        </p:nvGrpSpPr>
        <p:grpSpPr>
          <a:xfrm>
            <a:off x="914400" y="52723"/>
            <a:ext cx="20800438" cy="10653039"/>
            <a:chOff x="0" y="0"/>
            <a:chExt cx="23149799" cy="13041901"/>
          </a:xfrm>
        </p:grpSpPr>
        <p:grpSp>
          <p:nvGrpSpPr>
            <p:cNvPr id="6" name="Group 6"/>
            <p:cNvGrpSpPr/>
            <p:nvPr/>
          </p:nvGrpSpPr>
          <p:grpSpPr>
            <a:xfrm>
              <a:off x="0" y="0"/>
              <a:ext cx="15980417" cy="10550439"/>
              <a:chOff x="0" y="0"/>
              <a:chExt cx="3156626" cy="2084037"/>
            </a:xfrm>
          </p:grpSpPr>
          <p:sp>
            <p:nvSpPr>
              <p:cNvPr id="7" name="Freeform 7"/>
              <p:cNvSpPr/>
              <p:nvPr/>
            </p:nvSpPr>
            <p:spPr>
              <a:xfrm>
                <a:off x="0" y="0"/>
                <a:ext cx="3156626" cy="2084037"/>
              </a:xfrm>
              <a:custGeom>
                <a:avLst/>
                <a:gdLst/>
                <a:ahLst/>
                <a:cxnLst/>
                <a:rect l="l" t="t" r="r" b="b"/>
                <a:pathLst>
                  <a:path w="3156626" h="2084037">
                    <a:moveTo>
                      <a:pt x="20024" y="0"/>
                    </a:moveTo>
                    <a:lnTo>
                      <a:pt x="3136601" y="0"/>
                    </a:lnTo>
                    <a:cubicBezTo>
                      <a:pt x="3141912" y="0"/>
                      <a:pt x="3147005" y="2110"/>
                      <a:pt x="3150761" y="5865"/>
                    </a:cubicBezTo>
                    <a:cubicBezTo>
                      <a:pt x="3154516" y="9620"/>
                      <a:pt x="3156626" y="14714"/>
                      <a:pt x="3156626" y="20024"/>
                    </a:cubicBezTo>
                    <a:lnTo>
                      <a:pt x="3156626" y="2064013"/>
                    </a:lnTo>
                    <a:cubicBezTo>
                      <a:pt x="3156626" y="2069324"/>
                      <a:pt x="3154516" y="2074417"/>
                      <a:pt x="3150761" y="2078172"/>
                    </a:cubicBezTo>
                    <a:cubicBezTo>
                      <a:pt x="3147005" y="2081928"/>
                      <a:pt x="3141912" y="2084037"/>
                      <a:pt x="3136601" y="2084037"/>
                    </a:cubicBezTo>
                    <a:lnTo>
                      <a:pt x="20024" y="2084037"/>
                    </a:lnTo>
                    <a:cubicBezTo>
                      <a:pt x="14714" y="2084037"/>
                      <a:pt x="9620" y="2081928"/>
                      <a:pt x="5865" y="2078172"/>
                    </a:cubicBezTo>
                    <a:cubicBezTo>
                      <a:pt x="2110" y="2074417"/>
                      <a:pt x="0" y="2069324"/>
                      <a:pt x="0" y="2064013"/>
                    </a:cubicBezTo>
                    <a:lnTo>
                      <a:pt x="0" y="20024"/>
                    </a:lnTo>
                    <a:cubicBezTo>
                      <a:pt x="0" y="14714"/>
                      <a:pt x="2110" y="9620"/>
                      <a:pt x="5865" y="5865"/>
                    </a:cubicBezTo>
                    <a:cubicBezTo>
                      <a:pt x="9620" y="2110"/>
                      <a:pt x="14714" y="0"/>
                      <a:pt x="20024" y="0"/>
                    </a:cubicBezTo>
                    <a:close/>
                  </a:path>
                </a:pathLst>
              </a:custGeom>
              <a:solidFill>
                <a:srgbClr val="545454"/>
              </a:solidFill>
            </p:spPr>
            <p:txBody>
              <a:bodyPr/>
              <a:lstStyle/>
              <a:p>
                <a:endParaRPr lang="en-IN"/>
              </a:p>
            </p:txBody>
          </p:sp>
          <p:sp>
            <p:nvSpPr>
              <p:cNvPr id="8" name="TextBox 8"/>
              <p:cNvSpPr txBox="1"/>
              <p:nvPr/>
            </p:nvSpPr>
            <p:spPr>
              <a:xfrm>
                <a:off x="0" y="-38100"/>
                <a:ext cx="3156626" cy="2122137"/>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0" y="330557"/>
              <a:ext cx="23149799" cy="12711344"/>
            </a:xfrm>
            <a:custGeom>
              <a:avLst/>
              <a:gdLst/>
              <a:ahLst/>
              <a:cxnLst/>
              <a:rect l="l" t="t" r="r" b="b"/>
              <a:pathLst>
                <a:path w="23149799" h="12711344">
                  <a:moveTo>
                    <a:pt x="0" y="0"/>
                  </a:moveTo>
                  <a:lnTo>
                    <a:pt x="23149799" y="0"/>
                  </a:lnTo>
                  <a:lnTo>
                    <a:pt x="23149799" y="12711344"/>
                  </a:lnTo>
                  <a:lnTo>
                    <a:pt x="0" y="127113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10" name="Group 10"/>
            <p:cNvGrpSpPr/>
            <p:nvPr/>
          </p:nvGrpSpPr>
          <p:grpSpPr>
            <a:xfrm>
              <a:off x="714942" y="720228"/>
              <a:ext cx="14499687" cy="7664074"/>
              <a:chOff x="0" y="0"/>
              <a:chExt cx="2284104" cy="1207305"/>
            </a:xfrm>
          </p:grpSpPr>
          <p:sp>
            <p:nvSpPr>
              <p:cNvPr id="11" name="Freeform 11"/>
              <p:cNvSpPr/>
              <p:nvPr/>
            </p:nvSpPr>
            <p:spPr>
              <a:xfrm>
                <a:off x="0" y="0"/>
                <a:ext cx="2284104" cy="1207305"/>
              </a:xfrm>
              <a:custGeom>
                <a:avLst/>
                <a:gdLst/>
                <a:ahLst/>
                <a:cxnLst/>
                <a:rect l="l" t="t" r="r" b="b"/>
                <a:pathLst>
                  <a:path w="2284104" h="1207305">
                    <a:moveTo>
                      <a:pt x="0" y="0"/>
                    </a:moveTo>
                    <a:lnTo>
                      <a:pt x="2284104" y="0"/>
                    </a:lnTo>
                    <a:lnTo>
                      <a:pt x="2284104" y="1207305"/>
                    </a:lnTo>
                    <a:lnTo>
                      <a:pt x="0" y="1207305"/>
                    </a:lnTo>
                    <a:close/>
                  </a:path>
                </a:pathLst>
              </a:custGeom>
              <a:solidFill>
                <a:srgbClr val="FEF7E4"/>
              </a:solidFill>
            </p:spPr>
            <p:txBody>
              <a:bodyPr/>
              <a:lstStyle/>
              <a:p>
                <a:endParaRPr lang="en-IN"/>
              </a:p>
            </p:txBody>
          </p:sp>
          <p:sp>
            <p:nvSpPr>
              <p:cNvPr id="12" name="TextBox 12"/>
              <p:cNvSpPr txBox="1"/>
              <p:nvPr/>
            </p:nvSpPr>
            <p:spPr>
              <a:xfrm>
                <a:off x="0" y="-47625"/>
                <a:ext cx="2284104" cy="1254930"/>
              </a:xfrm>
              <a:prstGeom prst="rect">
                <a:avLst/>
              </a:prstGeom>
            </p:spPr>
            <p:txBody>
              <a:bodyPr lIns="63700" tIns="63700" rIns="63700" bIns="63700" rtlCol="0" anchor="ctr"/>
              <a:lstStyle/>
              <a:p>
                <a:pPr algn="ctr">
                  <a:lnSpc>
                    <a:spcPts val="3335"/>
                  </a:lnSpc>
                  <a:spcBef>
                    <a:spcPct val="0"/>
                  </a:spcBef>
                </a:pPr>
                <a:endParaRPr/>
              </a:p>
            </p:txBody>
          </p:sp>
        </p:grpSp>
      </p:grpSp>
      <p:sp>
        <p:nvSpPr>
          <p:cNvPr id="16" name="TextBox 16"/>
          <p:cNvSpPr txBox="1"/>
          <p:nvPr/>
        </p:nvSpPr>
        <p:spPr>
          <a:xfrm>
            <a:off x="3352800" y="537302"/>
            <a:ext cx="8844587" cy="1013098"/>
          </a:xfrm>
          <a:prstGeom prst="rect">
            <a:avLst/>
          </a:prstGeom>
        </p:spPr>
        <p:txBody>
          <a:bodyPr lIns="0" tIns="0" rIns="0" bIns="0" rtlCol="0" anchor="t">
            <a:spAutoFit/>
          </a:bodyPr>
          <a:lstStyle/>
          <a:p>
            <a:pPr algn="ctr">
              <a:lnSpc>
                <a:spcPts val="7903"/>
              </a:lnSpc>
            </a:pPr>
            <a:r>
              <a:rPr lang="en-US" sz="8147">
                <a:solidFill>
                  <a:srgbClr val="3B435F"/>
                </a:solidFill>
                <a:latin typeface="Poetsen"/>
              </a:rPr>
              <a:t>Conclusion</a:t>
            </a:r>
          </a:p>
        </p:txBody>
      </p:sp>
      <p:sp>
        <p:nvSpPr>
          <p:cNvPr id="39" name="TextBox 38">
            <a:extLst>
              <a:ext uri="{FF2B5EF4-FFF2-40B4-BE49-F238E27FC236}">
                <a16:creationId xmlns:a16="http://schemas.microsoft.com/office/drawing/2014/main" id="{7D67BA4C-28C2-6399-7E9D-87E0DD310213}"/>
              </a:ext>
            </a:extLst>
          </p:cNvPr>
          <p:cNvSpPr txBox="1"/>
          <p:nvPr/>
        </p:nvSpPr>
        <p:spPr>
          <a:xfrm>
            <a:off x="1752600" y="2204970"/>
            <a:ext cx="12832370" cy="4041747"/>
          </a:xfrm>
          <a:prstGeom prst="rect">
            <a:avLst/>
          </a:prstGeom>
          <a:noFill/>
        </p:spPr>
        <p:txBody>
          <a:bodyPr wrap="square">
            <a:spAutoFit/>
          </a:bodyPr>
          <a:lstStyle/>
          <a:p>
            <a:pPr marL="285750" indent="-285750">
              <a:lnSpc>
                <a:spcPct val="80000"/>
              </a:lnSpc>
              <a:buFont typeface="Arial" panose="020B0604020202020204" pitchFamily="34" charset="0"/>
              <a:buChar char="•"/>
            </a:pPr>
            <a:r>
              <a:rPr lang="en-US" sz="3200" dirty="0">
                <a:solidFill>
                  <a:srgbClr val="000000"/>
                </a:solidFill>
                <a:effectLst/>
                <a:latin typeface="+mj-lt"/>
              </a:rPr>
              <a:t>Identified specific truck models and driver behaviors that elevate risk levels; suggested improvements based on linear regression outputs</a:t>
            </a:r>
          </a:p>
          <a:p>
            <a:pPr marL="285750" indent="-285750">
              <a:lnSpc>
                <a:spcPct val="80000"/>
              </a:lnSpc>
              <a:buFont typeface="Arial" panose="020B0604020202020204" pitchFamily="34" charset="0"/>
              <a:buChar char="•"/>
            </a:pPr>
            <a:endParaRPr lang="en-US" sz="3200" dirty="0">
              <a:solidFill>
                <a:srgbClr val="000000"/>
              </a:solidFill>
              <a:latin typeface="+mj-lt"/>
            </a:endParaRPr>
          </a:p>
          <a:p>
            <a:pPr marL="285750" indent="-285750">
              <a:lnSpc>
                <a:spcPct val="80000"/>
              </a:lnSpc>
              <a:buFont typeface="Arial" panose="020B0604020202020204" pitchFamily="34" charset="0"/>
              <a:buChar char="•"/>
            </a:pPr>
            <a:r>
              <a:rPr lang="en-US" sz="3200" dirty="0">
                <a:solidFill>
                  <a:srgbClr val="000000"/>
                </a:solidFill>
                <a:latin typeface="+mj-lt"/>
              </a:rPr>
              <a:t>Urging the implementation of specialized training programs to mitigate identified risky driving practices</a:t>
            </a:r>
          </a:p>
          <a:p>
            <a:pPr marL="285750" indent="-285750">
              <a:lnSpc>
                <a:spcPct val="80000"/>
              </a:lnSpc>
              <a:buFont typeface="Arial" panose="020B0604020202020204" pitchFamily="34" charset="0"/>
              <a:buChar char="•"/>
            </a:pPr>
            <a:endParaRPr lang="en-US" sz="3200" dirty="0">
              <a:solidFill>
                <a:srgbClr val="000000"/>
              </a:solidFill>
              <a:latin typeface="+mj-lt"/>
            </a:endParaRPr>
          </a:p>
          <a:p>
            <a:pPr marL="285750" indent="-285750">
              <a:lnSpc>
                <a:spcPct val="80000"/>
              </a:lnSpc>
              <a:buFont typeface="Arial" panose="020B0604020202020204" pitchFamily="34" charset="0"/>
              <a:buChar char="•"/>
            </a:pPr>
            <a:r>
              <a:rPr lang="en-US" sz="3200" dirty="0">
                <a:solidFill>
                  <a:srgbClr val="000000"/>
                </a:solidFill>
                <a:latin typeface="+mj-lt"/>
              </a:rPr>
              <a:t>Recommending strategic deployment of Hino trucks on longer routes due to their lower MPG</a:t>
            </a:r>
            <a:endParaRPr lang="en-US" sz="3200" dirty="0">
              <a:latin typeface="+mj-lt"/>
            </a:endParaRPr>
          </a:p>
          <a:p>
            <a:pPr marL="285750" indent="-285750">
              <a:lnSpc>
                <a:spcPct val="80000"/>
              </a:lnSpc>
              <a:buFont typeface="Arial" panose="020B0604020202020204" pitchFamily="34" charset="0"/>
              <a:buChar char="•"/>
            </a:pPr>
            <a:endParaRPr lang="en-IN" sz="3200" dirty="0">
              <a:latin typeface="+mj-lt"/>
            </a:endParaRPr>
          </a:p>
          <a:p>
            <a:pPr marL="285750" indent="-285750">
              <a:lnSpc>
                <a:spcPct val="80000"/>
              </a:lnSpc>
              <a:buFont typeface="Arial" panose="020B0604020202020204" pitchFamily="34" charset="0"/>
              <a:buChar char="•"/>
            </a:pPr>
            <a:r>
              <a:rPr lang="en-IN" sz="3200" dirty="0">
                <a:latin typeface="+mj-lt"/>
              </a:rPr>
              <a:t>Key challenge: Integrating R with Tableau was key challenge faced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7E4"/>
        </a:solidFill>
        <a:effectLst/>
      </p:bgPr>
    </p:bg>
    <p:spTree>
      <p:nvGrpSpPr>
        <p:cNvPr id="1" name=""/>
        <p:cNvGrpSpPr/>
        <p:nvPr/>
      </p:nvGrpSpPr>
      <p:grpSpPr>
        <a:xfrm>
          <a:off x="0" y="0"/>
          <a:ext cx="0" cy="0"/>
          <a:chOff x="0" y="0"/>
          <a:chExt cx="0" cy="0"/>
        </a:xfrm>
      </p:grpSpPr>
      <p:sp>
        <p:nvSpPr>
          <p:cNvPr id="15" name="TextBox 15"/>
          <p:cNvSpPr txBox="1"/>
          <p:nvPr/>
        </p:nvSpPr>
        <p:spPr>
          <a:xfrm>
            <a:off x="1879308" y="4929718"/>
            <a:ext cx="14529383" cy="1356782"/>
          </a:xfrm>
          <a:prstGeom prst="rect">
            <a:avLst/>
          </a:prstGeom>
        </p:spPr>
        <p:txBody>
          <a:bodyPr lIns="0" tIns="0" rIns="0" bIns="0" rtlCol="0" anchor="t">
            <a:spAutoFit/>
          </a:bodyPr>
          <a:lstStyle/>
          <a:p>
            <a:pPr algn="ctr">
              <a:lnSpc>
                <a:spcPts val="8836"/>
              </a:lnSpc>
            </a:pPr>
            <a:r>
              <a:rPr lang="en-US" sz="19900">
                <a:solidFill>
                  <a:srgbClr val="3B435F"/>
                </a:solidFill>
                <a:latin typeface="Poetsen"/>
              </a:rPr>
              <a:t>Thank You</a:t>
            </a:r>
          </a:p>
        </p:txBody>
      </p:sp>
    </p:spTree>
    <p:extLst>
      <p:ext uri="{BB962C8B-B14F-4D97-AF65-F5344CB8AC3E}">
        <p14:creationId xmlns:p14="http://schemas.microsoft.com/office/powerpoint/2010/main" val="236412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28923" y="10019673"/>
            <a:ext cx="20429652" cy="1749036"/>
            <a:chOff x="0" y="0"/>
            <a:chExt cx="27239536" cy="2332049"/>
          </a:xfrm>
        </p:grpSpPr>
        <p:sp>
          <p:nvSpPr>
            <p:cNvPr id="3" name="Freeform 3"/>
            <p:cNvSpPr/>
            <p:nvPr/>
          </p:nvSpPr>
          <p:spPr>
            <a:xfrm>
              <a:off x="0" y="0"/>
              <a:ext cx="13693284" cy="2332049"/>
            </a:xfrm>
            <a:custGeom>
              <a:avLst/>
              <a:gdLst/>
              <a:ahLst/>
              <a:cxnLst/>
              <a:rect l="l" t="t" r="r" b="b"/>
              <a:pathLst>
                <a:path w="13693284" h="2332049">
                  <a:moveTo>
                    <a:pt x="0" y="0"/>
                  </a:moveTo>
                  <a:lnTo>
                    <a:pt x="13693284" y="0"/>
                  </a:lnTo>
                  <a:lnTo>
                    <a:pt x="13693284" y="2332049"/>
                  </a:lnTo>
                  <a:lnTo>
                    <a:pt x="0" y="2332049"/>
                  </a:lnTo>
                  <a:lnTo>
                    <a:pt x="0" y="0"/>
                  </a:lnTo>
                  <a:close/>
                </a:path>
              </a:pathLst>
            </a:custGeom>
            <a:blipFill>
              <a:blip r:embed="rId2">
                <a:extLst>
                  <a:ext uri="{96DAC541-7B7A-43D3-8B79-37D633B846F1}">
                    <asvg:svgBlip xmlns:asvg="http://schemas.microsoft.com/office/drawing/2016/SVG/main" r:embed="rId3"/>
                  </a:ext>
                </a:extLst>
              </a:blip>
              <a:stretch>
                <a:fillRect l="-895" t="-18663"/>
              </a:stretch>
            </a:blipFill>
          </p:spPr>
          <p:txBody>
            <a:bodyPr/>
            <a:lstStyle/>
            <a:p>
              <a:endParaRPr lang="en-IN"/>
            </a:p>
          </p:txBody>
        </p:sp>
        <p:sp>
          <p:nvSpPr>
            <p:cNvPr id="4" name="Freeform 4"/>
            <p:cNvSpPr/>
            <p:nvPr/>
          </p:nvSpPr>
          <p:spPr>
            <a:xfrm>
              <a:off x="13546252" y="0"/>
              <a:ext cx="13693284" cy="2332049"/>
            </a:xfrm>
            <a:custGeom>
              <a:avLst/>
              <a:gdLst/>
              <a:ahLst/>
              <a:cxnLst/>
              <a:rect l="l" t="t" r="r" b="b"/>
              <a:pathLst>
                <a:path w="13693284" h="2332049">
                  <a:moveTo>
                    <a:pt x="0" y="0"/>
                  </a:moveTo>
                  <a:lnTo>
                    <a:pt x="13693284" y="0"/>
                  </a:lnTo>
                  <a:lnTo>
                    <a:pt x="13693284" y="2332049"/>
                  </a:lnTo>
                  <a:lnTo>
                    <a:pt x="0" y="2332049"/>
                  </a:lnTo>
                  <a:lnTo>
                    <a:pt x="0" y="0"/>
                  </a:lnTo>
                  <a:close/>
                </a:path>
              </a:pathLst>
            </a:custGeom>
            <a:blipFill>
              <a:blip r:embed="rId2">
                <a:extLst>
                  <a:ext uri="{96DAC541-7B7A-43D3-8B79-37D633B846F1}">
                    <asvg:svgBlip xmlns:asvg="http://schemas.microsoft.com/office/drawing/2016/SVG/main" r:embed="rId3"/>
                  </a:ext>
                </a:extLst>
              </a:blip>
              <a:stretch>
                <a:fillRect l="-895" t="-18663"/>
              </a:stretch>
            </a:blipFill>
          </p:spPr>
          <p:txBody>
            <a:bodyPr/>
            <a:lstStyle/>
            <a:p>
              <a:endParaRPr lang="en-IN"/>
            </a:p>
          </p:txBody>
        </p:sp>
      </p:grpSp>
      <p:sp>
        <p:nvSpPr>
          <p:cNvPr id="5" name="Freeform 5"/>
          <p:cNvSpPr/>
          <p:nvPr/>
        </p:nvSpPr>
        <p:spPr>
          <a:xfrm>
            <a:off x="1301806" y="-1103942"/>
            <a:ext cx="5200640" cy="2675966"/>
          </a:xfrm>
          <a:custGeom>
            <a:avLst/>
            <a:gdLst/>
            <a:ahLst/>
            <a:cxnLst/>
            <a:rect l="l" t="t" r="r" b="b"/>
            <a:pathLst>
              <a:path w="5200640" h="2675966">
                <a:moveTo>
                  <a:pt x="0" y="0"/>
                </a:moveTo>
                <a:lnTo>
                  <a:pt x="5200641" y="0"/>
                </a:lnTo>
                <a:lnTo>
                  <a:pt x="5200641" y="2675966"/>
                </a:lnTo>
                <a:lnTo>
                  <a:pt x="0" y="26759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7003485" y="3378701"/>
            <a:ext cx="13251119" cy="6627743"/>
          </a:xfrm>
          <a:custGeom>
            <a:avLst/>
            <a:gdLst/>
            <a:ahLst/>
            <a:cxnLst/>
            <a:rect l="l" t="t" r="r" b="b"/>
            <a:pathLst>
              <a:path w="15629295" h="8581904">
                <a:moveTo>
                  <a:pt x="0" y="0"/>
                </a:moveTo>
                <a:lnTo>
                  <a:pt x="15629294" y="0"/>
                </a:lnTo>
                <a:lnTo>
                  <a:pt x="15629294" y="8581903"/>
                </a:lnTo>
                <a:lnTo>
                  <a:pt x="0" y="858190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7" name="Group 7"/>
          <p:cNvGrpSpPr/>
          <p:nvPr/>
        </p:nvGrpSpPr>
        <p:grpSpPr>
          <a:xfrm rot="10800000">
            <a:off x="5882215" y="225010"/>
            <a:ext cx="12854885" cy="1876969"/>
            <a:chOff x="0" y="0"/>
            <a:chExt cx="2783330" cy="406400"/>
          </a:xfrm>
        </p:grpSpPr>
        <p:sp>
          <p:nvSpPr>
            <p:cNvPr id="8" name="Freeform 8"/>
            <p:cNvSpPr/>
            <p:nvPr/>
          </p:nvSpPr>
          <p:spPr>
            <a:xfrm>
              <a:off x="0" y="0"/>
              <a:ext cx="2783330" cy="406400"/>
            </a:xfrm>
            <a:custGeom>
              <a:avLst/>
              <a:gdLst/>
              <a:ahLst/>
              <a:cxnLst/>
              <a:rect l="l" t="t" r="r" b="b"/>
              <a:pathLst>
                <a:path w="2783330" h="406400">
                  <a:moveTo>
                    <a:pt x="0" y="0"/>
                  </a:moveTo>
                  <a:lnTo>
                    <a:pt x="2580130" y="0"/>
                  </a:lnTo>
                  <a:lnTo>
                    <a:pt x="2783330" y="203200"/>
                  </a:lnTo>
                  <a:lnTo>
                    <a:pt x="2580130" y="406400"/>
                  </a:lnTo>
                  <a:lnTo>
                    <a:pt x="0" y="406400"/>
                  </a:lnTo>
                  <a:lnTo>
                    <a:pt x="203200" y="203200"/>
                  </a:lnTo>
                  <a:lnTo>
                    <a:pt x="0" y="0"/>
                  </a:lnTo>
                  <a:close/>
                </a:path>
              </a:pathLst>
            </a:custGeom>
            <a:solidFill>
              <a:srgbClr val="F5BA53"/>
            </a:solidFill>
          </p:spPr>
          <p:txBody>
            <a:bodyPr/>
            <a:lstStyle/>
            <a:p>
              <a:endParaRPr lang="en-IN"/>
            </a:p>
          </p:txBody>
        </p:sp>
        <p:sp>
          <p:nvSpPr>
            <p:cNvPr id="9" name="TextBox 9"/>
            <p:cNvSpPr txBox="1"/>
            <p:nvPr/>
          </p:nvSpPr>
          <p:spPr>
            <a:xfrm>
              <a:off x="177800" y="-57150"/>
              <a:ext cx="2529330" cy="463550"/>
            </a:xfrm>
            <a:prstGeom prst="rect">
              <a:avLst/>
            </a:prstGeom>
          </p:spPr>
          <p:txBody>
            <a:bodyPr lIns="50800" tIns="50800" rIns="50800" bIns="50800" rtlCol="0" anchor="ctr"/>
            <a:lstStyle/>
            <a:p>
              <a:pPr algn="ctr">
                <a:lnSpc>
                  <a:spcPts val="3219"/>
                </a:lnSpc>
              </a:pPr>
              <a:endParaRPr/>
            </a:p>
          </p:txBody>
        </p:sp>
      </p:grpSp>
      <p:sp>
        <p:nvSpPr>
          <p:cNvPr id="19" name="Freeform 19"/>
          <p:cNvSpPr/>
          <p:nvPr/>
        </p:nvSpPr>
        <p:spPr>
          <a:xfrm>
            <a:off x="1528473" y="1728715"/>
            <a:ext cx="2731420" cy="744933"/>
          </a:xfrm>
          <a:custGeom>
            <a:avLst/>
            <a:gdLst/>
            <a:ahLst/>
            <a:cxnLst/>
            <a:rect l="l" t="t" r="r" b="b"/>
            <a:pathLst>
              <a:path w="2731420" h="744933">
                <a:moveTo>
                  <a:pt x="0" y="0"/>
                </a:moveTo>
                <a:lnTo>
                  <a:pt x="2731420" y="0"/>
                </a:lnTo>
                <a:lnTo>
                  <a:pt x="2731420" y="744933"/>
                </a:lnTo>
                <a:lnTo>
                  <a:pt x="0" y="74493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0" name="TextBox 19">
            <a:extLst>
              <a:ext uri="{FF2B5EF4-FFF2-40B4-BE49-F238E27FC236}">
                <a16:creationId xmlns:a16="http://schemas.microsoft.com/office/drawing/2014/main" id="{D9D97CB4-CEBD-1E75-169F-112F301388E5}"/>
              </a:ext>
            </a:extLst>
          </p:cNvPr>
          <p:cNvSpPr txBox="1"/>
          <p:nvPr/>
        </p:nvSpPr>
        <p:spPr>
          <a:xfrm>
            <a:off x="7266535" y="7275870"/>
            <a:ext cx="10384166" cy="255454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200"/>
              <a:t>To enhance ANT's safety and efficiency through detailed data analysis by utilizing a blend of data sources including HDFS, Pig, Tableau, and R-studio</a:t>
            </a:r>
          </a:p>
          <a:p>
            <a:pPr marL="285750" indent="-285750">
              <a:buFont typeface="Arial" panose="020B0604020202020204" pitchFamily="34" charset="0"/>
              <a:buChar char="•"/>
            </a:pPr>
            <a:r>
              <a:rPr lang="en-US" sz="3200">
                <a:ea typeface="+mn-lt"/>
                <a:cs typeface="+mn-lt"/>
              </a:rPr>
              <a:t>Setting targets to improve driver training and vehicle deployment strategies based on data-driven insights</a:t>
            </a:r>
            <a:endParaRPr lang="en-IN" sz="3200"/>
          </a:p>
        </p:txBody>
      </p:sp>
      <p:grpSp>
        <p:nvGrpSpPr>
          <p:cNvPr id="11" name="Group 7">
            <a:extLst>
              <a:ext uri="{FF2B5EF4-FFF2-40B4-BE49-F238E27FC236}">
                <a16:creationId xmlns:a16="http://schemas.microsoft.com/office/drawing/2014/main" id="{9C0D95A8-CD14-4491-AF5C-A787A59F15F3}"/>
              </a:ext>
            </a:extLst>
          </p:cNvPr>
          <p:cNvGrpSpPr/>
          <p:nvPr/>
        </p:nvGrpSpPr>
        <p:grpSpPr>
          <a:xfrm rot="10800000">
            <a:off x="5220196" y="2271345"/>
            <a:ext cx="13590644" cy="4992565"/>
            <a:chOff x="-235506" y="-674586"/>
            <a:chExt cx="2942636" cy="1080986"/>
          </a:xfrm>
        </p:grpSpPr>
        <p:sp>
          <p:nvSpPr>
            <p:cNvPr id="12" name="Freeform 8">
              <a:extLst>
                <a:ext uri="{FF2B5EF4-FFF2-40B4-BE49-F238E27FC236}">
                  <a16:creationId xmlns:a16="http://schemas.microsoft.com/office/drawing/2014/main" id="{42D666F8-8C11-D65C-6365-A30544CCCA92}"/>
                </a:ext>
              </a:extLst>
            </p:cNvPr>
            <p:cNvSpPr/>
            <p:nvPr/>
          </p:nvSpPr>
          <p:spPr>
            <a:xfrm>
              <a:off x="-235506" y="-674586"/>
              <a:ext cx="2783330" cy="406400"/>
            </a:xfrm>
            <a:custGeom>
              <a:avLst/>
              <a:gdLst/>
              <a:ahLst/>
              <a:cxnLst/>
              <a:rect l="l" t="t" r="r" b="b"/>
              <a:pathLst>
                <a:path w="2783330" h="406400">
                  <a:moveTo>
                    <a:pt x="0" y="0"/>
                  </a:moveTo>
                  <a:lnTo>
                    <a:pt x="2580130" y="0"/>
                  </a:lnTo>
                  <a:lnTo>
                    <a:pt x="2783330" y="203200"/>
                  </a:lnTo>
                  <a:lnTo>
                    <a:pt x="2580130" y="406400"/>
                  </a:lnTo>
                  <a:lnTo>
                    <a:pt x="0" y="406400"/>
                  </a:lnTo>
                  <a:lnTo>
                    <a:pt x="203200" y="203200"/>
                  </a:lnTo>
                  <a:lnTo>
                    <a:pt x="0" y="0"/>
                  </a:lnTo>
                  <a:close/>
                </a:path>
              </a:pathLst>
            </a:custGeom>
            <a:solidFill>
              <a:srgbClr val="F5BA53"/>
            </a:solidFill>
          </p:spPr>
          <p:txBody>
            <a:bodyPr/>
            <a:lstStyle/>
            <a:p>
              <a:endParaRPr lang="en-IN"/>
            </a:p>
          </p:txBody>
        </p:sp>
        <p:sp>
          <p:nvSpPr>
            <p:cNvPr id="13" name="TextBox 9">
              <a:extLst>
                <a:ext uri="{FF2B5EF4-FFF2-40B4-BE49-F238E27FC236}">
                  <a16:creationId xmlns:a16="http://schemas.microsoft.com/office/drawing/2014/main" id="{26BBB798-F8BF-AA5E-BFB5-04988F4EE2A9}"/>
                </a:ext>
              </a:extLst>
            </p:cNvPr>
            <p:cNvSpPr txBox="1"/>
            <p:nvPr/>
          </p:nvSpPr>
          <p:spPr>
            <a:xfrm>
              <a:off x="177800" y="-57150"/>
              <a:ext cx="2529330" cy="463550"/>
            </a:xfrm>
            <a:prstGeom prst="rect">
              <a:avLst/>
            </a:prstGeom>
          </p:spPr>
          <p:txBody>
            <a:bodyPr lIns="50800" tIns="50800" rIns="50800" bIns="50800" rtlCol="0" anchor="ctr"/>
            <a:lstStyle/>
            <a:p>
              <a:pPr algn="ctr">
                <a:lnSpc>
                  <a:spcPts val="3219"/>
                </a:lnSpc>
              </a:pPr>
              <a:endParaRPr/>
            </a:p>
          </p:txBody>
        </p:sp>
      </p:grpSp>
      <p:sp>
        <p:nvSpPr>
          <p:cNvPr id="14" name="TextBox 10">
            <a:extLst>
              <a:ext uri="{FF2B5EF4-FFF2-40B4-BE49-F238E27FC236}">
                <a16:creationId xmlns:a16="http://schemas.microsoft.com/office/drawing/2014/main" id="{3C672AB3-2003-37F8-D0CA-1AD2ADC2D3C7}"/>
              </a:ext>
            </a:extLst>
          </p:cNvPr>
          <p:cNvSpPr txBox="1"/>
          <p:nvPr/>
        </p:nvSpPr>
        <p:spPr>
          <a:xfrm>
            <a:off x="6971689" y="5889743"/>
            <a:ext cx="10951288" cy="1025922"/>
          </a:xfrm>
          <a:prstGeom prst="rect">
            <a:avLst/>
          </a:prstGeom>
        </p:spPr>
        <p:txBody>
          <a:bodyPr wrap="square" lIns="0" tIns="0" rIns="0" bIns="0" rtlCol="0" anchor="t">
            <a:spAutoFit/>
          </a:bodyPr>
          <a:lstStyle/>
          <a:p>
            <a:pPr algn="ctr">
              <a:lnSpc>
                <a:spcPts val="8019"/>
              </a:lnSpc>
            </a:pPr>
            <a:r>
              <a:rPr lang="en-US" sz="8250">
                <a:solidFill>
                  <a:srgbClr val="3B435F"/>
                </a:solidFill>
                <a:latin typeface="Poetsen"/>
              </a:rPr>
              <a:t>Objective</a:t>
            </a:r>
          </a:p>
        </p:txBody>
      </p:sp>
      <p:sp>
        <p:nvSpPr>
          <p:cNvPr id="15" name="TextBox 14">
            <a:extLst>
              <a:ext uri="{FF2B5EF4-FFF2-40B4-BE49-F238E27FC236}">
                <a16:creationId xmlns:a16="http://schemas.microsoft.com/office/drawing/2014/main" id="{A7B8972F-05A4-BD9E-A565-8B87EE8D970F}"/>
              </a:ext>
            </a:extLst>
          </p:cNvPr>
          <p:cNvSpPr txBox="1"/>
          <p:nvPr/>
        </p:nvSpPr>
        <p:spPr>
          <a:xfrm>
            <a:off x="6824082" y="2279853"/>
            <a:ext cx="10384166" cy="304698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200" dirty="0">
                <a:ea typeface="Calibri"/>
                <a:cs typeface="Calibri"/>
              </a:rPr>
              <a:t>ANT is a decade old organization with a total of 400 employees working in the long-distance trucking services</a:t>
            </a:r>
          </a:p>
          <a:p>
            <a:pPr marL="285750" indent="-285750">
              <a:buFont typeface="Arial" panose="020B0604020202020204" pitchFamily="34" charset="0"/>
              <a:buChar char="•"/>
            </a:pPr>
            <a:r>
              <a:rPr lang="en-US" sz="3200" dirty="0">
                <a:ea typeface="Calibri"/>
                <a:cs typeface="Calibri"/>
              </a:rPr>
              <a:t>As fleet managers, we must analyze the large number of accidents involving trucks to make all fleet drivers comply with company regulations and do not pose insurance risk.</a:t>
            </a:r>
          </a:p>
          <a:p>
            <a:pPr marL="285750" indent="-285750">
              <a:buFont typeface="Arial" panose="020B0604020202020204" pitchFamily="34" charset="0"/>
              <a:buChar char="•"/>
            </a:pPr>
            <a:endParaRPr lang="en-US" sz="3200">
              <a:ea typeface="Calibri"/>
              <a:cs typeface="Calibri"/>
            </a:endParaRPr>
          </a:p>
        </p:txBody>
      </p:sp>
      <p:sp>
        <p:nvSpPr>
          <p:cNvPr id="16" name="TextBox 10">
            <a:extLst>
              <a:ext uri="{FF2B5EF4-FFF2-40B4-BE49-F238E27FC236}">
                <a16:creationId xmlns:a16="http://schemas.microsoft.com/office/drawing/2014/main" id="{7CE1ADB7-59C5-55C0-FA45-094E4C60A212}"/>
              </a:ext>
            </a:extLst>
          </p:cNvPr>
          <p:cNvSpPr txBox="1"/>
          <p:nvPr/>
        </p:nvSpPr>
        <p:spPr>
          <a:xfrm>
            <a:off x="7266655" y="801549"/>
            <a:ext cx="10951288" cy="1025922"/>
          </a:xfrm>
          <a:prstGeom prst="rect">
            <a:avLst/>
          </a:prstGeom>
        </p:spPr>
        <p:txBody>
          <a:bodyPr wrap="square" lIns="0" tIns="0" rIns="0" bIns="0" rtlCol="0" anchor="t">
            <a:spAutoFit/>
          </a:bodyPr>
          <a:lstStyle/>
          <a:p>
            <a:pPr algn="ctr">
              <a:lnSpc>
                <a:spcPts val="8019"/>
              </a:lnSpc>
            </a:pPr>
            <a:r>
              <a:rPr lang="en-US" sz="8250">
                <a:solidFill>
                  <a:srgbClr val="3B435F"/>
                </a:solidFill>
                <a:latin typeface="Poetsen"/>
              </a:rPr>
              <a:t>Problem Statement</a:t>
            </a:r>
            <a:endParaRPr lang="en-US" sz="8267">
              <a:solidFill>
                <a:srgbClr val="3B435F"/>
              </a:solidFill>
              <a:latin typeface="Poetse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7E4"/>
        </a:solidFill>
        <a:effectLst/>
      </p:bgPr>
    </p:bg>
    <p:spTree>
      <p:nvGrpSpPr>
        <p:cNvPr id="1" name=""/>
        <p:cNvGrpSpPr/>
        <p:nvPr/>
      </p:nvGrpSpPr>
      <p:grpSpPr>
        <a:xfrm>
          <a:off x="0" y="0"/>
          <a:ext cx="0" cy="0"/>
          <a:chOff x="0" y="0"/>
          <a:chExt cx="0" cy="0"/>
        </a:xfrm>
      </p:grpSpPr>
      <p:grpSp>
        <p:nvGrpSpPr>
          <p:cNvPr id="2" name="Group 2"/>
          <p:cNvGrpSpPr/>
          <p:nvPr/>
        </p:nvGrpSpPr>
        <p:grpSpPr>
          <a:xfrm>
            <a:off x="-1070826" y="8905716"/>
            <a:ext cx="20429652" cy="1749036"/>
            <a:chOff x="0" y="0"/>
            <a:chExt cx="27239536" cy="2332049"/>
          </a:xfrm>
        </p:grpSpPr>
        <p:sp>
          <p:nvSpPr>
            <p:cNvPr id="3" name="Freeform 3"/>
            <p:cNvSpPr/>
            <p:nvPr/>
          </p:nvSpPr>
          <p:spPr>
            <a:xfrm>
              <a:off x="0" y="0"/>
              <a:ext cx="13693284" cy="2332049"/>
            </a:xfrm>
            <a:custGeom>
              <a:avLst/>
              <a:gdLst/>
              <a:ahLst/>
              <a:cxnLst/>
              <a:rect l="l" t="t" r="r" b="b"/>
              <a:pathLst>
                <a:path w="13693284" h="2332049">
                  <a:moveTo>
                    <a:pt x="0" y="0"/>
                  </a:moveTo>
                  <a:lnTo>
                    <a:pt x="13693284" y="0"/>
                  </a:lnTo>
                  <a:lnTo>
                    <a:pt x="13693284" y="2332049"/>
                  </a:lnTo>
                  <a:lnTo>
                    <a:pt x="0" y="2332049"/>
                  </a:lnTo>
                  <a:lnTo>
                    <a:pt x="0" y="0"/>
                  </a:lnTo>
                  <a:close/>
                </a:path>
              </a:pathLst>
            </a:custGeom>
            <a:blipFill>
              <a:blip r:embed="rId2">
                <a:extLst>
                  <a:ext uri="{96DAC541-7B7A-43D3-8B79-37D633B846F1}">
                    <asvg:svgBlip xmlns:asvg="http://schemas.microsoft.com/office/drawing/2016/SVG/main" r:embed="rId3"/>
                  </a:ext>
                </a:extLst>
              </a:blip>
              <a:stretch>
                <a:fillRect l="-895" t="-18663"/>
              </a:stretch>
            </a:blipFill>
          </p:spPr>
          <p:txBody>
            <a:bodyPr/>
            <a:lstStyle/>
            <a:p>
              <a:endParaRPr lang="en-IN"/>
            </a:p>
          </p:txBody>
        </p:sp>
        <p:sp>
          <p:nvSpPr>
            <p:cNvPr id="4" name="Freeform 4"/>
            <p:cNvSpPr/>
            <p:nvPr/>
          </p:nvSpPr>
          <p:spPr>
            <a:xfrm>
              <a:off x="13546252" y="0"/>
              <a:ext cx="13693284" cy="2332049"/>
            </a:xfrm>
            <a:custGeom>
              <a:avLst/>
              <a:gdLst/>
              <a:ahLst/>
              <a:cxnLst/>
              <a:rect l="l" t="t" r="r" b="b"/>
              <a:pathLst>
                <a:path w="13693284" h="2332049">
                  <a:moveTo>
                    <a:pt x="0" y="0"/>
                  </a:moveTo>
                  <a:lnTo>
                    <a:pt x="13693284" y="0"/>
                  </a:lnTo>
                  <a:lnTo>
                    <a:pt x="13693284" y="2332049"/>
                  </a:lnTo>
                  <a:lnTo>
                    <a:pt x="0" y="2332049"/>
                  </a:lnTo>
                  <a:lnTo>
                    <a:pt x="0" y="0"/>
                  </a:lnTo>
                  <a:close/>
                </a:path>
              </a:pathLst>
            </a:custGeom>
            <a:blipFill>
              <a:blip r:embed="rId2">
                <a:extLst>
                  <a:ext uri="{96DAC541-7B7A-43D3-8B79-37D633B846F1}">
                    <asvg:svgBlip xmlns:asvg="http://schemas.microsoft.com/office/drawing/2016/SVG/main" r:embed="rId3"/>
                  </a:ext>
                </a:extLst>
              </a:blip>
              <a:stretch>
                <a:fillRect l="-895" t="-18663"/>
              </a:stretch>
            </a:blipFill>
          </p:spPr>
          <p:txBody>
            <a:bodyPr/>
            <a:lstStyle/>
            <a:p>
              <a:endParaRPr lang="en-IN"/>
            </a:p>
          </p:txBody>
        </p:sp>
      </p:grpSp>
      <p:sp>
        <p:nvSpPr>
          <p:cNvPr id="5" name="Freeform 5"/>
          <p:cNvSpPr/>
          <p:nvPr/>
        </p:nvSpPr>
        <p:spPr>
          <a:xfrm>
            <a:off x="13748104" y="0"/>
            <a:ext cx="5303293" cy="2728785"/>
          </a:xfrm>
          <a:custGeom>
            <a:avLst/>
            <a:gdLst/>
            <a:ahLst/>
            <a:cxnLst/>
            <a:rect l="l" t="t" r="r" b="b"/>
            <a:pathLst>
              <a:path w="5303293" h="2728785">
                <a:moveTo>
                  <a:pt x="0" y="0"/>
                </a:moveTo>
                <a:lnTo>
                  <a:pt x="5303293" y="0"/>
                </a:lnTo>
                <a:lnTo>
                  <a:pt x="5303293" y="2728785"/>
                </a:lnTo>
                <a:lnTo>
                  <a:pt x="0" y="27287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0688000" y="1280920"/>
            <a:ext cx="8709150" cy="8598306"/>
          </a:xfrm>
          <a:custGeom>
            <a:avLst/>
            <a:gdLst/>
            <a:ahLst/>
            <a:cxnLst/>
            <a:rect l="l" t="t" r="r" b="b"/>
            <a:pathLst>
              <a:path w="8709150" h="8598306">
                <a:moveTo>
                  <a:pt x="0" y="0"/>
                </a:moveTo>
                <a:lnTo>
                  <a:pt x="8709150" y="0"/>
                </a:lnTo>
                <a:lnTo>
                  <a:pt x="8709150" y="8598306"/>
                </a:lnTo>
                <a:lnTo>
                  <a:pt x="0" y="85983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7" name="Group 7"/>
          <p:cNvGrpSpPr/>
          <p:nvPr/>
        </p:nvGrpSpPr>
        <p:grpSpPr>
          <a:xfrm>
            <a:off x="-1310329" y="851816"/>
            <a:ext cx="12939588" cy="1876969"/>
            <a:chOff x="0" y="0"/>
            <a:chExt cx="2801670" cy="406400"/>
          </a:xfrm>
        </p:grpSpPr>
        <p:sp>
          <p:nvSpPr>
            <p:cNvPr id="8" name="Freeform 8"/>
            <p:cNvSpPr/>
            <p:nvPr/>
          </p:nvSpPr>
          <p:spPr>
            <a:xfrm>
              <a:off x="0" y="0"/>
              <a:ext cx="2801670" cy="406400"/>
            </a:xfrm>
            <a:custGeom>
              <a:avLst/>
              <a:gdLst/>
              <a:ahLst/>
              <a:cxnLst/>
              <a:rect l="l" t="t" r="r" b="b"/>
              <a:pathLst>
                <a:path w="2801670" h="406400">
                  <a:moveTo>
                    <a:pt x="0" y="0"/>
                  </a:moveTo>
                  <a:lnTo>
                    <a:pt x="2598470" y="0"/>
                  </a:lnTo>
                  <a:lnTo>
                    <a:pt x="2801670" y="203200"/>
                  </a:lnTo>
                  <a:lnTo>
                    <a:pt x="2598470" y="406400"/>
                  </a:lnTo>
                  <a:lnTo>
                    <a:pt x="0" y="406400"/>
                  </a:lnTo>
                  <a:lnTo>
                    <a:pt x="203200" y="203200"/>
                  </a:lnTo>
                  <a:lnTo>
                    <a:pt x="0" y="0"/>
                  </a:lnTo>
                  <a:close/>
                </a:path>
              </a:pathLst>
            </a:custGeom>
            <a:solidFill>
              <a:srgbClr val="F5BA53"/>
            </a:solidFill>
          </p:spPr>
          <p:txBody>
            <a:bodyPr/>
            <a:lstStyle/>
            <a:p>
              <a:endParaRPr lang="en-IN"/>
            </a:p>
          </p:txBody>
        </p:sp>
        <p:sp>
          <p:nvSpPr>
            <p:cNvPr id="9" name="TextBox 9"/>
            <p:cNvSpPr txBox="1"/>
            <p:nvPr/>
          </p:nvSpPr>
          <p:spPr>
            <a:xfrm>
              <a:off x="177800" y="-57150"/>
              <a:ext cx="2547670" cy="463550"/>
            </a:xfrm>
            <a:prstGeom prst="rect">
              <a:avLst/>
            </a:prstGeom>
          </p:spPr>
          <p:txBody>
            <a:bodyPr lIns="50800" tIns="50800" rIns="50800" bIns="50800" rtlCol="0" anchor="ctr"/>
            <a:lstStyle/>
            <a:p>
              <a:pPr algn="ctr">
                <a:lnSpc>
                  <a:spcPts val="3219"/>
                </a:lnSpc>
              </a:pPr>
              <a:endParaRPr/>
            </a:p>
          </p:txBody>
        </p:sp>
      </p:grpSp>
      <p:sp>
        <p:nvSpPr>
          <p:cNvPr id="10" name="TextBox 10"/>
          <p:cNvSpPr txBox="1"/>
          <p:nvPr/>
        </p:nvSpPr>
        <p:spPr>
          <a:xfrm>
            <a:off x="-685800" y="1224375"/>
            <a:ext cx="12115799" cy="1025922"/>
          </a:xfrm>
          <a:prstGeom prst="rect">
            <a:avLst/>
          </a:prstGeom>
        </p:spPr>
        <p:txBody>
          <a:bodyPr wrap="square" lIns="0" tIns="0" rIns="0" bIns="0" rtlCol="0" anchor="t">
            <a:spAutoFit/>
          </a:bodyPr>
          <a:lstStyle/>
          <a:p>
            <a:pPr algn="ctr">
              <a:lnSpc>
                <a:spcPts val="8019"/>
              </a:lnSpc>
            </a:pPr>
            <a:r>
              <a:rPr lang="en-US" sz="8267" dirty="0">
                <a:solidFill>
                  <a:srgbClr val="3B435F"/>
                </a:solidFill>
                <a:latin typeface="Poetsen"/>
              </a:rPr>
              <a:t>Dataset Description</a:t>
            </a:r>
          </a:p>
        </p:txBody>
      </p:sp>
      <p:sp>
        <p:nvSpPr>
          <p:cNvPr id="13" name="Freeform 13"/>
          <p:cNvSpPr/>
          <p:nvPr/>
        </p:nvSpPr>
        <p:spPr>
          <a:xfrm rot="-837042" flipH="1">
            <a:off x="12961594" y="683851"/>
            <a:ext cx="2528893" cy="689698"/>
          </a:xfrm>
          <a:custGeom>
            <a:avLst/>
            <a:gdLst/>
            <a:ahLst/>
            <a:cxnLst/>
            <a:rect l="l" t="t" r="r" b="b"/>
            <a:pathLst>
              <a:path w="2528893" h="689698">
                <a:moveTo>
                  <a:pt x="2528893" y="0"/>
                </a:moveTo>
                <a:lnTo>
                  <a:pt x="0" y="0"/>
                </a:lnTo>
                <a:lnTo>
                  <a:pt x="0" y="689698"/>
                </a:lnTo>
                <a:lnTo>
                  <a:pt x="2528893" y="689698"/>
                </a:lnTo>
                <a:lnTo>
                  <a:pt x="2528893"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pic>
        <p:nvPicPr>
          <p:cNvPr id="12" name="Picture 11">
            <a:extLst>
              <a:ext uri="{FF2B5EF4-FFF2-40B4-BE49-F238E27FC236}">
                <a16:creationId xmlns:a16="http://schemas.microsoft.com/office/drawing/2014/main" id="{E9CA9043-A934-2534-F0D1-52EE09D7B73F}"/>
              </a:ext>
            </a:extLst>
          </p:cNvPr>
          <p:cNvPicPr>
            <a:picLocks noChangeAspect="1"/>
          </p:cNvPicPr>
          <p:nvPr/>
        </p:nvPicPr>
        <p:blipFill>
          <a:blip r:embed="rId10"/>
          <a:stretch>
            <a:fillRect/>
          </a:stretch>
        </p:blipFill>
        <p:spPr>
          <a:xfrm>
            <a:off x="609600" y="3295803"/>
            <a:ext cx="10356315" cy="34380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7E4"/>
        </a:solidFill>
        <a:effectLst/>
      </p:bgPr>
    </p:bg>
    <p:spTree>
      <p:nvGrpSpPr>
        <p:cNvPr id="1" name=""/>
        <p:cNvGrpSpPr/>
        <p:nvPr/>
      </p:nvGrpSpPr>
      <p:grpSpPr>
        <a:xfrm>
          <a:off x="0" y="0"/>
          <a:ext cx="0" cy="0"/>
          <a:chOff x="0" y="0"/>
          <a:chExt cx="0" cy="0"/>
        </a:xfrm>
      </p:grpSpPr>
      <p:sp>
        <p:nvSpPr>
          <p:cNvPr id="15" name="TextBox 15"/>
          <p:cNvSpPr txBox="1"/>
          <p:nvPr/>
        </p:nvSpPr>
        <p:spPr>
          <a:xfrm>
            <a:off x="353723" y="161473"/>
            <a:ext cx="17580553" cy="1031051"/>
          </a:xfrm>
          <a:prstGeom prst="rect">
            <a:avLst/>
          </a:prstGeom>
        </p:spPr>
        <p:txBody>
          <a:bodyPr lIns="0" tIns="0" rIns="0" bIns="0" rtlCol="0" anchor="t">
            <a:spAutoFit/>
          </a:bodyPr>
          <a:lstStyle/>
          <a:p>
            <a:pPr algn="ctr">
              <a:lnSpc>
                <a:spcPts val="8836"/>
              </a:lnSpc>
            </a:pPr>
            <a:r>
              <a:rPr lang="en-US" sz="6600" dirty="0">
                <a:solidFill>
                  <a:srgbClr val="3B435F"/>
                </a:solidFill>
                <a:latin typeface="Poetsen"/>
              </a:rPr>
              <a:t>Data Workflow</a:t>
            </a:r>
          </a:p>
        </p:txBody>
      </p:sp>
      <p:sp>
        <p:nvSpPr>
          <p:cNvPr id="4" name="Freeform 2">
            <a:extLst>
              <a:ext uri="{FF2B5EF4-FFF2-40B4-BE49-F238E27FC236}">
                <a16:creationId xmlns:a16="http://schemas.microsoft.com/office/drawing/2014/main" id="{1743CF07-87FA-31AD-2BFE-197E05B2D059}"/>
              </a:ext>
            </a:extLst>
          </p:cNvPr>
          <p:cNvSpPr/>
          <p:nvPr/>
        </p:nvSpPr>
        <p:spPr>
          <a:xfrm>
            <a:off x="1359109" y="4684641"/>
            <a:ext cx="1417512" cy="1171498"/>
          </a:xfrm>
          <a:custGeom>
            <a:avLst/>
            <a:gdLst/>
            <a:ahLst/>
            <a:cxnLst/>
            <a:rect l="l" t="t" r="r" b="b"/>
            <a:pathLst>
              <a:path w="1417512" h="1417512">
                <a:moveTo>
                  <a:pt x="0" y="0"/>
                </a:moveTo>
                <a:lnTo>
                  <a:pt x="1417513" y="0"/>
                </a:lnTo>
                <a:lnTo>
                  <a:pt x="1417513" y="1417512"/>
                </a:lnTo>
                <a:lnTo>
                  <a:pt x="0" y="1417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3">
            <a:extLst>
              <a:ext uri="{FF2B5EF4-FFF2-40B4-BE49-F238E27FC236}">
                <a16:creationId xmlns:a16="http://schemas.microsoft.com/office/drawing/2014/main" id="{74B26A8A-FFD1-A08A-784B-5251F4721584}"/>
              </a:ext>
            </a:extLst>
          </p:cNvPr>
          <p:cNvSpPr/>
          <p:nvPr/>
        </p:nvSpPr>
        <p:spPr>
          <a:xfrm>
            <a:off x="1741453" y="5000627"/>
            <a:ext cx="652825" cy="539525"/>
          </a:xfrm>
          <a:custGeom>
            <a:avLst/>
            <a:gdLst/>
            <a:ahLst/>
            <a:cxnLst/>
            <a:rect l="l" t="t" r="r" b="b"/>
            <a:pathLst>
              <a:path w="652825" h="652825">
                <a:moveTo>
                  <a:pt x="0" y="0"/>
                </a:moveTo>
                <a:lnTo>
                  <a:pt x="652825" y="0"/>
                </a:lnTo>
                <a:lnTo>
                  <a:pt x="652825" y="652825"/>
                </a:lnTo>
                <a:lnTo>
                  <a:pt x="0" y="6528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95538D57-1161-D4BC-12C6-66E0A0CAA53D}"/>
              </a:ext>
            </a:extLst>
          </p:cNvPr>
          <p:cNvSpPr/>
          <p:nvPr/>
        </p:nvSpPr>
        <p:spPr>
          <a:xfrm>
            <a:off x="5083449" y="4949470"/>
            <a:ext cx="776625" cy="641839"/>
          </a:xfrm>
          <a:custGeom>
            <a:avLst/>
            <a:gdLst/>
            <a:ahLst/>
            <a:cxnLst/>
            <a:rect l="l" t="t" r="r" b="b"/>
            <a:pathLst>
              <a:path w="776625" h="776625">
                <a:moveTo>
                  <a:pt x="0" y="0"/>
                </a:moveTo>
                <a:lnTo>
                  <a:pt x="776625" y="0"/>
                </a:lnTo>
                <a:lnTo>
                  <a:pt x="776625" y="776626"/>
                </a:lnTo>
                <a:lnTo>
                  <a:pt x="0" y="7766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58E5033E-10E1-ADD6-CA09-8C2ADD453EEA}"/>
              </a:ext>
            </a:extLst>
          </p:cNvPr>
          <p:cNvSpPr/>
          <p:nvPr/>
        </p:nvSpPr>
        <p:spPr>
          <a:xfrm>
            <a:off x="11936589" y="4986948"/>
            <a:ext cx="685931" cy="566885"/>
          </a:xfrm>
          <a:custGeom>
            <a:avLst/>
            <a:gdLst/>
            <a:ahLst/>
            <a:cxnLst/>
            <a:rect l="l" t="t" r="r" b="b"/>
            <a:pathLst>
              <a:path w="685931" h="685931">
                <a:moveTo>
                  <a:pt x="0" y="0"/>
                </a:moveTo>
                <a:lnTo>
                  <a:pt x="685930" y="0"/>
                </a:lnTo>
                <a:lnTo>
                  <a:pt x="685930" y="685930"/>
                </a:lnTo>
                <a:lnTo>
                  <a:pt x="0" y="68593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1" name="Freeform 9">
            <a:extLst>
              <a:ext uri="{FF2B5EF4-FFF2-40B4-BE49-F238E27FC236}">
                <a16:creationId xmlns:a16="http://schemas.microsoft.com/office/drawing/2014/main" id="{088A0250-B913-F6BE-16B2-9114AE114FE2}"/>
              </a:ext>
            </a:extLst>
          </p:cNvPr>
          <p:cNvSpPr/>
          <p:nvPr/>
        </p:nvSpPr>
        <p:spPr>
          <a:xfrm>
            <a:off x="8520919" y="4977217"/>
            <a:ext cx="709477" cy="586345"/>
          </a:xfrm>
          <a:custGeom>
            <a:avLst/>
            <a:gdLst/>
            <a:ahLst/>
            <a:cxnLst/>
            <a:rect l="l" t="t" r="r" b="b"/>
            <a:pathLst>
              <a:path w="709477" h="709477">
                <a:moveTo>
                  <a:pt x="0" y="0"/>
                </a:moveTo>
                <a:lnTo>
                  <a:pt x="709478" y="0"/>
                </a:lnTo>
                <a:lnTo>
                  <a:pt x="709478" y="709477"/>
                </a:lnTo>
                <a:lnTo>
                  <a:pt x="0" y="70947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Freeform 11">
            <a:extLst>
              <a:ext uri="{FF2B5EF4-FFF2-40B4-BE49-F238E27FC236}">
                <a16:creationId xmlns:a16="http://schemas.microsoft.com/office/drawing/2014/main" id="{D5C9E315-A326-3573-680C-757CD9ADA118}"/>
              </a:ext>
            </a:extLst>
          </p:cNvPr>
          <p:cNvSpPr/>
          <p:nvPr/>
        </p:nvSpPr>
        <p:spPr>
          <a:xfrm>
            <a:off x="15345215" y="4990857"/>
            <a:ext cx="676470" cy="559066"/>
          </a:xfrm>
          <a:custGeom>
            <a:avLst/>
            <a:gdLst/>
            <a:ahLst/>
            <a:cxnLst/>
            <a:rect l="l" t="t" r="r" b="b"/>
            <a:pathLst>
              <a:path w="676470" h="676470">
                <a:moveTo>
                  <a:pt x="0" y="0"/>
                </a:moveTo>
                <a:lnTo>
                  <a:pt x="676471" y="0"/>
                </a:lnTo>
                <a:lnTo>
                  <a:pt x="676471" y="676470"/>
                </a:lnTo>
                <a:lnTo>
                  <a:pt x="0" y="67647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grpSp>
        <p:nvGrpSpPr>
          <p:cNvPr id="13" name="Group 12">
            <a:extLst>
              <a:ext uri="{FF2B5EF4-FFF2-40B4-BE49-F238E27FC236}">
                <a16:creationId xmlns:a16="http://schemas.microsoft.com/office/drawing/2014/main" id="{E79ABAA9-56CA-B3C3-B9B1-4B8853E67FC4}"/>
              </a:ext>
            </a:extLst>
          </p:cNvPr>
          <p:cNvGrpSpPr/>
          <p:nvPr/>
        </p:nvGrpSpPr>
        <p:grpSpPr>
          <a:xfrm>
            <a:off x="1359109" y="6145236"/>
            <a:ext cx="2615015" cy="962250"/>
            <a:chOff x="0" y="-66675"/>
            <a:chExt cx="3486687" cy="1552431"/>
          </a:xfrm>
        </p:grpSpPr>
        <p:sp>
          <p:nvSpPr>
            <p:cNvPr id="14" name="TextBox 13">
              <a:extLst>
                <a:ext uri="{FF2B5EF4-FFF2-40B4-BE49-F238E27FC236}">
                  <a16:creationId xmlns:a16="http://schemas.microsoft.com/office/drawing/2014/main" id="{CF256F2F-274A-6349-E3FC-8D62CB7F2B60}"/>
                </a:ext>
              </a:extLst>
            </p:cNvPr>
            <p:cNvSpPr txBox="1"/>
            <p:nvPr/>
          </p:nvSpPr>
          <p:spPr>
            <a:xfrm>
              <a:off x="0" y="-66675"/>
              <a:ext cx="3486687" cy="493395"/>
            </a:xfrm>
            <a:prstGeom prst="rect">
              <a:avLst/>
            </a:prstGeom>
          </p:spPr>
          <p:txBody>
            <a:bodyPr lIns="0" tIns="0" rIns="0" bIns="0" rtlCol="0" anchor="t">
              <a:spAutoFit/>
            </a:bodyPr>
            <a:lstStyle/>
            <a:p>
              <a:pPr>
                <a:lnSpc>
                  <a:spcPts val="3150"/>
                </a:lnSpc>
              </a:pPr>
              <a:r>
                <a:rPr lang="en-US" sz="2100" spc="42">
                  <a:solidFill>
                    <a:srgbClr val="191919"/>
                  </a:solidFill>
                  <a:latin typeface="Aileron Bold"/>
                </a:rPr>
                <a:t>1 - CSV</a:t>
              </a:r>
            </a:p>
          </p:txBody>
        </p:sp>
        <p:sp>
          <p:nvSpPr>
            <p:cNvPr id="51" name="TextBox 14">
              <a:extLst>
                <a:ext uri="{FF2B5EF4-FFF2-40B4-BE49-F238E27FC236}">
                  <a16:creationId xmlns:a16="http://schemas.microsoft.com/office/drawing/2014/main" id="{4959EB68-6DE1-DEC0-AE1B-866413C98FC1}"/>
                </a:ext>
              </a:extLst>
            </p:cNvPr>
            <p:cNvSpPr txBox="1"/>
            <p:nvPr/>
          </p:nvSpPr>
          <p:spPr>
            <a:xfrm>
              <a:off x="0" y="607053"/>
              <a:ext cx="3486687" cy="878703"/>
            </a:xfrm>
            <a:prstGeom prst="rect">
              <a:avLst/>
            </a:prstGeom>
          </p:spPr>
          <p:txBody>
            <a:bodyPr lIns="0" tIns="0" rIns="0" bIns="0" rtlCol="0" anchor="t">
              <a:spAutoFit/>
            </a:bodyPr>
            <a:lstStyle/>
            <a:p>
              <a:pPr>
                <a:lnSpc>
                  <a:spcPts val="2700"/>
                </a:lnSpc>
              </a:pPr>
              <a:r>
                <a:rPr lang="en-US" sz="1800" spc="36">
                  <a:solidFill>
                    <a:srgbClr val="191919"/>
                  </a:solidFill>
                  <a:latin typeface="Aileron"/>
                </a:rPr>
                <a:t>Download and save the csv files on local system</a:t>
              </a:r>
            </a:p>
          </p:txBody>
        </p:sp>
      </p:grpSp>
      <p:grpSp>
        <p:nvGrpSpPr>
          <p:cNvPr id="52" name="Group 15">
            <a:extLst>
              <a:ext uri="{FF2B5EF4-FFF2-40B4-BE49-F238E27FC236}">
                <a16:creationId xmlns:a16="http://schemas.microsoft.com/office/drawing/2014/main" id="{E4E24CBA-633B-5211-F864-EAF263ADE46C}"/>
              </a:ext>
            </a:extLst>
          </p:cNvPr>
          <p:cNvGrpSpPr/>
          <p:nvPr/>
        </p:nvGrpSpPr>
        <p:grpSpPr>
          <a:xfrm>
            <a:off x="4763005" y="6145236"/>
            <a:ext cx="2615015" cy="962144"/>
            <a:chOff x="0" y="-66675"/>
            <a:chExt cx="3486687" cy="1552259"/>
          </a:xfrm>
        </p:grpSpPr>
        <p:sp>
          <p:nvSpPr>
            <p:cNvPr id="53" name="TextBox 16">
              <a:extLst>
                <a:ext uri="{FF2B5EF4-FFF2-40B4-BE49-F238E27FC236}">
                  <a16:creationId xmlns:a16="http://schemas.microsoft.com/office/drawing/2014/main" id="{766A5CD2-F5AA-3229-C78A-836320C98952}"/>
                </a:ext>
              </a:extLst>
            </p:cNvPr>
            <p:cNvSpPr txBox="1"/>
            <p:nvPr/>
          </p:nvSpPr>
          <p:spPr>
            <a:xfrm>
              <a:off x="0" y="-66675"/>
              <a:ext cx="3486687" cy="493395"/>
            </a:xfrm>
            <a:prstGeom prst="rect">
              <a:avLst/>
            </a:prstGeom>
          </p:spPr>
          <p:txBody>
            <a:bodyPr lIns="0" tIns="0" rIns="0" bIns="0" rtlCol="0" anchor="t">
              <a:spAutoFit/>
            </a:bodyPr>
            <a:lstStyle/>
            <a:p>
              <a:pPr>
                <a:lnSpc>
                  <a:spcPts val="3150"/>
                </a:lnSpc>
              </a:pPr>
              <a:r>
                <a:rPr lang="en-US" sz="2100" spc="42">
                  <a:solidFill>
                    <a:srgbClr val="191919"/>
                  </a:solidFill>
                  <a:latin typeface="Aileron Bold"/>
                </a:rPr>
                <a:t>2 - VMware</a:t>
              </a:r>
            </a:p>
          </p:txBody>
        </p:sp>
        <p:sp>
          <p:nvSpPr>
            <p:cNvPr id="54" name="TextBox 17">
              <a:extLst>
                <a:ext uri="{FF2B5EF4-FFF2-40B4-BE49-F238E27FC236}">
                  <a16:creationId xmlns:a16="http://schemas.microsoft.com/office/drawing/2014/main" id="{1AE0229A-153C-4E17-F277-1028DAF134D0}"/>
                </a:ext>
              </a:extLst>
            </p:cNvPr>
            <p:cNvSpPr txBox="1"/>
            <p:nvPr/>
          </p:nvSpPr>
          <p:spPr>
            <a:xfrm>
              <a:off x="0" y="607053"/>
              <a:ext cx="3486687" cy="878531"/>
            </a:xfrm>
            <a:prstGeom prst="rect">
              <a:avLst/>
            </a:prstGeom>
          </p:spPr>
          <p:txBody>
            <a:bodyPr lIns="0" tIns="0" rIns="0" bIns="0" rtlCol="0" anchor="t">
              <a:spAutoFit/>
            </a:bodyPr>
            <a:lstStyle/>
            <a:p>
              <a:pPr>
                <a:lnSpc>
                  <a:spcPts val="2700"/>
                </a:lnSpc>
              </a:pPr>
              <a:r>
                <a:rPr lang="en-US" sz="1800" spc="36">
                  <a:solidFill>
                    <a:srgbClr val="191919"/>
                  </a:solidFill>
                  <a:latin typeface="Aileron"/>
                </a:rPr>
                <a:t>Move the files to VMware​</a:t>
              </a:r>
            </a:p>
          </p:txBody>
        </p:sp>
      </p:grpSp>
      <p:grpSp>
        <p:nvGrpSpPr>
          <p:cNvPr id="55" name="Group 18">
            <a:extLst>
              <a:ext uri="{FF2B5EF4-FFF2-40B4-BE49-F238E27FC236}">
                <a16:creationId xmlns:a16="http://schemas.microsoft.com/office/drawing/2014/main" id="{9264AAA8-CB3F-66C4-0B4F-86E2C9DEF1D6}"/>
              </a:ext>
            </a:extLst>
          </p:cNvPr>
          <p:cNvGrpSpPr/>
          <p:nvPr/>
        </p:nvGrpSpPr>
        <p:grpSpPr>
          <a:xfrm>
            <a:off x="8261966" y="6145236"/>
            <a:ext cx="2615015" cy="921795"/>
            <a:chOff x="0" y="0"/>
            <a:chExt cx="3486687" cy="1487163"/>
          </a:xfrm>
        </p:grpSpPr>
        <p:sp>
          <p:nvSpPr>
            <p:cNvPr id="56" name="TextBox 19">
              <a:extLst>
                <a:ext uri="{FF2B5EF4-FFF2-40B4-BE49-F238E27FC236}">
                  <a16:creationId xmlns:a16="http://schemas.microsoft.com/office/drawing/2014/main" id="{EE312646-CF65-5AEC-C914-836B513C9A59}"/>
                </a:ext>
              </a:extLst>
            </p:cNvPr>
            <p:cNvSpPr txBox="1"/>
            <p:nvPr/>
          </p:nvSpPr>
          <p:spPr>
            <a:xfrm>
              <a:off x="0" y="-66675"/>
              <a:ext cx="3486687" cy="493395"/>
            </a:xfrm>
            <a:prstGeom prst="rect">
              <a:avLst/>
            </a:prstGeom>
          </p:spPr>
          <p:txBody>
            <a:bodyPr lIns="0" tIns="0" rIns="0" bIns="0" rtlCol="0" anchor="t">
              <a:spAutoFit/>
            </a:bodyPr>
            <a:lstStyle/>
            <a:p>
              <a:pPr>
                <a:lnSpc>
                  <a:spcPts val="3150"/>
                </a:lnSpc>
              </a:pPr>
              <a:r>
                <a:rPr lang="en-US" sz="2100" spc="42">
                  <a:solidFill>
                    <a:srgbClr val="191919"/>
                  </a:solidFill>
                  <a:latin typeface="Aileron Bold"/>
                </a:rPr>
                <a:t>3 - HDFS</a:t>
              </a:r>
            </a:p>
          </p:txBody>
        </p:sp>
        <p:sp>
          <p:nvSpPr>
            <p:cNvPr id="57" name="TextBox 20">
              <a:extLst>
                <a:ext uri="{FF2B5EF4-FFF2-40B4-BE49-F238E27FC236}">
                  <a16:creationId xmlns:a16="http://schemas.microsoft.com/office/drawing/2014/main" id="{AB10C7AB-1455-925C-77AD-D0424F0BB207}"/>
                </a:ext>
              </a:extLst>
            </p:cNvPr>
            <p:cNvSpPr txBox="1"/>
            <p:nvPr/>
          </p:nvSpPr>
          <p:spPr>
            <a:xfrm>
              <a:off x="0" y="607053"/>
              <a:ext cx="3486687" cy="880110"/>
            </a:xfrm>
            <a:prstGeom prst="rect">
              <a:avLst/>
            </a:prstGeom>
          </p:spPr>
          <p:txBody>
            <a:bodyPr lIns="0" tIns="0" rIns="0" bIns="0" rtlCol="0" anchor="t">
              <a:spAutoFit/>
            </a:bodyPr>
            <a:lstStyle/>
            <a:p>
              <a:pPr>
                <a:lnSpc>
                  <a:spcPts val="2700"/>
                </a:lnSpc>
              </a:pPr>
              <a:r>
                <a:rPr lang="en-US" sz="1800" spc="36">
                  <a:solidFill>
                    <a:srgbClr val="191919"/>
                  </a:solidFill>
                  <a:latin typeface="Aileron"/>
                </a:rPr>
                <a:t>Moving files from local directory to HDFS</a:t>
              </a:r>
            </a:p>
          </p:txBody>
        </p:sp>
      </p:grpSp>
      <p:grpSp>
        <p:nvGrpSpPr>
          <p:cNvPr id="58" name="Group 21">
            <a:extLst>
              <a:ext uri="{FF2B5EF4-FFF2-40B4-BE49-F238E27FC236}">
                <a16:creationId xmlns:a16="http://schemas.microsoft.com/office/drawing/2014/main" id="{72C6EE9F-8744-4901-3FDF-8C98DC3EE354}"/>
              </a:ext>
            </a:extLst>
          </p:cNvPr>
          <p:cNvGrpSpPr/>
          <p:nvPr/>
        </p:nvGrpSpPr>
        <p:grpSpPr>
          <a:xfrm>
            <a:off x="11665862" y="6145236"/>
            <a:ext cx="2615015" cy="675988"/>
            <a:chOff x="0" y="-66675"/>
            <a:chExt cx="3486687" cy="1090595"/>
          </a:xfrm>
        </p:grpSpPr>
        <p:sp>
          <p:nvSpPr>
            <p:cNvPr id="59" name="TextBox 22">
              <a:extLst>
                <a:ext uri="{FF2B5EF4-FFF2-40B4-BE49-F238E27FC236}">
                  <a16:creationId xmlns:a16="http://schemas.microsoft.com/office/drawing/2014/main" id="{E177FE5A-0456-3E0D-AFAB-FEB7193DC624}"/>
                </a:ext>
              </a:extLst>
            </p:cNvPr>
            <p:cNvSpPr txBox="1"/>
            <p:nvPr/>
          </p:nvSpPr>
          <p:spPr>
            <a:xfrm>
              <a:off x="0" y="-66675"/>
              <a:ext cx="3486687" cy="493395"/>
            </a:xfrm>
            <a:prstGeom prst="rect">
              <a:avLst/>
            </a:prstGeom>
          </p:spPr>
          <p:txBody>
            <a:bodyPr lIns="0" tIns="0" rIns="0" bIns="0" rtlCol="0" anchor="t">
              <a:spAutoFit/>
            </a:bodyPr>
            <a:lstStyle/>
            <a:p>
              <a:pPr>
                <a:lnSpc>
                  <a:spcPts val="3150"/>
                </a:lnSpc>
              </a:pPr>
              <a:r>
                <a:rPr lang="en-US" sz="2100" spc="42">
                  <a:solidFill>
                    <a:srgbClr val="191919"/>
                  </a:solidFill>
                  <a:latin typeface="Aileron Bold"/>
                </a:rPr>
                <a:t>4 - Impala</a:t>
              </a:r>
            </a:p>
          </p:txBody>
        </p:sp>
        <p:sp>
          <p:nvSpPr>
            <p:cNvPr id="60" name="TextBox 23">
              <a:extLst>
                <a:ext uri="{FF2B5EF4-FFF2-40B4-BE49-F238E27FC236}">
                  <a16:creationId xmlns:a16="http://schemas.microsoft.com/office/drawing/2014/main" id="{5E3136A0-C7F7-B533-185D-228A246333A4}"/>
                </a:ext>
              </a:extLst>
            </p:cNvPr>
            <p:cNvSpPr txBox="1"/>
            <p:nvPr/>
          </p:nvSpPr>
          <p:spPr>
            <a:xfrm>
              <a:off x="0" y="607053"/>
              <a:ext cx="3486687" cy="416867"/>
            </a:xfrm>
            <a:prstGeom prst="rect">
              <a:avLst/>
            </a:prstGeom>
          </p:spPr>
          <p:txBody>
            <a:bodyPr lIns="0" tIns="0" rIns="0" bIns="0" rtlCol="0" anchor="t">
              <a:spAutoFit/>
            </a:bodyPr>
            <a:lstStyle/>
            <a:p>
              <a:pPr>
                <a:lnSpc>
                  <a:spcPts val="2700"/>
                </a:lnSpc>
              </a:pPr>
              <a:r>
                <a:rPr lang="en-US" sz="1800" spc="36">
                  <a:solidFill>
                    <a:srgbClr val="191919"/>
                  </a:solidFill>
                  <a:latin typeface="Aileron"/>
                </a:rPr>
                <a:t>Import data in Impala​</a:t>
              </a:r>
            </a:p>
          </p:txBody>
        </p:sp>
      </p:grpSp>
      <p:grpSp>
        <p:nvGrpSpPr>
          <p:cNvPr id="61" name="Group 24">
            <a:extLst>
              <a:ext uri="{FF2B5EF4-FFF2-40B4-BE49-F238E27FC236}">
                <a16:creationId xmlns:a16="http://schemas.microsoft.com/office/drawing/2014/main" id="{D34525BD-DF06-A46F-4BBB-915CE6944E8B}"/>
              </a:ext>
            </a:extLst>
          </p:cNvPr>
          <p:cNvGrpSpPr/>
          <p:nvPr/>
        </p:nvGrpSpPr>
        <p:grpSpPr>
          <a:xfrm>
            <a:off x="14438258" y="6145236"/>
            <a:ext cx="3149467" cy="1205183"/>
            <a:chOff x="0" y="0"/>
            <a:chExt cx="3486687" cy="1944363"/>
          </a:xfrm>
        </p:grpSpPr>
        <p:sp>
          <p:nvSpPr>
            <p:cNvPr id="62" name="TextBox 25">
              <a:extLst>
                <a:ext uri="{FF2B5EF4-FFF2-40B4-BE49-F238E27FC236}">
                  <a16:creationId xmlns:a16="http://schemas.microsoft.com/office/drawing/2014/main" id="{BB12BB12-372A-7BA7-82F9-0C73C011CB36}"/>
                </a:ext>
              </a:extLst>
            </p:cNvPr>
            <p:cNvSpPr txBox="1"/>
            <p:nvPr/>
          </p:nvSpPr>
          <p:spPr>
            <a:xfrm>
              <a:off x="0" y="-66675"/>
              <a:ext cx="3486687" cy="493395"/>
            </a:xfrm>
            <a:prstGeom prst="rect">
              <a:avLst/>
            </a:prstGeom>
          </p:spPr>
          <p:txBody>
            <a:bodyPr lIns="0" tIns="0" rIns="0" bIns="0" rtlCol="0" anchor="t">
              <a:spAutoFit/>
            </a:bodyPr>
            <a:lstStyle/>
            <a:p>
              <a:pPr>
                <a:lnSpc>
                  <a:spcPts val="3150"/>
                </a:lnSpc>
              </a:pPr>
              <a:r>
                <a:rPr lang="en-US" sz="2100" spc="42">
                  <a:solidFill>
                    <a:srgbClr val="191919"/>
                  </a:solidFill>
                  <a:latin typeface="Aileron Bold"/>
                </a:rPr>
                <a:t>6 - Tableau</a:t>
              </a:r>
            </a:p>
          </p:txBody>
        </p:sp>
        <p:sp>
          <p:nvSpPr>
            <p:cNvPr id="63" name="TextBox 26">
              <a:extLst>
                <a:ext uri="{FF2B5EF4-FFF2-40B4-BE49-F238E27FC236}">
                  <a16:creationId xmlns:a16="http://schemas.microsoft.com/office/drawing/2014/main" id="{1BA56987-D4B3-34FF-EA43-62430E2399B2}"/>
                </a:ext>
              </a:extLst>
            </p:cNvPr>
            <p:cNvSpPr txBox="1"/>
            <p:nvPr/>
          </p:nvSpPr>
          <p:spPr>
            <a:xfrm>
              <a:off x="0" y="607053"/>
              <a:ext cx="3486687" cy="1337310"/>
            </a:xfrm>
            <a:prstGeom prst="rect">
              <a:avLst/>
            </a:prstGeom>
          </p:spPr>
          <p:txBody>
            <a:bodyPr lIns="0" tIns="0" rIns="0" bIns="0" rtlCol="0" anchor="t">
              <a:spAutoFit/>
            </a:bodyPr>
            <a:lstStyle/>
            <a:p>
              <a:pPr>
                <a:lnSpc>
                  <a:spcPts val="2700"/>
                </a:lnSpc>
              </a:pPr>
              <a:r>
                <a:rPr lang="en-US" sz="1800" spc="36">
                  <a:solidFill>
                    <a:srgbClr val="191919"/>
                  </a:solidFill>
                  <a:latin typeface="Aileron"/>
                </a:rPr>
                <a:t>Using ODBC driver importing tables in Tableau​</a:t>
              </a:r>
            </a:p>
          </p:txBody>
        </p:sp>
      </p:grpSp>
      <p:sp>
        <p:nvSpPr>
          <p:cNvPr id="1024" name="Freeform 27">
            <a:extLst>
              <a:ext uri="{FF2B5EF4-FFF2-40B4-BE49-F238E27FC236}">
                <a16:creationId xmlns:a16="http://schemas.microsoft.com/office/drawing/2014/main" id="{4D392DA7-CE9D-C242-9E7E-22A198F5491B}"/>
              </a:ext>
            </a:extLst>
          </p:cNvPr>
          <p:cNvSpPr/>
          <p:nvPr/>
        </p:nvSpPr>
        <p:spPr>
          <a:xfrm>
            <a:off x="3050645" y="5159874"/>
            <a:ext cx="1337235" cy="221031"/>
          </a:xfrm>
          <a:custGeom>
            <a:avLst/>
            <a:gdLst/>
            <a:ahLst/>
            <a:cxnLst/>
            <a:rect l="l" t="t" r="r" b="b"/>
            <a:pathLst>
              <a:path w="1337235" h="267447">
                <a:moveTo>
                  <a:pt x="0" y="0"/>
                </a:moveTo>
                <a:lnTo>
                  <a:pt x="1337235" y="0"/>
                </a:lnTo>
                <a:lnTo>
                  <a:pt x="1337235" y="267447"/>
                </a:lnTo>
                <a:lnTo>
                  <a:pt x="0" y="26744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1025" name="Freeform 28">
            <a:extLst>
              <a:ext uri="{FF2B5EF4-FFF2-40B4-BE49-F238E27FC236}">
                <a16:creationId xmlns:a16="http://schemas.microsoft.com/office/drawing/2014/main" id="{A01CD241-241C-A9F9-6F88-CB4C12B45D32}"/>
              </a:ext>
            </a:extLst>
          </p:cNvPr>
          <p:cNvSpPr/>
          <p:nvPr/>
        </p:nvSpPr>
        <p:spPr>
          <a:xfrm>
            <a:off x="6485203" y="5159874"/>
            <a:ext cx="1337235" cy="221031"/>
          </a:xfrm>
          <a:custGeom>
            <a:avLst/>
            <a:gdLst/>
            <a:ahLst/>
            <a:cxnLst/>
            <a:rect l="l" t="t" r="r" b="b"/>
            <a:pathLst>
              <a:path w="1337235" h="267447">
                <a:moveTo>
                  <a:pt x="0" y="0"/>
                </a:moveTo>
                <a:lnTo>
                  <a:pt x="1337236" y="0"/>
                </a:lnTo>
                <a:lnTo>
                  <a:pt x="1337236" y="267447"/>
                </a:lnTo>
                <a:lnTo>
                  <a:pt x="0" y="26744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1027" name="Freeform 29">
            <a:extLst>
              <a:ext uri="{FF2B5EF4-FFF2-40B4-BE49-F238E27FC236}">
                <a16:creationId xmlns:a16="http://schemas.microsoft.com/office/drawing/2014/main" id="{42E8A70D-BD42-85C3-6B41-922F4BE0D379}"/>
              </a:ext>
            </a:extLst>
          </p:cNvPr>
          <p:cNvSpPr/>
          <p:nvPr/>
        </p:nvSpPr>
        <p:spPr>
          <a:xfrm>
            <a:off x="9919761" y="5159874"/>
            <a:ext cx="1337235" cy="221031"/>
          </a:xfrm>
          <a:custGeom>
            <a:avLst/>
            <a:gdLst/>
            <a:ahLst/>
            <a:cxnLst/>
            <a:rect l="l" t="t" r="r" b="b"/>
            <a:pathLst>
              <a:path w="1337235" h="267447">
                <a:moveTo>
                  <a:pt x="0" y="0"/>
                </a:moveTo>
                <a:lnTo>
                  <a:pt x="1337236" y="0"/>
                </a:lnTo>
                <a:lnTo>
                  <a:pt x="1337236" y="267447"/>
                </a:lnTo>
                <a:lnTo>
                  <a:pt x="0" y="26744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1028" name="Freeform 30">
            <a:extLst>
              <a:ext uri="{FF2B5EF4-FFF2-40B4-BE49-F238E27FC236}">
                <a16:creationId xmlns:a16="http://schemas.microsoft.com/office/drawing/2014/main" id="{98B4BD99-B074-8F77-BCF7-C1FFFBFEB11F}"/>
              </a:ext>
            </a:extLst>
          </p:cNvPr>
          <p:cNvSpPr/>
          <p:nvPr/>
        </p:nvSpPr>
        <p:spPr>
          <a:xfrm>
            <a:off x="13354320" y="5159874"/>
            <a:ext cx="1337235" cy="221031"/>
          </a:xfrm>
          <a:custGeom>
            <a:avLst/>
            <a:gdLst/>
            <a:ahLst/>
            <a:cxnLst/>
            <a:rect l="l" t="t" r="r" b="b"/>
            <a:pathLst>
              <a:path w="1337235" h="267447">
                <a:moveTo>
                  <a:pt x="0" y="0"/>
                </a:moveTo>
                <a:lnTo>
                  <a:pt x="1337235" y="0"/>
                </a:lnTo>
                <a:lnTo>
                  <a:pt x="1337235" y="267447"/>
                </a:lnTo>
                <a:lnTo>
                  <a:pt x="0" y="26744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1029" name="Freeform 29">
            <a:extLst>
              <a:ext uri="{FF2B5EF4-FFF2-40B4-BE49-F238E27FC236}">
                <a16:creationId xmlns:a16="http://schemas.microsoft.com/office/drawing/2014/main" id="{A4D3580A-6521-377A-E6FE-0983EE8752D1}"/>
              </a:ext>
            </a:extLst>
          </p:cNvPr>
          <p:cNvSpPr/>
          <p:nvPr/>
        </p:nvSpPr>
        <p:spPr>
          <a:xfrm rot="5400000">
            <a:off x="11726977" y="4076200"/>
            <a:ext cx="1105153" cy="267447"/>
          </a:xfrm>
          <a:custGeom>
            <a:avLst/>
            <a:gdLst/>
            <a:ahLst/>
            <a:cxnLst/>
            <a:rect l="l" t="t" r="r" b="b"/>
            <a:pathLst>
              <a:path w="1337235" h="267447">
                <a:moveTo>
                  <a:pt x="0" y="0"/>
                </a:moveTo>
                <a:lnTo>
                  <a:pt x="1337236" y="0"/>
                </a:lnTo>
                <a:lnTo>
                  <a:pt x="1337236" y="267447"/>
                </a:lnTo>
                <a:lnTo>
                  <a:pt x="0" y="26744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nvGrpSpPr>
          <p:cNvPr id="1030" name="Group 21">
            <a:extLst>
              <a:ext uri="{FF2B5EF4-FFF2-40B4-BE49-F238E27FC236}">
                <a16:creationId xmlns:a16="http://schemas.microsoft.com/office/drawing/2014/main" id="{0057DA63-14A3-0EF0-0D01-6B44A4BAB920}"/>
              </a:ext>
            </a:extLst>
          </p:cNvPr>
          <p:cNvGrpSpPr/>
          <p:nvPr/>
        </p:nvGrpSpPr>
        <p:grpSpPr>
          <a:xfrm>
            <a:off x="10514847" y="2565930"/>
            <a:ext cx="3847211" cy="1048133"/>
            <a:chOff x="0" y="-66675"/>
            <a:chExt cx="3486687" cy="2014095"/>
          </a:xfrm>
        </p:grpSpPr>
        <p:sp>
          <p:nvSpPr>
            <p:cNvPr id="1031" name="TextBox 22">
              <a:extLst>
                <a:ext uri="{FF2B5EF4-FFF2-40B4-BE49-F238E27FC236}">
                  <a16:creationId xmlns:a16="http://schemas.microsoft.com/office/drawing/2014/main" id="{BC5C66D5-9B92-827B-AEBD-67A76253F64D}"/>
                </a:ext>
              </a:extLst>
            </p:cNvPr>
            <p:cNvSpPr txBox="1"/>
            <p:nvPr/>
          </p:nvSpPr>
          <p:spPr>
            <a:xfrm>
              <a:off x="0" y="-66675"/>
              <a:ext cx="3486687" cy="493395"/>
            </a:xfrm>
            <a:prstGeom prst="rect">
              <a:avLst/>
            </a:prstGeom>
          </p:spPr>
          <p:txBody>
            <a:bodyPr lIns="0" tIns="0" rIns="0" bIns="0" rtlCol="0" anchor="t">
              <a:spAutoFit/>
            </a:bodyPr>
            <a:lstStyle/>
            <a:p>
              <a:pPr>
                <a:lnSpc>
                  <a:spcPts val="3150"/>
                </a:lnSpc>
              </a:pPr>
              <a:r>
                <a:rPr lang="en-US" sz="2100" spc="42">
                  <a:solidFill>
                    <a:srgbClr val="191919"/>
                  </a:solidFill>
                  <a:latin typeface="Aileron Bold"/>
                </a:rPr>
                <a:t>5 - Pig</a:t>
              </a:r>
            </a:p>
          </p:txBody>
        </p:sp>
        <p:sp>
          <p:nvSpPr>
            <p:cNvPr id="1032" name="TextBox 23">
              <a:extLst>
                <a:ext uri="{FF2B5EF4-FFF2-40B4-BE49-F238E27FC236}">
                  <a16:creationId xmlns:a16="http://schemas.microsoft.com/office/drawing/2014/main" id="{BD9A4E0E-6A0B-723A-47FC-E25A7AA5B565}"/>
                </a:ext>
              </a:extLst>
            </p:cNvPr>
            <p:cNvSpPr txBox="1"/>
            <p:nvPr/>
          </p:nvSpPr>
          <p:spPr>
            <a:xfrm>
              <a:off x="0" y="607053"/>
              <a:ext cx="3486687" cy="1340367"/>
            </a:xfrm>
            <a:prstGeom prst="rect">
              <a:avLst/>
            </a:prstGeom>
          </p:spPr>
          <p:txBody>
            <a:bodyPr lIns="0" tIns="0" rIns="0" bIns="0" rtlCol="0" anchor="t">
              <a:spAutoFit/>
            </a:bodyPr>
            <a:lstStyle/>
            <a:p>
              <a:pPr>
                <a:lnSpc>
                  <a:spcPts val="2700"/>
                </a:lnSpc>
              </a:pPr>
              <a:r>
                <a:rPr lang="en-US" sz="1800" spc="36">
                  <a:solidFill>
                    <a:srgbClr val="191919"/>
                  </a:solidFill>
                  <a:latin typeface="Aileron"/>
                </a:rPr>
                <a:t>Creating the </a:t>
              </a:r>
              <a:r>
                <a:rPr lang="en-US" sz="1800" spc="36" err="1">
                  <a:solidFill>
                    <a:srgbClr val="191919"/>
                  </a:solidFill>
                  <a:latin typeface="Aileron"/>
                </a:rPr>
                <a:t>riskfactor</a:t>
              </a:r>
              <a:r>
                <a:rPr lang="en-US" sz="1800" spc="36">
                  <a:solidFill>
                    <a:srgbClr val="191919"/>
                  </a:solidFill>
                  <a:latin typeface="Aileron"/>
                </a:rPr>
                <a:t> table and populating the table using PIG</a:t>
              </a:r>
            </a:p>
          </p:txBody>
        </p:sp>
      </p:grpSp>
      <p:pic>
        <p:nvPicPr>
          <p:cNvPr id="1033" name="Picture 2" descr="Csv file - Free files and folders icons">
            <a:extLst>
              <a:ext uri="{FF2B5EF4-FFF2-40B4-BE49-F238E27FC236}">
                <a16:creationId xmlns:a16="http://schemas.microsoft.com/office/drawing/2014/main" id="{A3525299-C7CA-7881-42AB-B7FC0BF8464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1989" y="4382245"/>
            <a:ext cx="2143125" cy="17711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3" descr="Logo vmware free vector icon - Iconbolt">
            <a:extLst>
              <a:ext uri="{FF2B5EF4-FFF2-40B4-BE49-F238E27FC236}">
                <a16:creationId xmlns:a16="http://schemas.microsoft.com/office/drawing/2014/main" id="{B8656178-C073-1273-B23B-5010D45D1E7F}"/>
              </a:ext>
            </a:extLst>
          </p:cNvPr>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60997" y="4767008"/>
            <a:ext cx="3665031"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4" descr="Hadoop brings far-flung people together across time and space">
            <a:extLst>
              <a:ext uri="{FF2B5EF4-FFF2-40B4-BE49-F238E27FC236}">
                <a16:creationId xmlns:a16="http://schemas.microsoft.com/office/drawing/2014/main" id="{AF276383-433B-D2A6-D8F5-2C25E1CBECCE}"/>
              </a:ext>
            </a:extLst>
          </p:cNvPr>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37433" y="4487844"/>
            <a:ext cx="2486025" cy="15192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5" descr="Apache Impala- Features and Architecture - Analytics Vidhya">
            <a:extLst>
              <a:ext uri="{FF2B5EF4-FFF2-40B4-BE49-F238E27FC236}">
                <a16:creationId xmlns:a16="http://schemas.microsoft.com/office/drawing/2014/main" id="{FDB1B15E-53DC-A47F-3689-C499CB471DEA}"/>
              </a:ext>
            </a:extLst>
          </p:cNvPr>
          <p:cNvPicPr>
            <a:picLocks noChangeAspect="1" noChangeArrowheads="1"/>
          </p:cNvPicPr>
          <p:nvPr/>
        </p:nvPicPr>
        <p:blipFill>
          <a:blip r:embed="rId19">
            <a:clrChange>
              <a:clrFrom>
                <a:srgbClr val="F9F9F9"/>
              </a:clrFrom>
              <a:clrTo>
                <a:srgbClr val="F9F9F9">
                  <a:alpha val="0"/>
                </a:srgbClr>
              </a:clrTo>
            </a:clrChange>
            <a:extLst>
              <a:ext uri="{28A0092B-C50C-407E-A947-70E740481C1C}">
                <a14:useLocalDpi xmlns:a14="http://schemas.microsoft.com/office/drawing/2010/main" val="0"/>
              </a:ext>
            </a:extLst>
          </a:blip>
          <a:srcRect/>
          <a:stretch>
            <a:fillRect/>
          </a:stretch>
        </p:blipFill>
        <p:spPr bwMode="auto">
          <a:xfrm>
            <a:off x="11088922" y="4727319"/>
            <a:ext cx="2511136" cy="102790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6" descr="Tableau - Workforce EdTech">
            <a:extLst>
              <a:ext uri="{FF2B5EF4-FFF2-40B4-BE49-F238E27FC236}">
                <a16:creationId xmlns:a16="http://schemas.microsoft.com/office/drawing/2014/main" id="{D99E9316-98F3-E87E-A90E-8E465F9A023B}"/>
              </a:ext>
            </a:extLst>
          </p:cNvPr>
          <p:cNvPicPr>
            <a:picLocks noChangeAspect="1" noChangeArrowheads="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743058" y="4459935"/>
            <a:ext cx="1948295" cy="161016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7" descr="Big Data Services">
            <a:extLst>
              <a:ext uri="{FF2B5EF4-FFF2-40B4-BE49-F238E27FC236}">
                <a16:creationId xmlns:a16="http://schemas.microsoft.com/office/drawing/2014/main" id="{8D28B7F1-8189-657C-6A67-996B340D4946}"/>
              </a:ext>
            </a:extLst>
          </p:cNvPr>
          <p:cNvPicPr>
            <a:picLocks noChangeAspect="1" noChangeArrowheads="1"/>
          </p:cNvPicPr>
          <p:nvPr/>
        </p:nvPicPr>
        <p:blipFill>
          <a:blip r:embed="rId2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04964" y="1333500"/>
            <a:ext cx="2466975" cy="1527149"/>
          </a:xfrm>
          <a:prstGeom prst="rect">
            <a:avLst/>
          </a:prstGeom>
          <a:noFill/>
          <a:extLst>
            <a:ext uri="{909E8E84-426E-40DD-AFC4-6F175D3DCCD1}">
              <a14:hiddenFill xmlns:a14="http://schemas.microsoft.com/office/drawing/2010/main">
                <a:solidFill>
                  <a:srgbClr val="FFFFFF"/>
                </a:solidFill>
              </a14:hiddenFill>
            </a:ext>
          </a:extLst>
        </p:spPr>
      </p:pic>
      <p:sp>
        <p:nvSpPr>
          <p:cNvPr id="1039" name="Freeform 30">
            <a:extLst>
              <a:ext uri="{FF2B5EF4-FFF2-40B4-BE49-F238E27FC236}">
                <a16:creationId xmlns:a16="http://schemas.microsoft.com/office/drawing/2014/main" id="{72E2CA90-95B4-F1B2-7ED1-634A0A89C925}"/>
              </a:ext>
            </a:extLst>
          </p:cNvPr>
          <p:cNvSpPr/>
          <p:nvPr/>
        </p:nvSpPr>
        <p:spPr>
          <a:xfrm rot="5400000">
            <a:off x="15510648" y="7674022"/>
            <a:ext cx="1004685" cy="182670"/>
          </a:xfrm>
          <a:custGeom>
            <a:avLst/>
            <a:gdLst/>
            <a:ahLst/>
            <a:cxnLst/>
            <a:rect l="l" t="t" r="r" b="b"/>
            <a:pathLst>
              <a:path w="1337235" h="267447">
                <a:moveTo>
                  <a:pt x="0" y="0"/>
                </a:moveTo>
                <a:lnTo>
                  <a:pt x="1337235" y="0"/>
                </a:lnTo>
                <a:lnTo>
                  <a:pt x="1337235" y="267447"/>
                </a:lnTo>
                <a:lnTo>
                  <a:pt x="0" y="26744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pic>
        <p:nvPicPr>
          <p:cNvPr id="1040" name="Picture 2" descr="Image result for rstudio">
            <a:extLst>
              <a:ext uri="{FF2B5EF4-FFF2-40B4-BE49-F238E27FC236}">
                <a16:creationId xmlns:a16="http://schemas.microsoft.com/office/drawing/2014/main" id="{199DEC7F-E217-D302-178D-650003C5EDD0}"/>
              </a:ext>
            </a:extLst>
          </p:cNvPr>
          <p:cNvPicPr>
            <a:picLocks noChangeAspect="1" noChangeArrowheads="1"/>
          </p:cNvPicPr>
          <p:nvPr/>
        </p:nvPicPr>
        <p:blipFill>
          <a:blip r:embed="rId2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4706600" y="8071997"/>
            <a:ext cx="2418821" cy="873065"/>
          </a:xfrm>
          <a:prstGeom prst="rect">
            <a:avLst/>
          </a:prstGeom>
          <a:noFill/>
          <a:extLst>
            <a:ext uri="{909E8E84-426E-40DD-AFC4-6F175D3DCCD1}">
              <a14:hiddenFill xmlns:a14="http://schemas.microsoft.com/office/drawing/2010/main">
                <a:solidFill>
                  <a:srgbClr val="FFFFFF"/>
                </a:solidFill>
              </a14:hiddenFill>
            </a:ext>
          </a:extLst>
        </p:spPr>
      </p:pic>
      <p:grpSp>
        <p:nvGrpSpPr>
          <p:cNvPr id="1041" name="Group 24">
            <a:extLst>
              <a:ext uri="{FF2B5EF4-FFF2-40B4-BE49-F238E27FC236}">
                <a16:creationId xmlns:a16="http://schemas.microsoft.com/office/drawing/2014/main" id="{69CE17AF-A4D8-58BF-DE0B-9A53E3A9E299}"/>
              </a:ext>
            </a:extLst>
          </p:cNvPr>
          <p:cNvGrpSpPr/>
          <p:nvPr/>
        </p:nvGrpSpPr>
        <p:grpSpPr>
          <a:xfrm>
            <a:off x="15138533" y="9020387"/>
            <a:ext cx="3149467" cy="1084448"/>
            <a:chOff x="0" y="-66674"/>
            <a:chExt cx="3486687" cy="1749578"/>
          </a:xfrm>
        </p:grpSpPr>
        <p:sp>
          <p:nvSpPr>
            <p:cNvPr id="1042" name="TextBox 25">
              <a:extLst>
                <a:ext uri="{FF2B5EF4-FFF2-40B4-BE49-F238E27FC236}">
                  <a16:creationId xmlns:a16="http://schemas.microsoft.com/office/drawing/2014/main" id="{7A5CACEE-CECF-4FE5-647D-0623A0CF9A6F}"/>
                </a:ext>
              </a:extLst>
            </p:cNvPr>
            <p:cNvSpPr txBox="1"/>
            <p:nvPr/>
          </p:nvSpPr>
          <p:spPr>
            <a:xfrm>
              <a:off x="0" y="-66674"/>
              <a:ext cx="3486687" cy="611270"/>
            </a:xfrm>
            <a:prstGeom prst="rect">
              <a:avLst/>
            </a:prstGeom>
          </p:spPr>
          <p:txBody>
            <a:bodyPr lIns="0" tIns="0" rIns="0" bIns="0" rtlCol="0" anchor="t">
              <a:spAutoFit/>
            </a:bodyPr>
            <a:lstStyle/>
            <a:p>
              <a:pPr>
                <a:lnSpc>
                  <a:spcPts val="3150"/>
                </a:lnSpc>
              </a:pPr>
              <a:r>
                <a:rPr lang="en-US" sz="2100" spc="42">
                  <a:solidFill>
                    <a:srgbClr val="191919"/>
                  </a:solidFill>
                  <a:latin typeface="+mj-lt"/>
                </a:rPr>
                <a:t>7 – R-studio</a:t>
              </a:r>
            </a:p>
          </p:txBody>
        </p:sp>
        <p:sp>
          <p:nvSpPr>
            <p:cNvPr id="1043" name="TextBox 26">
              <a:extLst>
                <a:ext uri="{FF2B5EF4-FFF2-40B4-BE49-F238E27FC236}">
                  <a16:creationId xmlns:a16="http://schemas.microsoft.com/office/drawing/2014/main" id="{2B5D77E0-B9AC-B0B8-74AD-F4AEC402E025}"/>
                </a:ext>
              </a:extLst>
            </p:cNvPr>
            <p:cNvSpPr txBox="1"/>
            <p:nvPr/>
          </p:nvSpPr>
          <p:spPr>
            <a:xfrm>
              <a:off x="0" y="607053"/>
              <a:ext cx="3486687" cy="1075851"/>
            </a:xfrm>
            <a:prstGeom prst="rect">
              <a:avLst/>
            </a:prstGeom>
          </p:spPr>
          <p:txBody>
            <a:bodyPr lIns="0" tIns="0" rIns="0" bIns="0" rtlCol="0" anchor="t">
              <a:spAutoFit/>
            </a:bodyPr>
            <a:lstStyle/>
            <a:p>
              <a:pPr>
                <a:lnSpc>
                  <a:spcPts val="2700"/>
                </a:lnSpc>
              </a:pPr>
              <a:r>
                <a:rPr lang="en-US" sz="1800" spc="36">
                  <a:solidFill>
                    <a:srgbClr val="191919"/>
                  </a:solidFill>
                  <a:latin typeface="+mj-lt"/>
                </a:rPr>
                <a:t>Applied linear</a:t>
              </a:r>
              <a:r>
                <a:rPr lang="en-US" spc="36">
                  <a:solidFill>
                    <a:srgbClr val="191919"/>
                  </a:solidFill>
                  <a:latin typeface="+mj-lt"/>
                </a:rPr>
                <a:t> regression to forecast risk factor</a:t>
              </a:r>
              <a:endParaRPr lang="en-US" sz="1800" spc="36">
                <a:solidFill>
                  <a:srgbClr val="191919"/>
                </a:solidFill>
                <a:latin typeface="+mj-l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7E4"/>
        </a:solidFill>
        <a:effectLst/>
      </p:bgPr>
    </p:bg>
    <p:spTree>
      <p:nvGrpSpPr>
        <p:cNvPr id="1" name=""/>
        <p:cNvGrpSpPr/>
        <p:nvPr/>
      </p:nvGrpSpPr>
      <p:grpSpPr>
        <a:xfrm>
          <a:off x="0" y="0"/>
          <a:ext cx="0" cy="0"/>
          <a:chOff x="0" y="0"/>
          <a:chExt cx="0" cy="0"/>
        </a:xfrm>
      </p:grpSpPr>
      <p:grpSp>
        <p:nvGrpSpPr>
          <p:cNvPr id="4" name="Group 4"/>
          <p:cNvGrpSpPr/>
          <p:nvPr/>
        </p:nvGrpSpPr>
        <p:grpSpPr>
          <a:xfrm>
            <a:off x="-680338" y="851816"/>
            <a:ext cx="18912529" cy="1876969"/>
            <a:chOff x="0" y="0"/>
            <a:chExt cx="2511807" cy="406400"/>
          </a:xfrm>
        </p:grpSpPr>
        <p:sp>
          <p:nvSpPr>
            <p:cNvPr id="5" name="Freeform 5"/>
            <p:cNvSpPr/>
            <p:nvPr/>
          </p:nvSpPr>
          <p:spPr>
            <a:xfrm>
              <a:off x="0" y="0"/>
              <a:ext cx="2511807" cy="406400"/>
            </a:xfrm>
            <a:custGeom>
              <a:avLst/>
              <a:gdLst/>
              <a:ahLst/>
              <a:cxnLst/>
              <a:rect l="l" t="t" r="r" b="b"/>
              <a:pathLst>
                <a:path w="2511807" h="406400">
                  <a:moveTo>
                    <a:pt x="0" y="0"/>
                  </a:moveTo>
                  <a:lnTo>
                    <a:pt x="2308607" y="0"/>
                  </a:lnTo>
                  <a:lnTo>
                    <a:pt x="2511807" y="203200"/>
                  </a:lnTo>
                  <a:lnTo>
                    <a:pt x="2308607" y="406400"/>
                  </a:lnTo>
                  <a:lnTo>
                    <a:pt x="0" y="406400"/>
                  </a:lnTo>
                  <a:lnTo>
                    <a:pt x="203200" y="203200"/>
                  </a:lnTo>
                  <a:lnTo>
                    <a:pt x="0" y="0"/>
                  </a:lnTo>
                  <a:close/>
                </a:path>
              </a:pathLst>
            </a:custGeom>
            <a:solidFill>
              <a:srgbClr val="F5BA53"/>
            </a:solidFill>
          </p:spPr>
          <p:txBody>
            <a:bodyPr/>
            <a:lstStyle/>
            <a:p>
              <a:endParaRPr lang="en-IN"/>
            </a:p>
          </p:txBody>
        </p:sp>
        <p:sp>
          <p:nvSpPr>
            <p:cNvPr id="6" name="TextBox 6"/>
            <p:cNvSpPr txBox="1"/>
            <p:nvPr/>
          </p:nvSpPr>
          <p:spPr>
            <a:xfrm>
              <a:off x="177800" y="-57150"/>
              <a:ext cx="2257807" cy="463550"/>
            </a:xfrm>
            <a:prstGeom prst="rect">
              <a:avLst/>
            </a:prstGeom>
          </p:spPr>
          <p:txBody>
            <a:bodyPr lIns="50800" tIns="50800" rIns="50800" bIns="50800" rtlCol="0" anchor="ctr"/>
            <a:lstStyle/>
            <a:p>
              <a:pPr algn="ctr">
                <a:lnSpc>
                  <a:spcPts val="3219"/>
                </a:lnSpc>
              </a:pPr>
              <a:endParaRPr/>
            </a:p>
          </p:txBody>
        </p:sp>
      </p:grpSp>
      <p:sp>
        <p:nvSpPr>
          <p:cNvPr id="7" name="TextBox 7"/>
          <p:cNvSpPr txBox="1"/>
          <p:nvPr/>
        </p:nvSpPr>
        <p:spPr>
          <a:xfrm>
            <a:off x="1183782" y="1349154"/>
            <a:ext cx="17048409" cy="923330"/>
          </a:xfrm>
          <a:prstGeom prst="rect">
            <a:avLst/>
          </a:prstGeom>
        </p:spPr>
        <p:txBody>
          <a:bodyPr wrap="square" lIns="0" tIns="0" rIns="0" bIns="0" rtlCol="0" anchor="t">
            <a:spAutoFit/>
          </a:bodyPr>
          <a:lstStyle/>
          <a:p>
            <a:pPr>
              <a:lnSpc>
                <a:spcPts val="8019"/>
              </a:lnSpc>
            </a:pPr>
            <a:r>
              <a:rPr lang="en-US" sz="5600">
                <a:solidFill>
                  <a:srgbClr val="3B435F"/>
                </a:solidFill>
                <a:latin typeface="Poetsen"/>
              </a:rPr>
              <a:t>1. Which models are more prone to risk events?</a:t>
            </a:r>
          </a:p>
        </p:txBody>
      </p:sp>
      <p:pic>
        <p:nvPicPr>
          <p:cNvPr id="12" name="Picture 11">
            <a:extLst>
              <a:ext uri="{FF2B5EF4-FFF2-40B4-BE49-F238E27FC236}">
                <a16:creationId xmlns:a16="http://schemas.microsoft.com/office/drawing/2014/main" id="{78A97C90-38B8-B65C-0F74-42D114DCD51D}"/>
              </a:ext>
            </a:extLst>
          </p:cNvPr>
          <p:cNvPicPr>
            <a:picLocks noChangeAspect="1"/>
          </p:cNvPicPr>
          <p:nvPr/>
        </p:nvPicPr>
        <p:blipFill rotWithShape="1">
          <a:blip r:embed="rId2">
            <a:clrChange>
              <a:clrFrom>
                <a:srgbClr val="FFFFFF"/>
              </a:clrFrom>
              <a:clrTo>
                <a:srgbClr val="FFFFFF">
                  <a:alpha val="0"/>
                </a:srgbClr>
              </a:clrTo>
            </a:clrChange>
          </a:blip>
          <a:srcRect r="13562"/>
          <a:stretch/>
        </p:blipFill>
        <p:spPr>
          <a:xfrm>
            <a:off x="316488" y="2935087"/>
            <a:ext cx="10199112" cy="6675099"/>
          </a:xfrm>
          <a:prstGeom prst="rect">
            <a:avLst/>
          </a:prstGeom>
        </p:spPr>
      </p:pic>
      <p:sp>
        <p:nvSpPr>
          <p:cNvPr id="14" name="TextBox 13">
            <a:extLst>
              <a:ext uri="{FF2B5EF4-FFF2-40B4-BE49-F238E27FC236}">
                <a16:creationId xmlns:a16="http://schemas.microsoft.com/office/drawing/2014/main" id="{39301E63-F5C9-6AB2-5B0B-B0FA46AD90B8}"/>
              </a:ext>
            </a:extLst>
          </p:cNvPr>
          <p:cNvSpPr txBox="1"/>
          <p:nvPr/>
        </p:nvSpPr>
        <p:spPr>
          <a:xfrm>
            <a:off x="10363200" y="4127837"/>
            <a:ext cx="7578742" cy="3970318"/>
          </a:xfrm>
          <a:prstGeom prst="rect">
            <a:avLst/>
          </a:prstGeom>
          <a:noFill/>
        </p:spPr>
        <p:txBody>
          <a:bodyPr wrap="square">
            <a:spAutoFit/>
          </a:bodyPr>
          <a:lstStyle/>
          <a:p>
            <a:pPr marL="285750" indent="-285750">
              <a:buFont typeface="Arial" panose="020B0604020202020204" pitchFamily="34" charset="0"/>
              <a:buChar char="•"/>
            </a:pPr>
            <a:r>
              <a:rPr lang="en-US" sz="2800" dirty="0">
                <a:solidFill>
                  <a:srgbClr val="000000"/>
                </a:solidFill>
                <a:effectLst/>
                <a:latin typeface="+mj-lt"/>
              </a:rPr>
              <a:t>Certain models have higher overall risk factors, which could be due to various reasons, such as the design of the vehicle or the typical use case of that model</a:t>
            </a:r>
            <a:endParaRPr lang="en-US" sz="2800" dirty="0">
              <a:effectLst/>
              <a:latin typeface="+mj-lt"/>
            </a:endParaRPr>
          </a:p>
          <a:p>
            <a:pPr marL="285750" indent="-285750">
              <a:buFont typeface="Arial" panose="020B0604020202020204" pitchFamily="34" charset="0"/>
              <a:buChar char="•"/>
            </a:pPr>
            <a:endParaRPr lang="en-US" sz="2800" dirty="0">
              <a:solidFill>
                <a:srgbClr val="000000"/>
              </a:solidFill>
              <a:effectLst/>
              <a:latin typeface="+mj-lt"/>
            </a:endParaRPr>
          </a:p>
          <a:p>
            <a:pPr marL="285750" indent="-285750">
              <a:buFont typeface="Arial" panose="020B0604020202020204" pitchFamily="34" charset="0"/>
              <a:buChar char="•"/>
            </a:pPr>
            <a:r>
              <a:rPr lang="en-US" sz="2800" dirty="0">
                <a:solidFill>
                  <a:srgbClr val="000000"/>
                </a:solidFill>
                <a:effectLst/>
                <a:latin typeface="+mj-lt"/>
              </a:rPr>
              <a:t>Caterpillar shines as the top model despite ranking second in total miles, showcasing the lowest risk factor and underscoring the significance of its risk management strategies</a:t>
            </a:r>
            <a:endParaRPr lang="en-IN" sz="28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7E4"/>
        </a:solidFill>
        <a:effectLst/>
      </p:bgPr>
    </p:bg>
    <p:spTree>
      <p:nvGrpSpPr>
        <p:cNvPr id="1" name=""/>
        <p:cNvGrpSpPr/>
        <p:nvPr/>
      </p:nvGrpSpPr>
      <p:grpSpPr>
        <a:xfrm>
          <a:off x="0" y="0"/>
          <a:ext cx="0" cy="0"/>
          <a:chOff x="0" y="0"/>
          <a:chExt cx="0" cy="0"/>
        </a:xfrm>
      </p:grpSpPr>
      <p:grpSp>
        <p:nvGrpSpPr>
          <p:cNvPr id="4" name="Group 4"/>
          <p:cNvGrpSpPr/>
          <p:nvPr/>
        </p:nvGrpSpPr>
        <p:grpSpPr>
          <a:xfrm>
            <a:off x="-680338" y="851816"/>
            <a:ext cx="18912529" cy="1876969"/>
            <a:chOff x="0" y="0"/>
            <a:chExt cx="2511807" cy="406400"/>
          </a:xfrm>
        </p:grpSpPr>
        <p:sp>
          <p:nvSpPr>
            <p:cNvPr id="5" name="Freeform 5"/>
            <p:cNvSpPr/>
            <p:nvPr/>
          </p:nvSpPr>
          <p:spPr>
            <a:xfrm>
              <a:off x="0" y="0"/>
              <a:ext cx="2511807" cy="406400"/>
            </a:xfrm>
            <a:custGeom>
              <a:avLst/>
              <a:gdLst/>
              <a:ahLst/>
              <a:cxnLst/>
              <a:rect l="l" t="t" r="r" b="b"/>
              <a:pathLst>
                <a:path w="2511807" h="406400">
                  <a:moveTo>
                    <a:pt x="0" y="0"/>
                  </a:moveTo>
                  <a:lnTo>
                    <a:pt x="2308607" y="0"/>
                  </a:lnTo>
                  <a:lnTo>
                    <a:pt x="2511807" y="203200"/>
                  </a:lnTo>
                  <a:lnTo>
                    <a:pt x="2308607" y="406400"/>
                  </a:lnTo>
                  <a:lnTo>
                    <a:pt x="0" y="406400"/>
                  </a:lnTo>
                  <a:lnTo>
                    <a:pt x="203200" y="203200"/>
                  </a:lnTo>
                  <a:lnTo>
                    <a:pt x="0" y="0"/>
                  </a:lnTo>
                  <a:close/>
                </a:path>
              </a:pathLst>
            </a:custGeom>
            <a:solidFill>
              <a:srgbClr val="F5BA53"/>
            </a:solidFill>
          </p:spPr>
          <p:txBody>
            <a:bodyPr/>
            <a:lstStyle/>
            <a:p>
              <a:endParaRPr lang="en-IN"/>
            </a:p>
          </p:txBody>
        </p:sp>
        <p:sp>
          <p:nvSpPr>
            <p:cNvPr id="6" name="TextBox 6"/>
            <p:cNvSpPr txBox="1"/>
            <p:nvPr/>
          </p:nvSpPr>
          <p:spPr>
            <a:xfrm>
              <a:off x="177800" y="-57150"/>
              <a:ext cx="2257807" cy="463550"/>
            </a:xfrm>
            <a:prstGeom prst="rect">
              <a:avLst/>
            </a:prstGeom>
          </p:spPr>
          <p:txBody>
            <a:bodyPr lIns="50800" tIns="50800" rIns="50800" bIns="50800" rtlCol="0" anchor="ctr"/>
            <a:lstStyle/>
            <a:p>
              <a:pPr algn="ctr">
                <a:lnSpc>
                  <a:spcPts val="3219"/>
                </a:lnSpc>
              </a:pPr>
              <a:endParaRPr/>
            </a:p>
          </p:txBody>
        </p:sp>
      </p:grpSp>
      <p:sp>
        <p:nvSpPr>
          <p:cNvPr id="7" name="TextBox 7"/>
          <p:cNvSpPr txBox="1"/>
          <p:nvPr/>
        </p:nvSpPr>
        <p:spPr>
          <a:xfrm>
            <a:off x="1183782" y="1349154"/>
            <a:ext cx="17048409" cy="923330"/>
          </a:xfrm>
          <a:prstGeom prst="rect">
            <a:avLst/>
          </a:prstGeom>
        </p:spPr>
        <p:txBody>
          <a:bodyPr wrap="square" lIns="0" tIns="0" rIns="0" bIns="0" rtlCol="0" anchor="t">
            <a:spAutoFit/>
          </a:bodyPr>
          <a:lstStyle/>
          <a:p>
            <a:pPr>
              <a:lnSpc>
                <a:spcPts val="8019"/>
              </a:lnSpc>
            </a:pPr>
            <a:r>
              <a:rPr lang="en-US" sz="5600">
                <a:solidFill>
                  <a:srgbClr val="3B435F"/>
                </a:solidFill>
                <a:latin typeface="Poetsen"/>
              </a:rPr>
              <a:t>2. What are the top 10 riskiest cities?</a:t>
            </a:r>
          </a:p>
        </p:txBody>
      </p:sp>
      <p:sp>
        <p:nvSpPr>
          <p:cNvPr id="14" name="TextBox 13">
            <a:extLst>
              <a:ext uri="{FF2B5EF4-FFF2-40B4-BE49-F238E27FC236}">
                <a16:creationId xmlns:a16="http://schemas.microsoft.com/office/drawing/2014/main" id="{39301E63-F5C9-6AB2-5B0B-B0FA46AD90B8}"/>
              </a:ext>
            </a:extLst>
          </p:cNvPr>
          <p:cNvSpPr txBox="1"/>
          <p:nvPr/>
        </p:nvSpPr>
        <p:spPr>
          <a:xfrm>
            <a:off x="10363200" y="4127837"/>
            <a:ext cx="7578742" cy="2677656"/>
          </a:xfrm>
          <a:prstGeom prst="rect">
            <a:avLst/>
          </a:prstGeom>
          <a:noFill/>
        </p:spPr>
        <p:txBody>
          <a:bodyPr wrap="square">
            <a:spAutoFit/>
          </a:bodyPr>
          <a:lstStyle/>
          <a:p>
            <a:pPr marL="285750" indent="-285750">
              <a:buFont typeface="Arial" panose="020B0604020202020204" pitchFamily="34" charset="0"/>
              <a:buChar char="•"/>
            </a:pPr>
            <a:r>
              <a:rPr lang="en-US" sz="2800">
                <a:solidFill>
                  <a:srgbClr val="000000"/>
                </a:solidFill>
                <a:effectLst/>
                <a:latin typeface="+mj-lt"/>
              </a:rPr>
              <a:t>Rough &amp; Ready having the highest risk factor followed by Glendora suggests these areas have room for improvement</a:t>
            </a:r>
          </a:p>
          <a:p>
            <a:pPr marL="285750" indent="-285750">
              <a:buFont typeface="Arial" panose="020B0604020202020204" pitchFamily="34" charset="0"/>
              <a:buChar char="•"/>
            </a:pPr>
            <a:endParaRPr lang="en-US" sz="2800">
              <a:solidFill>
                <a:srgbClr val="000000"/>
              </a:solidFill>
              <a:effectLst/>
              <a:latin typeface="+mj-lt"/>
            </a:endParaRPr>
          </a:p>
          <a:p>
            <a:pPr marL="285750" indent="-285750">
              <a:buFont typeface="Arial" panose="020B0604020202020204" pitchFamily="34" charset="0"/>
              <a:buChar char="•"/>
            </a:pPr>
            <a:r>
              <a:rPr lang="en-US" sz="2800">
                <a:solidFill>
                  <a:srgbClr val="000000"/>
                </a:solidFill>
                <a:effectLst/>
                <a:latin typeface="+mj-lt"/>
              </a:rPr>
              <a:t>Moreover, drivers in these cities should be well-trained to mitigate such events in the future</a:t>
            </a:r>
            <a:endParaRPr lang="en-IN" sz="2800">
              <a:latin typeface="+mj-lt"/>
            </a:endParaRPr>
          </a:p>
        </p:txBody>
      </p:sp>
      <p:pic>
        <p:nvPicPr>
          <p:cNvPr id="3" name="Picture 2">
            <a:extLst>
              <a:ext uri="{FF2B5EF4-FFF2-40B4-BE49-F238E27FC236}">
                <a16:creationId xmlns:a16="http://schemas.microsoft.com/office/drawing/2014/main" id="{8CAD35E3-0C55-766E-5ABD-98BC4C69098C}"/>
              </a:ext>
            </a:extLst>
          </p:cNvPr>
          <p:cNvPicPr>
            <a:picLocks noChangeAspect="1"/>
          </p:cNvPicPr>
          <p:nvPr/>
        </p:nvPicPr>
        <p:blipFill rotWithShape="1">
          <a:blip r:embed="rId2"/>
          <a:srcRect t="4901" r="10166"/>
          <a:stretch/>
        </p:blipFill>
        <p:spPr>
          <a:xfrm>
            <a:off x="254062" y="3086844"/>
            <a:ext cx="10115639" cy="5989111"/>
          </a:xfrm>
          <a:prstGeom prst="rect">
            <a:avLst/>
          </a:prstGeom>
        </p:spPr>
      </p:pic>
    </p:spTree>
    <p:extLst>
      <p:ext uri="{BB962C8B-B14F-4D97-AF65-F5344CB8AC3E}">
        <p14:creationId xmlns:p14="http://schemas.microsoft.com/office/powerpoint/2010/main" val="5907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7E4"/>
        </a:solidFill>
        <a:effectLst/>
      </p:bgPr>
    </p:bg>
    <p:spTree>
      <p:nvGrpSpPr>
        <p:cNvPr id="1" name=""/>
        <p:cNvGrpSpPr/>
        <p:nvPr/>
      </p:nvGrpSpPr>
      <p:grpSpPr>
        <a:xfrm>
          <a:off x="0" y="0"/>
          <a:ext cx="0" cy="0"/>
          <a:chOff x="0" y="0"/>
          <a:chExt cx="0" cy="0"/>
        </a:xfrm>
      </p:grpSpPr>
      <p:grpSp>
        <p:nvGrpSpPr>
          <p:cNvPr id="4" name="Group 4"/>
          <p:cNvGrpSpPr/>
          <p:nvPr/>
        </p:nvGrpSpPr>
        <p:grpSpPr>
          <a:xfrm>
            <a:off x="-680338" y="851816"/>
            <a:ext cx="18912529" cy="1876969"/>
            <a:chOff x="0" y="0"/>
            <a:chExt cx="2511807" cy="406400"/>
          </a:xfrm>
        </p:grpSpPr>
        <p:sp>
          <p:nvSpPr>
            <p:cNvPr id="5" name="Freeform 5"/>
            <p:cNvSpPr/>
            <p:nvPr/>
          </p:nvSpPr>
          <p:spPr>
            <a:xfrm>
              <a:off x="0" y="0"/>
              <a:ext cx="2511807" cy="406400"/>
            </a:xfrm>
            <a:custGeom>
              <a:avLst/>
              <a:gdLst/>
              <a:ahLst/>
              <a:cxnLst/>
              <a:rect l="l" t="t" r="r" b="b"/>
              <a:pathLst>
                <a:path w="2511807" h="406400">
                  <a:moveTo>
                    <a:pt x="0" y="0"/>
                  </a:moveTo>
                  <a:lnTo>
                    <a:pt x="2308607" y="0"/>
                  </a:lnTo>
                  <a:lnTo>
                    <a:pt x="2511807" y="203200"/>
                  </a:lnTo>
                  <a:lnTo>
                    <a:pt x="2308607" y="406400"/>
                  </a:lnTo>
                  <a:lnTo>
                    <a:pt x="0" y="406400"/>
                  </a:lnTo>
                  <a:lnTo>
                    <a:pt x="203200" y="203200"/>
                  </a:lnTo>
                  <a:lnTo>
                    <a:pt x="0" y="0"/>
                  </a:lnTo>
                  <a:close/>
                </a:path>
              </a:pathLst>
            </a:custGeom>
            <a:solidFill>
              <a:srgbClr val="F5BA53"/>
            </a:solidFill>
          </p:spPr>
          <p:txBody>
            <a:bodyPr/>
            <a:lstStyle/>
            <a:p>
              <a:endParaRPr lang="en-IN"/>
            </a:p>
          </p:txBody>
        </p:sp>
        <p:sp>
          <p:nvSpPr>
            <p:cNvPr id="6" name="TextBox 6"/>
            <p:cNvSpPr txBox="1"/>
            <p:nvPr/>
          </p:nvSpPr>
          <p:spPr>
            <a:xfrm>
              <a:off x="177800" y="-57150"/>
              <a:ext cx="2257807" cy="463550"/>
            </a:xfrm>
            <a:prstGeom prst="rect">
              <a:avLst/>
            </a:prstGeom>
          </p:spPr>
          <p:txBody>
            <a:bodyPr lIns="50800" tIns="50800" rIns="50800" bIns="50800" rtlCol="0" anchor="ctr"/>
            <a:lstStyle/>
            <a:p>
              <a:pPr algn="ctr">
                <a:lnSpc>
                  <a:spcPts val="3219"/>
                </a:lnSpc>
              </a:pPr>
              <a:endParaRPr/>
            </a:p>
          </p:txBody>
        </p:sp>
      </p:grpSp>
      <p:sp>
        <p:nvSpPr>
          <p:cNvPr id="7" name="TextBox 7"/>
          <p:cNvSpPr txBox="1"/>
          <p:nvPr/>
        </p:nvSpPr>
        <p:spPr>
          <a:xfrm>
            <a:off x="1183783" y="758517"/>
            <a:ext cx="16113618" cy="1938992"/>
          </a:xfrm>
          <a:prstGeom prst="rect">
            <a:avLst/>
          </a:prstGeom>
        </p:spPr>
        <p:txBody>
          <a:bodyPr wrap="square" lIns="0" tIns="0" rIns="0" bIns="0" rtlCol="0" anchor="t">
            <a:spAutoFit/>
          </a:bodyPr>
          <a:lstStyle/>
          <a:p>
            <a:pPr>
              <a:lnSpc>
                <a:spcPts val="8019"/>
              </a:lnSpc>
            </a:pPr>
            <a:r>
              <a:rPr lang="en-US" sz="5600">
                <a:solidFill>
                  <a:srgbClr val="3B435F"/>
                </a:solidFill>
                <a:latin typeface="Poetsen"/>
              </a:rPr>
              <a:t>3. What types of risk events are most common among the top 10 riskier drivers?</a:t>
            </a:r>
          </a:p>
        </p:txBody>
      </p:sp>
      <p:sp>
        <p:nvSpPr>
          <p:cNvPr id="14" name="TextBox 13">
            <a:extLst>
              <a:ext uri="{FF2B5EF4-FFF2-40B4-BE49-F238E27FC236}">
                <a16:creationId xmlns:a16="http://schemas.microsoft.com/office/drawing/2014/main" id="{39301E63-F5C9-6AB2-5B0B-B0FA46AD90B8}"/>
              </a:ext>
            </a:extLst>
          </p:cNvPr>
          <p:cNvSpPr txBox="1"/>
          <p:nvPr/>
        </p:nvSpPr>
        <p:spPr>
          <a:xfrm>
            <a:off x="10363200" y="3924300"/>
            <a:ext cx="7578742" cy="452431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2400" dirty="0">
                <a:solidFill>
                  <a:srgbClr val="000000"/>
                </a:solidFill>
                <a:latin typeface="+mj-lt"/>
              </a:rPr>
              <a:t> </a:t>
            </a:r>
            <a:r>
              <a:rPr lang="en-US" sz="2400" dirty="0">
                <a:solidFill>
                  <a:srgbClr val="000000"/>
                </a:solidFill>
                <a:effectLst/>
                <a:latin typeface="+mj-lt"/>
              </a:rPr>
              <a:t>All drivers exhibit multiple types of </a:t>
            </a:r>
            <a:r>
              <a:rPr lang="en-US" sz="2400" dirty="0">
                <a:solidFill>
                  <a:srgbClr val="000000"/>
                </a:solidFill>
                <a:latin typeface="+mj-lt"/>
              </a:rPr>
              <a:t>events</a:t>
            </a:r>
            <a:r>
              <a:rPr lang="en-US" sz="2400" dirty="0">
                <a:solidFill>
                  <a:srgbClr val="000000"/>
                </a:solidFill>
                <a:effectLst/>
                <a:latin typeface="+mj-lt"/>
              </a:rPr>
              <a:t>, but over speeding and unsafe following distance appear to be common across many of the drivers</a:t>
            </a:r>
          </a:p>
          <a:p>
            <a:pPr marL="285750" indent="-285750">
              <a:buFont typeface="Arial" panose="020B0604020202020204" pitchFamily="34" charset="0"/>
              <a:buChar char="•"/>
            </a:pPr>
            <a:endParaRPr lang="en-US" sz="2400" dirty="0">
              <a:solidFill>
                <a:srgbClr val="000000"/>
              </a:solidFill>
              <a:effectLst/>
              <a:latin typeface="+mj-lt"/>
            </a:endParaRPr>
          </a:p>
          <a:p>
            <a:pPr marL="285750" indent="-285750">
              <a:buFont typeface="Arial" panose="020B0604020202020204" pitchFamily="34" charset="0"/>
              <a:buChar char="•"/>
            </a:pPr>
            <a:r>
              <a:rPr lang="en-US" sz="2400" dirty="0">
                <a:solidFill>
                  <a:srgbClr val="000000"/>
                </a:solidFill>
                <a:effectLst/>
                <a:latin typeface="+mj-lt"/>
              </a:rPr>
              <a:t> Some drivers show particularly high levels of unsafe following distance, which could be targeted for immediate intervention</a:t>
            </a:r>
          </a:p>
          <a:p>
            <a:pPr marL="285750" indent="-285750">
              <a:buFont typeface="Arial" panose="020B0604020202020204" pitchFamily="34" charset="0"/>
              <a:buChar char="•"/>
            </a:pPr>
            <a:endParaRPr lang="en-US" sz="2400" dirty="0">
              <a:solidFill>
                <a:srgbClr val="000000"/>
              </a:solidFill>
              <a:effectLst/>
              <a:latin typeface="+mj-lt"/>
            </a:endParaRPr>
          </a:p>
          <a:p>
            <a:pPr marL="285750" indent="-285750">
              <a:buFont typeface="Arial" panose="020B0604020202020204" pitchFamily="34" charset="0"/>
              <a:buChar char="•"/>
            </a:pPr>
            <a:r>
              <a:rPr lang="en-US" sz="2400" dirty="0">
                <a:solidFill>
                  <a:srgbClr val="000000"/>
                </a:solidFill>
                <a:effectLst/>
                <a:latin typeface="+mj-lt"/>
              </a:rPr>
              <a:t> Comparing this graph with previous visualizations, if these drivers correspond to certain vehicle models or operate in specific cities, it could indicate where to focus safety improvements or driver training initiatives</a:t>
            </a:r>
            <a:endParaRPr lang="en-IN" sz="2400" dirty="0">
              <a:latin typeface="+mj-lt"/>
            </a:endParaRPr>
          </a:p>
        </p:txBody>
      </p:sp>
      <p:pic>
        <p:nvPicPr>
          <p:cNvPr id="10" name="Picture 9">
            <a:extLst>
              <a:ext uri="{FF2B5EF4-FFF2-40B4-BE49-F238E27FC236}">
                <a16:creationId xmlns:a16="http://schemas.microsoft.com/office/drawing/2014/main" id="{9CB251B0-3DDC-E331-7B22-5895AD4EF5C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53468" y="3533384"/>
            <a:ext cx="10291279" cy="5601495"/>
          </a:xfrm>
          <a:prstGeom prst="rect">
            <a:avLst/>
          </a:prstGeom>
        </p:spPr>
      </p:pic>
    </p:spTree>
    <p:extLst>
      <p:ext uri="{BB962C8B-B14F-4D97-AF65-F5344CB8AC3E}">
        <p14:creationId xmlns:p14="http://schemas.microsoft.com/office/powerpoint/2010/main" val="121511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7E4"/>
        </a:solidFill>
        <a:effectLst/>
      </p:bgPr>
    </p:bg>
    <p:spTree>
      <p:nvGrpSpPr>
        <p:cNvPr id="1" name=""/>
        <p:cNvGrpSpPr/>
        <p:nvPr/>
      </p:nvGrpSpPr>
      <p:grpSpPr>
        <a:xfrm>
          <a:off x="0" y="0"/>
          <a:ext cx="0" cy="0"/>
          <a:chOff x="0" y="0"/>
          <a:chExt cx="0" cy="0"/>
        </a:xfrm>
      </p:grpSpPr>
      <p:grpSp>
        <p:nvGrpSpPr>
          <p:cNvPr id="4" name="Group 4"/>
          <p:cNvGrpSpPr/>
          <p:nvPr/>
        </p:nvGrpSpPr>
        <p:grpSpPr>
          <a:xfrm>
            <a:off x="-680338" y="851816"/>
            <a:ext cx="18912529" cy="1876969"/>
            <a:chOff x="0" y="0"/>
            <a:chExt cx="2511807" cy="406400"/>
          </a:xfrm>
        </p:grpSpPr>
        <p:sp>
          <p:nvSpPr>
            <p:cNvPr id="5" name="Freeform 5"/>
            <p:cNvSpPr/>
            <p:nvPr/>
          </p:nvSpPr>
          <p:spPr>
            <a:xfrm>
              <a:off x="0" y="0"/>
              <a:ext cx="2511807" cy="406400"/>
            </a:xfrm>
            <a:custGeom>
              <a:avLst/>
              <a:gdLst/>
              <a:ahLst/>
              <a:cxnLst/>
              <a:rect l="l" t="t" r="r" b="b"/>
              <a:pathLst>
                <a:path w="2511807" h="406400">
                  <a:moveTo>
                    <a:pt x="0" y="0"/>
                  </a:moveTo>
                  <a:lnTo>
                    <a:pt x="2308607" y="0"/>
                  </a:lnTo>
                  <a:lnTo>
                    <a:pt x="2511807" y="203200"/>
                  </a:lnTo>
                  <a:lnTo>
                    <a:pt x="2308607" y="406400"/>
                  </a:lnTo>
                  <a:lnTo>
                    <a:pt x="0" y="406400"/>
                  </a:lnTo>
                  <a:lnTo>
                    <a:pt x="203200" y="203200"/>
                  </a:lnTo>
                  <a:lnTo>
                    <a:pt x="0" y="0"/>
                  </a:lnTo>
                  <a:close/>
                </a:path>
              </a:pathLst>
            </a:custGeom>
            <a:solidFill>
              <a:srgbClr val="F5BA53"/>
            </a:solidFill>
          </p:spPr>
          <p:txBody>
            <a:bodyPr/>
            <a:lstStyle/>
            <a:p>
              <a:endParaRPr lang="en-IN"/>
            </a:p>
          </p:txBody>
        </p:sp>
        <p:sp>
          <p:nvSpPr>
            <p:cNvPr id="6" name="TextBox 6"/>
            <p:cNvSpPr txBox="1"/>
            <p:nvPr/>
          </p:nvSpPr>
          <p:spPr>
            <a:xfrm>
              <a:off x="177800" y="-57150"/>
              <a:ext cx="2257807" cy="463550"/>
            </a:xfrm>
            <a:prstGeom prst="rect">
              <a:avLst/>
            </a:prstGeom>
          </p:spPr>
          <p:txBody>
            <a:bodyPr lIns="50800" tIns="50800" rIns="50800" bIns="50800" rtlCol="0" anchor="ctr"/>
            <a:lstStyle/>
            <a:p>
              <a:pPr algn="ctr">
                <a:lnSpc>
                  <a:spcPts val="3219"/>
                </a:lnSpc>
              </a:pPr>
              <a:endParaRPr/>
            </a:p>
          </p:txBody>
        </p:sp>
      </p:grpSp>
      <p:sp>
        <p:nvSpPr>
          <p:cNvPr id="7" name="TextBox 7"/>
          <p:cNvSpPr txBox="1"/>
          <p:nvPr/>
        </p:nvSpPr>
        <p:spPr>
          <a:xfrm>
            <a:off x="1183783" y="758517"/>
            <a:ext cx="16113618" cy="1938992"/>
          </a:xfrm>
          <a:prstGeom prst="rect">
            <a:avLst/>
          </a:prstGeom>
        </p:spPr>
        <p:txBody>
          <a:bodyPr wrap="square" lIns="0" tIns="0" rIns="0" bIns="0" rtlCol="0" anchor="t">
            <a:spAutoFit/>
          </a:bodyPr>
          <a:lstStyle/>
          <a:p>
            <a:pPr>
              <a:lnSpc>
                <a:spcPts val="8019"/>
              </a:lnSpc>
            </a:pPr>
            <a:r>
              <a:rPr lang="en-US" sz="5600">
                <a:solidFill>
                  <a:srgbClr val="3B435F"/>
                </a:solidFill>
                <a:latin typeface="Poetsen"/>
              </a:rPr>
              <a:t>4. What is the average velocity of top 10 riskier drivers?</a:t>
            </a:r>
          </a:p>
        </p:txBody>
      </p:sp>
      <p:sp>
        <p:nvSpPr>
          <p:cNvPr id="14" name="TextBox 13">
            <a:extLst>
              <a:ext uri="{FF2B5EF4-FFF2-40B4-BE49-F238E27FC236}">
                <a16:creationId xmlns:a16="http://schemas.microsoft.com/office/drawing/2014/main" id="{39301E63-F5C9-6AB2-5B0B-B0FA46AD90B8}"/>
              </a:ext>
            </a:extLst>
          </p:cNvPr>
          <p:cNvSpPr txBox="1"/>
          <p:nvPr/>
        </p:nvSpPr>
        <p:spPr>
          <a:xfrm>
            <a:off x="10363200" y="3924300"/>
            <a:ext cx="7578742" cy="4154984"/>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2400">
                <a:solidFill>
                  <a:srgbClr val="000000"/>
                </a:solidFill>
                <a:effectLst/>
                <a:latin typeface="+mj-lt"/>
              </a:rPr>
              <a:t>Risky drivers often drive too fast, increasing their chances of accidents</a:t>
            </a:r>
          </a:p>
          <a:p>
            <a:pPr marL="285750" indent="-285750">
              <a:buFont typeface="Arial" panose="020B0604020202020204" pitchFamily="34" charset="0"/>
              <a:buChar char="•"/>
            </a:pPr>
            <a:endParaRPr lang="en-US" sz="2400">
              <a:solidFill>
                <a:srgbClr val="000000"/>
              </a:solidFill>
              <a:effectLst/>
              <a:latin typeface="+mj-lt"/>
            </a:endParaRPr>
          </a:p>
          <a:p>
            <a:pPr marL="285750" indent="-285750">
              <a:buFont typeface="Arial" panose="020B0604020202020204" pitchFamily="34" charset="0"/>
              <a:buChar char="•"/>
            </a:pPr>
            <a:r>
              <a:rPr lang="en-US" sz="2400">
                <a:solidFill>
                  <a:srgbClr val="000000"/>
                </a:solidFill>
                <a:effectLst/>
                <a:latin typeface="+mj-lt"/>
              </a:rPr>
              <a:t>Eight out of ten drivers exceed the average speed, highlighting speeding as a major issue for them</a:t>
            </a:r>
          </a:p>
          <a:p>
            <a:pPr marL="285750" indent="-285750">
              <a:buFont typeface="Arial" panose="020B0604020202020204" pitchFamily="34" charset="0"/>
              <a:buChar char="•"/>
            </a:pPr>
            <a:endParaRPr lang="en-US" sz="2400">
              <a:solidFill>
                <a:srgbClr val="000000"/>
              </a:solidFill>
              <a:effectLst/>
              <a:latin typeface="+mj-lt"/>
            </a:endParaRPr>
          </a:p>
          <a:p>
            <a:pPr marL="285750" indent="-285750">
              <a:buFont typeface="Arial" panose="020B0604020202020204" pitchFamily="34" charset="0"/>
              <a:buChar char="•"/>
            </a:pPr>
            <a:r>
              <a:rPr lang="en-US" sz="2400" err="1">
                <a:solidFill>
                  <a:srgbClr val="000000"/>
                </a:solidFill>
                <a:latin typeface="+mj-lt"/>
              </a:rPr>
              <a:t>Overspeeding</a:t>
            </a:r>
            <a:r>
              <a:rPr lang="en-US" sz="2400">
                <a:solidFill>
                  <a:srgbClr val="000000"/>
                </a:solidFill>
                <a:effectLst/>
                <a:latin typeface="+mj-lt"/>
              </a:rPr>
              <a:t> can be mitigated by implementing speed monitoring systems, providing regular driver training on safe driving practices, incentivizing adherence to speed limits, and employing technologies like speed limiters to cap vehicle speeds</a:t>
            </a:r>
            <a:endParaRPr lang="en-IN" sz="2400">
              <a:latin typeface="+mj-lt"/>
            </a:endParaRPr>
          </a:p>
        </p:txBody>
      </p:sp>
      <p:pic>
        <p:nvPicPr>
          <p:cNvPr id="3" name="Picture 2">
            <a:extLst>
              <a:ext uri="{FF2B5EF4-FFF2-40B4-BE49-F238E27FC236}">
                <a16:creationId xmlns:a16="http://schemas.microsoft.com/office/drawing/2014/main" id="{A523F018-00A9-A33B-B92F-F0BABBF49C2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84486" y="3266846"/>
            <a:ext cx="9880599" cy="5839221"/>
          </a:xfrm>
          <a:prstGeom prst="rect">
            <a:avLst/>
          </a:prstGeom>
        </p:spPr>
      </p:pic>
    </p:spTree>
    <p:extLst>
      <p:ext uri="{BB962C8B-B14F-4D97-AF65-F5344CB8AC3E}">
        <p14:creationId xmlns:p14="http://schemas.microsoft.com/office/powerpoint/2010/main" val="371659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7E4"/>
        </a:solidFill>
        <a:effectLst/>
      </p:bgPr>
    </p:bg>
    <p:spTree>
      <p:nvGrpSpPr>
        <p:cNvPr id="1" name=""/>
        <p:cNvGrpSpPr/>
        <p:nvPr/>
      </p:nvGrpSpPr>
      <p:grpSpPr>
        <a:xfrm>
          <a:off x="0" y="0"/>
          <a:ext cx="0" cy="0"/>
          <a:chOff x="0" y="0"/>
          <a:chExt cx="0" cy="0"/>
        </a:xfrm>
      </p:grpSpPr>
      <p:grpSp>
        <p:nvGrpSpPr>
          <p:cNvPr id="4" name="Group 4"/>
          <p:cNvGrpSpPr/>
          <p:nvPr/>
        </p:nvGrpSpPr>
        <p:grpSpPr>
          <a:xfrm>
            <a:off x="-680338" y="851816"/>
            <a:ext cx="18912529" cy="1876969"/>
            <a:chOff x="0" y="0"/>
            <a:chExt cx="2511807" cy="406400"/>
          </a:xfrm>
        </p:grpSpPr>
        <p:sp>
          <p:nvSpPr>
            <p:cNvPr id="5" name="Freeform 5"/>
            <p:cNvSpPr/>
            <p:nvPr/>
          </p:nvSpPr>
          <p:spPr>
            <a:xfrm>
              <a:off x="0" y="0"/>
              <a:ext cx="2511807" cy="406400"/>
            </a:xfrm>
            <a:custGeom>
              <a:avLst/>
              <a:gdLst/>
              <a:ahLst/>
              <a:cxnLst/>
              <a:rect l="l" t="t" r="r" b="b"/>
              <a:pathLst>
                <a:path w="2511807" h="406400">
                  <a:moveTo>
                    <a:pt x="0" y="0"/>
                  </a:moveTo>
                  <a:lnTo>
                    <a:pt x="2308607" y="0"/>
                  </a:lnTo>
                  <a:lnTo>
                    <a:pt x="2511807" y="203200"/>
                  </a:lnTo>
                  <a:lnTo>
                    <a:pt x="2308607" y="406400"/>
                  </a:lnTo>
                  <a:lnTo>
                    <a:pt x="0" y="406400"/>
                  </a:lnTo>
                  <a:lnTo>
                    <a:pt x="203200" y="203200"/>
                  </a:lnTo>
                  <a:lnTo>
                    <a:pt x="0" y="0"/>
                  </a:lnTo>
                  <a:close/>
                </a:path>
              </a:pathLst>
            </a:custGeom>
            <a:solidFill>
              <a:srgbClr val="F5BA53"/>
            </a:solidFill>
          </p:spPr>
          <p:txBody>
            <a:bodyPr/>
            <a:lstStyle/>
            <a:p>
              <a:endParaRPr lang="en-IN"/>
            </a:p>
          </p:txBody>
        </p:sp>
        <p:sp>
          <p:nvSpPr>
            <p:cNvPr id="6" name="TextBox 6"/>
            <p:cNvSpPr txBox="1"/>
            <p:nvPr/>
          </p:nvSpPr>
          <p:spPr>
            <a:xfrm>
              <a:off x="177800" y="-57150"/>
              <a:ext cx="2257807" cy="463550"/>
            </a:xfrm>
            <a:prstGeom prst="rect">
              <a:avLst/>
            </a:prstGeom>
          </p:spPr>
          <p:txBody>
            <a:bodyPr lIns="50800" tIns="50800" rIns="50800" bIns="50800" rtlCol="0" anchor="ctr"/>
            <a:lstStyle/>
            <a:p>
              <a:pPr algn="ctr">
                <a:lnSpc>
                  <a:spcPts val="3219"/>
                </a:lnSpc>
              </a:pPr>
              <a:endParaRPr/>
            </a:p>
          </p:txBody>
        </p:sp>
      </p:grpSp>
      <p:sp>
        <p:nvSpPr>
          <p:cNvPr id="7" name="TextBox 7"/>
          <p:cNvSpPr txBox="1"/>
          <p:nvPr/>
        </p:nvSpPr>
        <p:spPr>
          <a:xfrm>
            <a:off x="1183783" y="758517"/>
            <a:ext cx="16113618" cy="1938992"/>
          </a:xfrm>
          <a:prstGeom prst="rect">
            <a:avLst/>
          </a:prstGeom>
        </p:spPr>
        <p:txBody>
          <a:bodyPr wrap="square" lIns="0" tIns="0" rIns="0" bIns="0" rtlCol="0" anchor="t">
            <a:spAutoFit/>
          </a:bodyPr>
          <a:lstStyle/>
          <a:p>
            <a:pPr>
              <a:lnSpc>
                <a:spcPts val="8019"/>
              </a:lnSpc>
            </a:pPr>
            <a:r>
              <a:rPr lang="en-US" sz="5600" dirty="0">
                <a:solidFill>
                  <a:srgbClr val="3B435F"/>
                </a:solidFill>
                <a:latin typeface="Poetsen"/>
              </a:rPr>
              <a:t>5. What are the optimal operational measures for top 10 risky drivers based on models?</a:t>
            </a:r>
          </a:p>
        </p:txBody>
      </p:sp>
      <p:sp>
        <p:nvSpPr>
          <p:cNvPr id="14" name="TextBox 13">
            <a:extLst>
              <a:ext uri="{FF2B5EF4-FFF2-40B4-BE49-F238E27FC236}">
                <a16:creationId xmlns:a16="http://schemas.microsoft.com/office/drawing/2014/main" id="{39301E63-F5C9-6AB2-5B0B-B0FA46AD90B8}"/>
              </a:ext>
            </a:extLst>
          </p:cNvPr>
          <p:cNvSpPr txBox="1"/>
          <p:nvPr/>
        </p:nvSpPr>
        <p:spPr>
          <a:xfrm>
            <a:off x="10633058" y="2935972"/>
            <a:ext cx="7578742" cy="6491008"/>
          </a:xfrm>
          <a:prstGeom prst="rect">
            <a:avLst/>
          </a:prstGeom>
          <a:noFill/>
        </p:spPr>
        <p:txBody>
          <a:bodyPr wrap="square">
            <a:spAutoFit/>
          </a:bodyPr>
          <a:lstStyle/>
          <a:p>
            <a:pPr marL="285750" indent="-285750">
              <a:lnSpc>
                <a:spcPct val="90000"/>
              </a:lnSpc>
              <a:buFont typeface="Arial" panose="020B0604020202020204" pitchFamily="34" charset="0"/>
              <a:buChar char="•"/>
            </a:pPr>
            <a:r>
              <a:rPr lang="en-US" sz="2200" dirty="0">
                <a:solidFill>
                  <a:srgbClr val="000000"/>
                </a:solidFill>
                <a:effectLst/>
                <a:latin typeface="+mj-lt"/>
              </a:rPr>
              <a:t>Among the models assessed, Oshkosh exhibit highest average velocity but lowest MPG , indicating potential in-efficiencies in model overall performance requiring improvements.​</a:t>
            </a:r>
          </a:p>
          <a:p>
            <a:pPr>
              <a:lnSpc>
                <a:spcPct val="90000"/>
              </a:lnSpc>
            </a:pPr>
            <a:endParaRPr lang="en-US" sz="2200" dirty="0">
              <a:solidFill>
                <a:srgbClr val="000000"/>
              </a:solidFill>
              <a:effectLst/>
              <a:latin typeface="+mj-lt"/>
            </a:endParaRPr>
          </a:p>
          <a:p>
            <a:pPr marL="285750" indent="-285750">
              <a:lnSpc>
                <a:spcPct val="90000"/>
              </a:lnSpc>
              <a:buFont typeface="Arial" panose="020B0604020202020204" pitchFamily="34" charset="0"/>
              <a:buChar char="•"/>
            </a:pPr>
            <a:r>
              <a:rPr lang="en-US" sz="2200" dirty="0">
                <a:solidFill>
                  <a:srgbClr val="000000"/>
                </a:solidFill>
                <a:effectLst/>
                <a:latin typeface="+mj-lt"/>
              </a:rPr>
              <a:t>Among the models , Ford, and Volvo exhibit excellent average velocities and high MPG , indicating that these models are provide overall best performance in terms of operational and fuel-efficiencies. ​</a:t>
            </a:r>
          </a:p>
          <a:p>
            <a:pPr>
              <a:lnSpc>
                <a:spcPct val="90000"/>
              </a:lnSpc>
            </a:pPr>
            <a:endParaRPr lang="en-US" sz="2200" dirty="0">
              <a:solidFill>
                <a:srgbClr val="000000"/>
              </a:solidFill>
              <a:effectLst/>
              <a:latin typeface="+mj-lt"/>
            </a:endParaRPr>
          </a:p>
          <a:p>
            <a:pPr marL="285750" indent="-285750">
              <a:lnSpc>
                <a:spcPct val="90000"/>
              </a:lnSpc>
              <a:buFont typeface="Arial" panose="020B0604020202020204" pitchFamily="34" charset="0"/>
              <a:buChar char="•"/>
            </a:pPr>
            <a:r>
              <a:rPr lang="en-US" sz="2200" dirty="0">
                <a:solidFill>
                  <a:srgbClr val="000000"/>
                </a:solidFill>
                <a:effectLst/>
                <a:latin typeface="+mj-lt"/>
              </a:rPr>
              <a:t>Hino stands out for delivering superior mileage while maintaining average speeds below the threshold. We propose expanding the utilization of Hino for frequent-stop/interval distribution routes.​</a:t>
            </a:r>
          </a:p>
          <a:p>
            <a:pPr>
              <a:lnSpc>
                <a:spcPct val="90000"/>
              </a:lnSpc>
            </a:pPr>
            <a:r>
              <a:rPr lang="en-US" sz="2200" dirty="0">
                <a:solidFill>
                  <a:srgbClr val="000000"/>
                </a:solidFill>
                <a:effectLst/>
                <a:latin typeface="+mj-lt"/>
              </a:rPr>
              <a:t>​</a:t>
            </a:r>
          </a:p>
          <a:p>
            <a:pPr marL="285750" indent="-285750">
              <a:lnSpc>
                <a:spcPct val="90000"/>
              </a:lnSpc>
              <a:buFont typeface="Arial" panose="020B0604020202020204" pitchFamily="34" charset="0"/>
              <a:buChar char="•"/>
            </a:pPr>
            <a:r>
              <a:rPr lang="en-US" sz="2200" dirty="0">
                <a:solidFill>
                  <a:srgbClr val="000000"/>
                </a:solidFill>
                <a:effectLst/>
                <a:latin typeface="+mj-lt"/>
              </a:rPr>
              <a:t>Similarly ,Peterbilt, although slightly trailing behind Oshkosh in mileage, demonstrates below average speeds,  indicating potential in-efficiencies requiring improvements.​​</a:t>
            </a:r>
          </a:p>
          <a:p>
            <a:pPr>
              <a:lnSpc>
                <a:spcPct val="90000"/>
              </a:lnSpc>
            </a:pPr>
            <a:endParaRPr lang="en-US" sz="2200" dirty="0">
              <a:solidFill>
                <a:srgbClr val="000000"/>
              </a:solidFill>
              <a:effectLst/>
              <a:latin typeface="+mj-lt"/>
            </a:endParaRPr>
          </a:p>
          <a:p>
            <a:pPr marL="285750" indent="-285750">
              <a:lnSpc>
                <a:spcPct val="90000"/>
              </a:lnSpc>
              <a:buFont typeface="Arial" panose="020B0604020202020204" pitchFamily="34" charset="0"/>
              <a:buChar char="•"/>
            </a:pPr>
            <a:r>
              <a:rPr lang="en-US" sz="2200" dirty="0">
                <a:solidFill>
                  <a:srgbClr val="000000"/>
                </a:solidFill>
                <a:effectLst/>
                <a:latin typeface="+mj-lt"/>
              </a:rPr>
              <a:t>Implementing these strategies can enhance operational efficiency in the trucking system while mitigating associated risks.​</a:t>
            </a:r>
            <a:endParaRPr lang="en-IN" sz="2200" dirty="0">
              <a:latin typeface="+mj-lt"/>
            </a:endParaRPr>
          </a:p>
        </p:txBody>
      </p:sp>
      <p:pic>
        <p:nvPicPr>
          <p:cNvPr id="9" name="Picture 8">
            <a:extLst>
              <a:ext uri="{FF2B5EF4-FFF2-40B4-BE49-F238E27FC236}">
                <a16:creationId xmlns:a16="http://schemas.microsoft.com/office/drawing/2014/main" id="{E77C9B6F-30DA-38E7-FC52-9F8F7EC7D718}"/>
              </a:ext>
            </a:extLst>
          </p:cNvPr>
          <p:cNvPicPr>
            <a:picLocks noChangeAspect="1"/>
          </p:cNvPicPr>
          <p:nvPr/>
        </p:nvPicPr>
        <p:blipFill rotWithShape="1">
          <a:blip r:embed="rId2">
            <a:clrChange>
              <a:clrFrom>
                <a:srgbClr val="FFFFFF"/>
              </a:clrFrom>
              <a:clrTo>
                <a:srgbClr val="FFFFFF">
                  <a:alpha val="0"/>
                </a:srgbClr>
              </a:clrTo>
            </a:clrChange>
          </a:blip>
          <a:srcRect t="6040"/>
          <a:stretch/>
        </p:blipFill>
        <p:spPr>
          <a:xfrm>
            <a:off x="544680" y="3086100"/>
            <a:ext cx="10180033" cy="6428214"/>
          </a:xfrm>
          <a:prstGeom prst="rect">
            <a:avLst/>
          </a:prstGeom>
        </p:spPr>
      </p:pic>
    </p:spTree>
    <p:extLst>
      <p:ext uri="{BB962C8B-B14F-4D97-AF65-F5344CB8AC3E}">
        <p14:creationId xmlns:p14="http://schemas.microsoft.com/office/powerpoint/2010/main" val="1156286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726</Words>
  <Application>Microsoft Office PowerPoint</Application>
  <PresentationFormat>Custom</PresentationFormat>
  <Paragraphs>72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Aileron Bold</vt:lpstr>
      <vt:lpstr>Aileron</vt:lpstr>
      <vt:lpstr>Poetsen</vt:lpstr>
      <vt:lpstr>Arial</vt:lpstr>
      <vt:lpstr>Calibri</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Abhishek Dubey</cp:lastModifiedBy>
  <cp:revision>25</cp:revision>
  <dcterms:created xsi:type="dcterms:W3CDTF">2006-08-16T00:00:00Z</dcterms:created>
  <dcterms:modified xsi:type="dcterms:W3CDTF">2024-04-23T02:07:57Z</dcterms:modified>
  <dc:identifier>DAGDEHs56E4</dc:identifier>
</cp:coreProperties>
</file>