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448" r:id="rId5"/>
    <p:sldId id="2456" r:id="rId6"/>
    <p:sldId id="2462" r:id="rId7"/>
    <p:sldId id="2451" r:id="rId8"/>
    <p:sldId id="2432" r:id="rId9"/>
    <p:sldId id="2465" r:id="rId10"/>
    <p:sldId id="2476" r:id="rId11"/>
    <p:sldId id="2477" r:id="rId12"/>
    <p:sldId id="2471" r:id="rId13"/>
    <p:sldId id="2475" r:id="rId14"/>
    <p:sldId id="2472" r:id="rId15"/>
    <p:sldId id="2478" r:id="rId16"/>
    <p:sldId id="2480" r:id="rId17"/>
    <p:sldId id="2466" r:id="rId18"/>
    <p:sldId id="2479" r:id="rId19"/>
    <p:sldId id="2474" r:id="rId20"/>
    <p:sldId id="2450" r:id="rId21"/>
    <p:sldId id="24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054FE-BAE4-4B76-B5F2-94426FD43807}" v="55" dt="2024-04-16T23:22:40.724"/>
    <p1510:client id="{74BE8881-2483-435B-9A2A-67153DF27098}" v="625" dt="2024-04-16T23:35:34.799"/>
    <p1510:client id="{F8702341-36E1-4FD3-BBA3-28AD27B260D6}" v="10" dt="2024-04-16T19:27:32.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7" autoAdjust="0"/>
    <p:restoredTop sz="95033" autoAdjust="0"/>
  </p:normalViewPr>
  <p:slideViewPr>
    <p:cSldViewPr snapToGrid="0">
      <p:cViewPr varScale="1">
        <p:scale>
          <a:sx n="123" d="100"/>
          <a:sy n="123" d="100"/>
        </p:scale>
        <p:origin x="108" y="27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4/16/2024</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1"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7" y="1196725"/>
            <a:ext cx="11490325" cy="823913"/>
          </a:xfrm>
        </p:spPr>
        <p:txBody>
          <a:bodyPr/>
          <a:lstStyle/>
          <a:p>
            <a:r>
              <a:rPr lang="en-US" b="1" dirty="0"/>
              <a:t>Applied Machine Learning</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333750" y="3278013"/>
            <a:ext cx="5167313" cy="518795"/>
          </a:xfrm>
        </p:spPr>
        <p:txBody>
          <a:bodyPr/>
          <a:lstStyle/>
          <a:p>
            <a:pPr marL="285750" indent="-285750">
              <a:buFontTx/>
              <a:buChar char="-"/>
            </a:pPr>
            <a:r>
              <a:rPr lang="en-US" dirty="0"/>
              <a:t>Abhinav Anand</a:t>
            </a:r>
          </a:p>
          <a:p>
            <a:pPr marL="285750" indent="-285750">
              <a:buFontTx/>
              <a:buChar char="-"/>
            </a:pPr>
            <a:r>
              <a:rPr lang="en-US" dirty="0"/>
              <a:t>Abhishek Dubey</a:t>
            </a:r>
          </a:p>
          <a:p>
            <a:pPr marL="285750" indent="-285750">
              <a:buFontTx/>
              <a:buChar char="-"/>
            </a:pPr>
            <a:r>
              <a:rPr lang="en-US" dirty="0"/>
              <a:t>Manmohan Dash</a:t>
            </a:r>
          </a:p>
          <a:p>
            <a:r>
              <a:rPr lang="en-US" dirty="0"/>
              <a:t>- Sai Sandeep Sreevaschava Surabhi</a:t>
            </a:r>
          </a:p>
          <a:p>
            <a:pPr marL="285750" indent="-285750">
              <a:buFontTx/>
              <a:buChar char="-"/>
            </a:pPr>
            <a:r>
              <a:rPr lang="en-US" dirty="0"/>
              <a:t>Rahul Jain</a:t>
            </a:r>
          </a:p>
          <a:p>
            <a:pPr marL="285750" indent="-285750">
              <a:buFontTx/>
              <a:buChar char="-"/>
            </a:pPr>
            <a:r>
              <a:rPr lang="en-US" dirty="0"/>
              <a:t>Rucha Jadav Hrishikeshbhai</a:t>
            </a:r>
          </a:p>
          <a:p>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952875" y="2389928"/>
            <a:ext cx="4548188" cy="518795"/>
          </a:xfrm>
        </p:spPr>
        <p:txBody>
          <a:bodyPr/>
          <a:lstStyle/>
          <a:p>
            <a:r>
              <a:rPr lang="en-US" b="1" dirty="0"/>
              <a:t>Final Project Presentation -  Group 4</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dirty="0"/>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b="1" dirty="0">
                <a:solidFill>
                  <a:srgbClr val="C00000"/>
                </a:solidFill>
              </a:rPr>
              <a:t> </a:t>
            </a:r>
            <a:r>
              <a:rPr lang="en-US" sz="1800" b="1" dirty="0">
                <a:solidFill>
                  <a:srgbClr val="C00000"/>
                </a:solidFill>
              </a:rPr>
              <a:t>Decision Trees contd.</a:t>
            </a: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6BDC27F9-9731-B5F8-19C1-57B9D7E72F71}"/>
              </a:ext>
            </a:extLst>
          </p:cNvPr>
          <p:cNvPicPr>
            <a:picLocks noChangeAspect="1"/>
          </p:cNvPicPr>
          <p:nvPr/>
        </p:nvPicPr>
        <p:blipFill>
          <a:blip r:embed="rId2"/>
          <a:stretch>
            <a:fillRect/>
          </a:stretch>
        </p:blipFill>
        <p:spPr>
          <a:xfrm>
            <a:off x="3486187" y="2819567"/>
            <a:ext cx="4794213" cy="3686798"/>
          </a:xfrm>
          <a:prstGeom prst="rect">
            <a:avLst/>
          </a:prstGeom>
        </p:spPr>
      </p:pic>
      <p:sp>
        <p:nvSpPr>
          <p:cNvPr id="5" name="TextBox 4">
            <a:extLst>
              <a:ext uri="{FF2B5EF4-FFF2-40B4-BE49-F238E27FC236}">
                <a16:creationId xmlns:a16="http://schemas.microsoft.com/office/drawing/2014/main" id="{4C45F093-22CE-6832-720E-20F3A94472FA}"/>
              </a:ext>
            </a:extLst>
          </p:cNvPr>
          <p:cNvSpPr txBox="1"/>
          <p:nvPr/>
        </p:nvSpPr>
        <p:spPr>
          <a:xfrm>
            <a:off x="1295799" y="2605782"/>
            <a:ext cx="1319592" cy="584775"/>
          </a:xfrm>
          <a:prstGeom prst="rect">
            <a:avLst/>
          </a:prstGeom>
          <a:noFill/>
        </p:spPr>
        <p:txBody>
          <a:bodyPr wrap="none" lIns="91440" tIns="45720" rIns="91440" bIns="45720" rtlCol="0" anchor="t">
            <a:spAutoFit/>
          </a:bodyPr>
          <a:lstStyle/>
          <a:p>
            <a:r>
              <a:rPr lang="en-US" sz="1600" b="1" dirty="0">
                <a:solidFill>
                  <a:srgbClr val="C00000"/>
                </a:solidFill>
              </a:rPr>
              <a:t>Decision Tree</a:t>
            </a:r>
            <a:endParaRPr lang="en-US" dirty="0"/>
          </a:p>
          <a:p>
            <a:r>
              <a:rPr lang="en-US" sz="1600" b="1" dirty="0">
                <a:solidFill>
                  <a:srgbClr val="C00000"/>
                </a:solidFill>
                <a:ea typeface="Calibri"/>
                <a:cs typeface="Calibri"/>
              </a:rPr>
              <a:t>AUC: 0.707</a:t>
            </a:r>
          </a:p>
        </p:txBody>
      </p:sp>
    </p:spTree>
    <p:extLst>
      <p:ext uri="{BB962C8B-B14F-4D97-AF65-F5344CB8AC3E}">
        <p14:creationId xmlns:p14="http://schemas.microsoft.com/office/powerpoint/2010/main" val="150254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dirty="0"/>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Using Random forest, we’re trying to classify the customers into True/False binary outcomes for the Revenue(dependent) variable.</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27774"/>
            <a:ext cx="2746248"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F59AC53-BC3F-18DD-F732-73C961108B75}"/>
              </a:ext>
            </a:extLst>
          </p:cNvPr>
          <p:cNvSpPr txBox="1"/>
          <p:nvPr/>
        </p:nvSpPr>
        <p:spPr>
          <a:xfrm>
            <a:off x="1295799" y="2605782"/>
            <a:ext cx="1472775" cy="584775"/>
          </a:xfrm>
          <a:prstGeom prst="rect">
            <a:avLst/>
          </a:prstGeom>
          <a:noFill/>
        </p:spPr>
        <p:txBody>
          <a:bodyPr wrap="none" lIns="91440" tIns="45720" rIns="91440" bIns="45720" rtlCol="0" anchor="t">
            <a:spAutoFit/>
          </a:bodyPr>
          <a:lstStyle/>
          <a:p>
            <a:r>
              <a:rPr lang="en-US" sz="1600" b="1" dirty="0">
                <a:solidFill>
                  <a:srgbClr val="C00000"/>
                </a:solidFill>
              </a:rPr>
              <a:t>Random Forest</a:t>
            </a:r>
          </a:p>
          <a:p>
            <a:r>
              <a:rPr lang="en-US" sz="1600" b="1" dirty="0">
                <a:solidFill>
                  <a:srgbClr val="C00000"/>
                </a:solidFill>
                <a:ea typeface="Calibri"/>
                <a:cs typeface="Calibri"/>
              </a:rPr>
              <a:t>AUC: 0.729</a:t>
            </a:r>
          </a:p>
        </p:txBody>
      </p:sp>
      <p:pic>
        <p:nvPicPr>
          <p:cNvPr id="7" name="Picture 6">
            <a:extLst>
              <a:ext uri="{FF2B5EF4-FFF2-40B4-BE49-F238E27FC236}">
                <a16:creationId xmlns:a16="http://schemas.microsoft.com/office/drawing/2014/main" id="{F54A4722-2F6E-310A-3772-5AC835ABF061}"/>
              </a:ext>
            </a:extLst>
          </p:cNvPr>
          <p:cNvPicPr>
            <a:picLocks noChangeAspect="1"/>
          </p:cNvPicPr>
          <p:nvPr/>
        </p:nvPicPr>
        <p:blipFill>
          <a:blip r:embed="rId2"/>
          <a:stretch>
            <a:fillRect/>
          </a:stretch>
        </p:blipFill>
        <p:spPr>
          <a:xfrm>
            <a:off x="3579369" y="2915558"/>
            <a:ext cx="4690871" cy="3584785"/>
          </a:xfrm>
          <a:prstGeom prst="rect">
            <a:avLst/>
          </a:prstGeom>
        </p:spPr>
      </p:pic>
      <p:sp>
        <p:nvSpPr>
          <p:cNvPr id="4" name="TextBox 6">
            <a:extLst>
              <a:ext uri="{FF2B5EF4-FFF2-40B4-BE49-F238E27FC236}">
                <a16:creationId xmlns:a16="http://schemas.microsoft.com/office/drawing/2014/main" id="{5C70F536-57A9-4F8A-2B2C-CA23DB78ACD7}"/>
              </a:ext>
            </a:extLst>
          </p:cNvPr>
          <p:cNvSpPr txBox="1"/>
          <p:nvPr/>
        </p:nvSpPr>
        <p:spPr>
          <a:xfrm>
            <a:off x="614779" y="4284216"/>
            <a:ext cx="274320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C00000"/>
                </a:solidFill>
                <a:cs typeface="Segoe UI"/>
              </a:rPr>
              <a:t>Maximum Trees: 700</a:t>
            </a:r>
            <a:endParaRPr lang="en-US" sz="1600" b="1" dirty="0">
              <a:solidFill>
                <a:srgbClr val="C00000"/>
              </a:solidFill>
              <a:ea typeface="Calibri"/>
              <a:cs typeface="Segoe UI"/>
            </a:endParaRPr>
          </a:p>
        </p:txBody>
      </p:sp>
    </p:spTree>
    <p:extLst>
      <p:ext uri="{BB962C8B-B14F-4D97-AF65-F5344CB8AC3E}">
        <p14:creationId xmlns:p14="http://schemas.microsoft.com/office/powerpoint/2010/main" val="424546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dirty="0"/>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b="1" kern="100" dirty="0">
                <a:latin typeface="Calibri" panose="020F0502020204030204" pitchFamily="34" charset="0"/>
                <a:ea typeface="Calibri" panose="020F0502020204030204" pitchFamily="34" charset="0"/>
                <a:cs typeface="Times New Roman" panose="02020603050405020304" pitchFamily="18" charset="0"/>
              </a:rPr>
              <a:t>d</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Using </a:t>
            </a:r>
            <a:r>
              <a:rPr lang="en-US" kern="100" dirty="0" err="1">
                <a:latin typeface="Calibri" panose="020F0502020204030204" pitchFamily="34" charset="0"/>
                <a:ea typeface="Calibri" panose="020F0502020204030204" pitchFamily="34" charset="0"/>
                <a:cs typeface="Times New Roman" panose="02020603050405020304" pitchFamily="18" charset="0"/>
              </a:rPr>
              <a:t>A</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daboost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classifier, trying to improve the metrics of classification for customers into True/False binary outcomes.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27774"/>
            <a:ext cx="2746248"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F59AC53-BC3F-18DD-F732-73C961108B75}"/>
              </a:ext>
            </a:extLst>
          </p:cNvPr>
          <p:cNvSpPr txBox="1"/>
          <p:nvPr/>
        </p:nvSpPr>
        <p:spPr>
          <a:xfrm>
            <a:off x="1051560" y="2657688"/>
            <a:ext cx="1123706" cy="584775"/>
          </a:xfrm>
          <a:prstGeom prst="rect">
            <a:avLst/>
          </a:prstGeom>
          <a:noFill/>
        </p:spPr>
        <p:txBody>
          <a:bodyPr wrap="none" lIns="91440" tIns="45720" rIns="91440" bIns="45720" rtlCol="0" anchor="t">
            <a:spAutoFit/>
          </a:bodyPr>
          <a:lstStyle/>
          <a:p>
            <a:r>
              <a:rPr lang="en-US" sz="1600" b="1" err="1">
                <a:solidFill>
                  <a:srgbClr val="C00000"/>
                </a:solidFill>
              </a:rPr>
              <a:t>Adaboost</a:t>
            </a:r>
            <a:endParaRPr lang="en-US" sz="1600" b="1">
              <a:solidFill>
                <a:srgbClr val="C00000"/>
              </a:solidFill>
              <a:ea typeface="Calibri" panose="020F0502020204030204"/>
              <a:cs typeface="Calibri" panose="020F0502020204030204"/>
            </a:endParaRPr>
          </a:p>
          <a:p>
            <a:r>
              <a:rPr lang="en-US" sz="1600" b="1" dirty="0">
                <a:solidFill>
                  <a:srgbClr val="C00000"/>
                </a:solidFill>
                <a:ea typeface="Calibri" panose="020F0502020204030204"/>
                <a:cs typeface="Calibri" panose="020F0502020204030204"/>
              </a:rPr>
              <a:t>AUC: 0.713</a:t>
            </a:r>
            <a:endParaRPr lang="en-US" dirty="0"/>
          </a:p>
        </p:txBody>
      </p:sp>
      <p:pic>
        <p:nvPicPr>
          <p:cNvPr id="4" name="Picture 3">
            <a:extLst>
              <a:ext uri="{FF2B5EF4-FFF2-40B4-BE49-F238E27FC236}">
                <a16:creationId xmlns:a16="http://schemas.microsoft.com/office/drawing/2014/main" id="{48AA95AC-26E3-3027-E871-7C71882F28EF}"/>
              </a:ext>
            </a:extLst>
          </p:cNvPr>
          <p:cNvPicPr>
            <a:picLocks noChangeAspect="1"/>
          </p:cNvPicPr>
          <p:nvPr/>
        </p:nvPicPr>
        <p:blipFill>
          <a:blip r:embed="rId2"/>
          <a:stretch>
            <a:fillRect/>
          </a:stretch>
        </p:blipFill>
        <p:spPr>
          <a:xfrm>
            <a:off x="3581401" y="2988844"/>
            <a:ext cx="4651812" cy="3504031"/>
          </a:xfrm>
          <a:prstGeom prst="rect">
            <a:avLst/>
          </a:prstGeom>
        </p:spPr>
      </p:pic>
      <p:sp>
        <p:nvSpPr>
          <p:cNvPr id="6" name="TextBox 5">
            <a:extLst>
              <a:ext uri="{FF2B5EF4-FFF2-40B4-BE49-F238E27FC236}">
                <a16:creationId xmlns:a16="http://schemas.microsoft.com/office/drawing/2014/main" id="{DD56CBC1-3278-4FD2-17AC-DED6983D1EEB}"/>
              </a:ext>
            </a:extLst>
          </p:cNvPr>
          <p:cNvSpPr txBox="1"/>
          <p:nvPr/>
        </p:nvSpPr>
        <p:spPr>
          <a:xfrm>
            <a:off x="614779" y="429161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C00000"/>
                </a:solidFill>
                <a:cs typeface="Segoe UI"/>
              </a:rPr>
              <a:t>Learning Rate: 1</a:t>
            </a:r>
            <a:endParaRPr lang="en-US" sz="1600" b="1" dirty="0">
              <a:solidFill>
                <a:srgbClr val="C00000"/>
              </a:solidFill>
              <a:ea typeface="Calibri"/>
              <a:cs typeface="Segoe UI"/>
            </a:endParaRPr>
          </a:p>
        </p:txBody>
      </p:sp>
    </p:spTree>
    <p:extLst>
      <p:ext uri="{BB962C8B-B14F-4D97-AF65-F5344CB8AC3E}">
        <p14:creationId xmlns:p14="http://schemas.microsoft.com/office/powerpoint/2010/main" val="214666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841248" y="510047"/>
            <a:ext cx="3300984" cy="1645920"/>
          </a:xfrm>
        </p:spPr>
        <p:txBody>
          <a:bodyPr vert="horz" lIns="91440" tIns="45720" rIns="91440" bIns="45720" rtlCol="0" anchor="ctr">
            <a:normAutofit/>
          </a:bodyPr>
          <a:lstStyle/>
          <a:p>
            <a:pPr algn="l">
              <a:lnSpc>
                <a:spcPct val="90000"/>
              </a:lnSpc>
            </a:pPr>
            <a:r>
              <a:rPr lang="en-US" sz="2800" b="1" dirty="0"/>
              <a:t>IV. Data mining analysis </a:t>
            </a:r>
          </a:p>
        </p:txBody>
      </p:sp>
      <p:sp>
        <p:nvSpPr>
          <p:cNvPr id="31" name="Rectangle 3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a:lnSpc>
                <a:spcPct val="90000"/>
              </a:lnSpc>
              <a:spcAft>
                <a:spcPts val="600"/>
              </a:spcAft>
            </a:pPr>
            <a:r>
              <a:rPr lang="en-US" dirty="0"/>
              <a:t>Predicting the likelihood of customers making a purchase on the e-commerce platform using </a:t>
            </a:r>
            <a:r>
              <a:rPr lang="en-US" b="1" dirty="0"/>
              <a:t>Logistic Regression.</a:t>
            </a:r>
          </a:p>
          <a:p>
            <a:pPr indent="-228600">
              <a:lnSpc>
                <a:spcPct val="90000"/>
              </a:lnSpc>
              <a:spcAft>
                <a:spcPts val="600"/>
              </a:spcAft>
              <a:buFont typeface="Arial" panose="020B0604020202020204" pitchFamily="34" charset="0"/>
              <a:buChar char="•"/>
            </a:pPr>
            <a:endParaRPr lang="en-US" dirty="0">
              <a:effectLst/>
            </a:endParaRP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828544"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pic>
        <p:nvPicPr>
          <p:cNvPr id="9" name="Picture 8">
            <a:extLst>
              <a:ext uri="{FF2B5EF4-FFF2-40B4-BE49-F238E27FC236}">
                <a16:creationId xmlns:a16="http://schemas.microsoft.com/office/drawing/2014/main" id="{DD98F4DE-D5D0-D07E-3AB0-34905294E4BB}"/>
              </a:ext>
            </a:extLst>
          </p:cNvPr>
          <p:cNvPicPr>
            <a:picLocks noChangeAspect="1"/>
          </p:cNvPicPr>
          <p:nvPr/>
        </p:nvPicPr>
        <p:blipFill>
          <a:blip r:embed="rId2"/>
          <a:stretch>
            <a:fillRect/>
          </a:stretch>
        </p:blipFill>
        <p:spPr>
          <a:xfrm>
            <a:off x="2876169" y="2544910"/>
            <a:ext cx="6096432" cy="4297310"/>
          </a:xfrm>
          <a:prstGeom prst="rect">
            <a:avLst/>
          </a:prstGeom>
        </p:spPr>
      </p:pic>
      <p:sp>
        <p:nvSpPr>
          <p:cNvPr id="5" name="TextBox 4">
            <a:extLst>
              <a:ext uri="{FF2B5EF4-FFF2-40B4-BE49-F238E27FC236}">
                <a16:creationId xmlns:a16="http://schemas.microsoft.com/office/drawing/2014/main" id="{0313DFB3-0493-9387-D196-D736F06CC7FD}"/>
              </a:ext>
            </a:extLst>
          </p:cNvPr>
          <p:cNvSpPr txBox="1"/>
          <p:nvPr/>
        </p:nvSpPr>
        <p:spPr>
          <a:xfrm>
            <a:off x="1051560" y="2657688"/>
            <a:ext cx="1783245" cy="584775"/>
          </a:xfrm>
          <a:prstGeom prst="rect">
            <a:avLst/>
          </a:prstGeom>
          <a:noFill/>
        </p:spPr>
        <p:txBody>
          <a:bodyPr wrap="none" lIns="91440" tIns="45720" rIns="91440" bIns="45720" rtlCol="0" anchor="t">
            <a:spAutoFit/>
          </a:bodyPr>
          <a:lstStyle/>
          <a:p>
            <a:r>
              <a:rPr lang="en-US" sz="1600" b="1" dirty="0">
                <a:solidFill>
                  <a:srgbClr val="C00000"/>
                </a:solidFill>
              </a:rPr>
              <a:t>Logistic Regression</a:t>
            </a:r>
          </a:p>
          <a:p>
            <a:r>
              <a:rPr lang="en-US" sz="1600" b="1" dirty="0">
                <a:solidFill>
                  <a:srgbClr val="C00000"/>
                </a:solidFill>
                <a:ea typeface="Calibri"/>
                <a:cs typeface="Calibri"/>
              </a:rPr>
              <a:t>AUC: 0.714</a:t>
            </a:r>
          </a:p>
        </p:txBody>
      </p:sp>
      <p:sp>
        <p:nvSpPr>
          <p:cNvPr id="4" name="TextBox 6">
            <a:extLst>
              <a:ext uri="{FF2B5EF4-FFF2-40B4-BE49-F238E27FC236}">
                <a16:creationId xmlns:a16="http://schemas.microsoft.com/office/drawing/2014/main" id="{5C70F536-57A9-4F8A-2B2C-CA23DB78ACD7}"/>
              </a:ext>
            </a:extLst>
          </p:cNvPr>
          <p:cNvSpPr txBox="1"/>
          <p:nvPr/>
        </p:nvSpPr>
        <p:spPr>
          <a:xfrm>
            <a:off x="614779" y="4291614"/>
            <a:ext cx="274320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C00000"/>
                </a:solidFill>
                <a:cs typeface="Segoe UI"/>
              </a:rPr>
              <a:t>Penalty: L2 (Ridge)</a:t>
            </a:r>
          </a:p>
        </p:txBody>
      </p:sp>
    </p:spTree>
    <p:extLst>
      <p:ext uri="{BB962C8B-B14F-4D97-AF65-F5344CB8AC3E}">
        <p14:creationId xmlns:p14="http://schemas.microsoft.com/office/powerpoint/2010/main" val="322426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841248" y="510047"/>
            <a:ext cx="3300984" cy="1645920"/>
          </a:xfrm>
        </p:spPr>
        <p:txBody>
          <a:bodyPr vert="horz" lIns="91440" tIns="45720" rIns="91440" bIns="45720" rtlCol="0" anchor="ctr">
            <a:normAutofit/>
          </a:bodyPr>
          <a:lstStyle/>
          <a:p>
            <a:pPr algn="l">
              <a:lnSpc>
                <a:spcPct val="90000"/>
              </a:lnSpc>
            </a:pPr>
            <a:r>
              <a:rPr lang="en-US" sz="2800" b="1" dirty="0"/>
              <a:t>Iv. Data mining analysis </a:t>
            </a:r>
          </a:p>
        </p:txBody>
      </p:sp>
      <p:sp>
        <p:nvSpPr>
          <p:cNvPr id="31" name="Rectangle 3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a:lnSpc>
                <a:spcPct val="90000"/>
              </a:lnSpc>
              <a:spcAft>
                <a:spcPts val="600"/>
              </a:spcAft>
            </a:pPr>
            <a:r>
              <a:rPr lang="en-US" dirty="0"/>
              <a:t>Predicting the likelihood of customers making a purchase on the e-commerce platform using </a:t>
            </a:r>
            <a:r>
              <a:rPr lang="en-US" b="1" dirty="0"/>
              <a:t>Logistic Regression.</a:t>
            </a:r>
          </a:p>
          <a:p>
            <a:pPr indent="-228600">
              <a:lnSpc>
                <a:spcPct val="90000"/>
              </a:lnSpc>
              <a:spcAft>
                <a:spcPts val="600"/>
              </a:spcAft>
              <a:buFont typeface="Arial" panose="020B0604020202020204" pitchFamily="34" charset="0"/>
              <a:buChar char="•"/>
            </a:pPr>
            <a:endParaRPr lang="en-US" dirty="0">
              <a:effectLst/>
            </a:endParaRP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828544"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pic>
        <p:nvPicPr>
          <p:cNvPr id="9" name="Picture 8">
            <a:extLst>
              <a:ext uri="{FF2B5EF4-FFF2-40B4-BE49-F238E27FC236}">
                <a16:creationId xmlns:a16="http://schemas.microsoft.com/office/drawing/2014/main" id="{DD98F4DE-D5D0-D07E-3AB0-34905294E4BB}"/>
              </a:ext>
            </a:extLst>
          </p:cNvPr>
          <p:cNvPicPr>
            <a:picLocks noChangeAspect="1"/>
          </p:cNvPicPr>
          <p:nvPr/>
        </p:nvPicPr>
        <p:blipFill>
          <a:blip r:embed="rId2"/>
          <a:stretch>
            <a:fillRect/>
          </a:stretch>
        </p:blipFill>
        <p:spPr>
          <a:xfrm>
            <a:off x="6537727" y="2861585"/>
            <a:ext cx="4676342" cy="3273065"/>
          </a:xfrm>
          <a:prstGeom prst="rect">
            <a:avLst/>
          </a:prstGeom>
        </p:spPr>
      </p:pic>
      <p:graphicFrame>
        <p:nvGraphicFramePr>
          <p:cNvPr id="5" name="Table 4">
            <a:extLst>
              <a:ext uri="{FF2B5EF4-FFF2-40B4-BE49-F238E27FC236}">
                <a16:creationId xmlns:a16="http://schemas.microsoft.com/office/drawing/2014/main" id="{2C4410BB-A5C2-11F1-B318-7DCB37F3D309}"/>
              </a:ext>
            </a:extLst>
          </p:cNvPr>
          <p:cNvGraphicFramePr>
            <a:graphicFrameLocks noGrp="1"/>
          </p:cNvGraphicFramePr>
          <p:nvPr>
            <p:extLst>
              <p:ext uri="{D42A27DB-BD31-4B8C-83A1-F6EECF244321}">
                <p14:modId xmlns:p14="http://schemas.microsoft.com/office/powerpoint/2010/main" val="1299984303"/>
              </p:ext>
            </p:extLst>
          </p:nvPr>
        </p:nvGraphicFramePr>
        <p:xfrm>
          <a:off x="1874075" y="2942561"/>
          <a:ext cx="2476500" cy="3189605"/>
        </p:xfrm>
        <a:graphic>
          <a:graphicData uri="http://schemas.openxmlformats.org/drawingml/2006/table">
            <a:tbl>
              <a:tblPr bandRow="1">
                <a:tableStyleId>{5C22544A-7EE6-4342-B048-85BDC9FD1C3A}</a:tableStyleId>
              </a:tblPr>
              <a:tblGrid>
                <a:gridCol w="825500">
                  <a:extLst>
                    <a:ext uri="{9D8B030D-6E8A-4147-A177-3AD203B41FA5}">
                      <a16:colId xmlns:a16="http://schemas.microsoft.com/office/drawing/2014/main" val="1030963133"/>
                    </a:ext>
                  </a:extLst>
                </a:gridCol>
                <a:gridCol w="825500">
                  <a:extLst>
                    <a:ext uri="{9D8B030D-6E8A-4147-A177-3AD203B41FA5}">
                      <a16:colId xmlns:a16="http://schemas.microsoft.com/office/drawing/2014/main" val="3640793700"/>
                    </a:ext>
                  </a:extLst>
                </a:gridCol>
                <a:gridCol w="825500">
                  <a:extLst>
                    <a:ext uri="{9D8B030D-6E8A-4147-A177-3AD203B41FA5}">
                      <a16:colId xmlns:a16="http://schemas.microsoft.com/office/drawing/2014/main" val="2520559720"/>
                    </a:ext>
                  </a:extLst>
                </a:gridCol>
              </a:tblGrid>
              <a:tr h="203200">
                <a:tc>
                  <a:txBody>
                    <a:bodyPr/>
                    <a:lstStyle/>
                    <a:p>
                      <a:pPr algn="l" fontAlgn="b"/>
                      <a:r>
                        <a:rPr lang="en-GB" sz="1100" b="0" i="0" u="none" strike="noStrike">
                          <a:solidFill>
                            <a:srgbClr val="000000"/>
                          </a:solidFill>
                          <a:effectLst/>
                          <a:latin typeface="Aptos Narrow" panose="020B0004020202020204" pitchFamily="34" charset="0"/>
                        </a:rPr>
                        <a:t>Features</a:t>
                      </a:r>
                    </a:p>
                  </a:txBody>
                  <a:tcPr marL="9525" marR="9525" marT="9525" marB="0" anchor="b">
                    <a:lnL>
                      <a:noFill/>
                    </a:lnL>
                    <a:lnR>
                      <a:noFill/>
                    </a:lnR>
                    <a:lnT>
                      <a:noFill/>
                    </a:lnT>
                    <a:lnB>
                      <a:noFill/>
                    </a:lnB>
                    <a:noFill/>
                  </a:tcPr>
                </a:tc>
                <a:tc>
                  <a:txBody>
                    <a:bodyPr/>
                    <a:lstStyle/>
                    <a:p>
                      <a:pPr algn="l" fontAlgn="b"/>
                      <a:r>
                        <a:rPr lang="en-GB" sz="1100" b="0" i="0" u="none" strike="noStrike">
                          <a:solidFill>
                            <a:srgbClr val="000000"/>
                          </a:solidFill>
                          <a:effectLst/>
                          <a:latin typeface="Aptos Narrow" panose="020B0004020202020204" pitchFamily="34" charset="0"/>
                        </a:rPr>
                        <a:t>Odds</a:t>
                      </a:r>
                    </a:p>
                  </a:txBody>
                  <a:tcPr marL="9525" marR="9525" marT="9525" marB="0" anchor="b">
                    <a:lnL>
                      <a:noFill/>
                    </a:lnL>
                    <a:lnR>
                      <a:noFill/>
                    </a:lnR>
                    <a:lnT>
                      <a:noFill/>
                    </a:lnT>
                    <a:lnB>
                      <a:noFill/>
                    </a:lnB>
                    <a:noFill/>
                  </a:tcPr>
                </a:tc>
                <a:tc>
                  <a:txBody>
                    <a:bodyPr/>
                    <a:lstStyle/>
                    <a:p>
                      <a:pPr algn="l" fontAlgn="b"/>
                      <a:r>
                        <a:rPr lang="en-GB" sz="1200" b="0" i="0" u="none" strike="noStrike">
                          <a:solidFill>
                            <a:srgbClr val="000000"/>
                          </a:solidFill>
                          <a:effectLst/>
                          <a:latin typeface="Calibri" panose="020F0502020204030204" pitchFamily="34" charset="0"/>
                        </a:rPr>
                        <a:t>1-x</a:t>
                      </a:r>
                    </a:p>
                  </a:txBody>
                  <a:tcPr marL="9525" marR="9525" marT="9525" marB="0" anchor="b">
                    <a:lnL>
                      <a:noFill/>
                    </a:lnL>
                    <a:lnR>
                      <a:noFill/>
                    </a:lnR>
                    <a:lnT>
                      <a:noFill/>
                    </a:lnT>
                    <a:lnB>
                      <a:noFill/>
                    </a:lnB>
                    <a:noFill/>
                  </a:tcPr>
                </a:tc>
                <a:extLst>
                  <a:ext uri="{0D108BD9-81ED-4DB2-BD59-A6C34878D82A}">
                    <a16:rowId xmlns:a16="http://schemas.microsoft.com/office/drawing/2014/main" val="450472826"/>
                  </a:ext>
                </a:extLst>
              </a:tr>
              <a:tr h="203200">
                <a:tc>
                  <a:txBody>
                    <a:bodyPr/>
                    <a:lstStyle/>
                    <a:p>
                      <a:pPr algn="l" fontAlgn="b"/>
                      <a:r>
                        <a:rPr lang="en-GB" sz="1100" b="0" i="0" u="none" strike="noStrike">
                          <a:solidFill>
                            <a:srgbClr val="000000"/>
                          </a:solidFill>
                          <a:effectLst/>
                          <a:latin typeface="Aptos Narrow" panose="020B0004020202020204" pitchFamily="34" charset="0"/>
                        </a:rPr>
                        <a:t>Browser_13</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2.5979</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1.5979</a:t>
                      </a:r>
                    </a:p>
                  </a:txBody>
                  <a:tcPr marL="9525" marR="9525" marT="9525" marB="0" anchor="b">
                    <a:lnL>
                      <a:noFill/>
                    </a:lnL>
                    <a:lnR>
                      <a:noFill/>
                    </a:lnR>
                    <a:lnT>
                      <a:noFill/>
                    </a:lnT>
                    <a:lnB>
                      <a:noFill/>
                    </a:lnB>
                    <a:noFill/>
                  </a:tcPr>
                </a:tc>
                <a:extLst>
                  <a:ext uri="{0D108BD9-81ED-4DB2-BD59-A6C34878D82A}">
                    <a16:rowId xmlns:a16="http://schemas.microsoft.com/office/drawing/2014/main" val="3920478649"/>
                  </a:ext>
                </a:extLst>
              </a:tr>
              <a:tr h="203200">
                <a:tc>
                  <a:txBody>
                    <a:bodyPr/>
                    <a:lstStyle/>
                    <a:p>
                      <a:pPr algn="l" fontAlgn="b"/>
                      <a:r>
                        <a:rPr lang="en-GB" sz="1100" b="0" i="0" u="none" strike="noStrike">
                          <a:solidFill>
                            <a:srgbClr val="000000"/>
                          </a:solidFill>
                          <a:effectLst/>
                          <a:latin typeface="Aptos Narrow" panose="020B0004020202020204" pitchFamily="34" charset="0"/>
                        </a:rPr>
                        <a:t>Browser_12</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2.5133</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1.5133</a:t>
                      </a:r>
                    </a:p>
                  </a:txBody>
                  <a:tcPr marL="9525" marR="9525" marT="9525" marB="0" anchor="b">
                    <a:lnL>
                      <a:noFill/>
                    </a:lnL>
                    <a:lnR>
                      <a:noFill/>
                    </a:lnR>
                    <a:lnT>
                      <a:noFill/>
                    </a:lnT>
                    <a:lnB>
                      <a:noFill/>
                    </a:lnB>
                    <a:noFill/>
                  </a:tcPr>
                </a:tc>
                <a:extLst>
                  <a:ext uri="{0D108BD9-81ED-4DB2-BD59-A6C34878D82A}">
                    <a16:rowId xmlns:a16="http://schemas.microsoft.com/office/drawing/2014/main" val="767922263"/>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TrafficType_16</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2.468</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1.468</a:t>
                      </a:r>
                    </a:p>
                  </a:txBody>
                  <a:tcPr marL="9525" marR="9525" marT="9525" marB="0" anchor="b">
                    <a:lnL>
                      <a:noFill/>
                    </a:lnL>
                    <a:lnR>
                      <a:noFill/>
                    </a:lnR>
                    <a:lnT>
                      <a:noFill/>
                    </a:lnT>
                    <a:lnB>
                      <a:noFill/>
                    </a:lnB>
                    <a:noFill/>
                  </a:tcPr>
                </a:tc>
                <a:extLst>
                  <a:ext uri="{0D108BD9-81ED-4DB2-BD59-A6C34878D82A}">
                    <a16:rowId xmlns:a16="http://schemas.microsoft.com/office/drawing/2014/main" val="321741952"/>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TrafficType_7</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2.1187</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1.1187</a:t>
                      </a:r>
                    </a:p>
                  </a:txBody>
                  <a:tcPr marL="9525" marR="9525" marT="9525" marB="0" anchor="b">
                    <a:lnL>
                      <a:noFill/>
                    </a:lnL>
                    <a:lnR>
                      <a:noFill/>
                    </a:lnR>
                    <a:lnT>
                      <a:noFill/>
                    </a:lnT>
                    <a:lnB>
                      <a:noFill/>
                    </a:lnB>
                    <a:noFill/>
                  </a:tcPr>
                </a:tc>
                <a:extLst>
                  <a:ext uri="{0D108BD9-81ED-4DB2-BD59-A6C34878D82A}">
                    <a16:rowId xmlns:a16="http://schemas.microsoft.com/office/drawing/2014/main" val="235196121"/>
                  </a:ext>
                </a:extLst>
              </a:tr>
              <a:tr h="203200">
                <a:tc>
                  <a:txBody>
                    <a:bodyPr/>
                    <a:lstStyle/>
                    <a:p>
                      <a:pPr algn="l" fontAlgn="b"/>
                      <a:r>
                        <a:rPr lang="en-GB" sz="1100" b="0" i="0" u="none" strike="noStrike">
                          <a:solidFill>
                            <a:srgbClr val="000000"/>
                          </a:solidFill>
                          <a:effectLst/>
                          <a:latin typeface="Aptos Narrow" panose="020B0004020202020204" pitchFamily="34" charset="0"/>
                        </a:rPr>
                        <a:t>Month_Nov</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1.8606</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0.8606</a:t>
                      </a:r>
                    </a:p>
                  </a:txBody>
                  <a:tcPr marL="9525" marR="9525" marT="9525" marB="0" anchor="b">
                    <a:lnL>
                      <a:noFill/>
                    </a:lnL>
                    <a:lnR>
                      <a:noFill/>
                    </a:lnR>
                    <a:lnT>
                      <a:noFill/>
                    </a:lnT>
                    <a:lnB>
                      <a:noFill/>
                    </a:lnB>
                    <a:noFill/>
                  </a:tcPr>
                </a:tc>
                <a:extLst>
                  <a:ext uri="{0D108BD9-81ED-4DB2-BD59-A6C34878D82A}">
                    <a16:rowId xmlns:a16="http://schemas.microsoft.com/office/drawing/2014/main" val="1341294168"/>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TrafficType_15</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0.1415</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0.8585</a:t>
                      </a:r>
                    </a:p>
                  </a:txBody>
                  <a:tcPr marL="9525" marR="9525" marT="9525" marB="0" anchor="b">
                    <a:lnL>
                      <a:noFill/>
                    </a:lnL>
                    <a:lnR>
                      <a:noFill/>
                    </a:lnR>
                    <a:lnT>
                      <a:noFill/>
                    </a:lnT>
                    <a:lnB>
                      <a:noFill/>
                    </a:lnB>
                    <a:noFill/>
                  </a:tcPr>
                </a:tc>
                <a:extLst>
                  <a:ext uri="{0D108BD9-81ED-4DB2-BD59-A6C34878D82A}">
                    <a16:rowId xmlns:a16="http://schemas.microsoft.com/office/drawing/2014/main" val="2566035469"/>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TrafficType_8</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1.8194</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0.8194</a:t>
                      </a:r>
                    </a:p>
                  </a:txBody>
                  <a:tcPr marL="9525" marR="9525" marT="9525" marB="0" anchor="b">
                    <a:lnL>
                      <a:noFill/>
                    </a:lnL>
                    <a:lnR>
                      <a:noFill/>
                    </a:lnR>
                    <a:lnT>
                      <a:noFill/>
                    </a:lnT>
                    <a:lnB>
                      <a:noFill/>
                    </a:lnB>
                    <a:noFill/>
                  </a:tcPr>
                </a:tc>
                <a:extLst>
                  <a:ext uri="{0D108BD9-81ED-4DB2-BD59-A6C34878D82A}">
                    <a16:rowId xmlns:a16="http://schemas.microsoft.com/office/drawing/2014/main" val="523258967"/>
                  </a:ext>
                </a:extLst>
              </a:tr>
              <a:tr h="203200">
                <a:tc>
                  <a:txBody>
                    <a:bodyPr/>
                    <a:lstStyle/>
                    <a:p>
                      <a:pPr algn="l" fontAlgn="b"/>
                      <a:r>
                        <a:rPr lang="en-GB" sz="1100" b="0" i="0" u="none" strike="noStrike">
                          <a:solidFill>
                            <a:srgbClr val="000000"/>
                          </a:solidFill>
                          <a:effectLst/>
                          <a:latin typeface="Aptos Narrow" panose="020B0004020202020204" pitchFamily="34" charset="0"/>
                        </a:rPr>
                        <a:t>Month_Feb</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0.2481</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0.7519</a:t>
                      </a:r>
                    </a:p>
                  </a:txBody>
                  <a:tcPr marL="9525" marR="9525" marT="9525" marB="0" anchor="b">
                    <a:lnL>
                      <a:noFill/>
                    </a:lnL>
                    <a:lnR>
                      <a:noFill/>
                    </a:lnR>
                    <a:lnT>
                      <a:noFill/>
                    </a:lnT>
                    <a:lnB>
                      <a:noFill/>
                    </a:lnB>
                    <a:noFill/>
                  </a:tcPr>
                </a:tc>
                <a:extLst>
                  <a:ext uri="{0D108BD9-81ED-4DB2-BD59-A6C34878D82A}">
                    <a16:rowId xmlns:a16="http://schemas.microsoft.com/office/drawing/2014/main" val="1274718990"/>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TrafficType_18</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0.3835</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0.6165</a:t>
                      </a:r>
                    </a:p>
                  </a:txBody>
                  <a:tcPr marL="9525" marR="9525" marT="9525" marB="0" anchor="b">
                    <a:lnL>
                      <a:noFill/>
                    </a:lnL>
                    <a:lnR>
                      <a:noFill/>
                    </a:lnR>
                    <a:lnT>
                      <a:noFill/>
                    </a:lnT>
                    <a:lnB>
                      <a:noFill/>
                    </a:lnB>
                    <a:noFill/>
                  </a:tcPr>
                </a:tc>
                <a:extLst>
                  <a:ext uri="{0D108BD9-81ED-4DB2-BD59-A6C34878D82A}">
                    <a16:rowId xmlns:a16="http://schemas.microsoft.com/office/drawing/2014/main" val="3436876676"/>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TrafficType_13</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0.4264</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0.5736</a:t>
                      </a:r>
                    </a:p>
                  </a:txBody>
                  <a:tcPr marL="9525" marR="9525" marT="9525" marB="0" anchor="b">
                    <a:lnL>
                      <a:noFill/>
                    </a:lnL>
                    <a:lnR>
                      <a:noFill/>
                    </a:lnR>
                    <a:lnT>
                      <a:noFill/>
                    </a:lnT>
                    <a:lnB>
                      <a:noFill/>
                    </a:lnB>
                    <a:noFill/>
                  </a:tcPr>
                </a:tc>
                <a:extLst>
                  <a:ext uri="{0D108BD9-81ED-4DB2-BD59-A6C34878D82A}">
                    <a16:rowId xmlns:a16="http://schemas.microsoft.com/office/drawing/2014/main" val="175650802"/>
                  </a:ext>
                </a:extLst>
              </a:tr>
              <a:tr h="203200">
                <a:tc>
                  <a:txBody>
                    <a:bodyPr/>
                    <a:lstStyle/>
                    <a:p>
                      <a:pPr algn="l" fontAlgn="b"/>
                      <a:r>
                        <a:rPr lang="en-GB" sz="1100" b="0" i="0" u="none" strike="noStrike">
                          <a:solidFill>
                            <a:srgbClr val="000000"/>
                          </a:solidFill>
                          <a:effectLst/>
                          <a:latin typeface="Aptos Narrow" panose="020B0004020202020204" pitchFamily="34" charset="0"/>
                        </a:rPr>
                        <a:t>TrafficType_5</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1.5696</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0.5696</a:t>
                      </a:r>
                    </a:p>
                  </a:txBody>
                  <a:tcPr marL="9525" marR="9525" marT="9525" marB="0" anchor="b">
                    <a:lnL>
                      <a:noFill/>
                    </a:lnL>
                    <a:lnR>
                      <a:noFill/>
                    </a:lnR>
                    <a:lnT>
                      <a:noFill/>
                    </a:lnT>
                    <a:lnB>
                      <a:noFill/>
                    </a:lnB>
                    <a:noFill/>
                  </a:tcPr>
                </a:tc>
                <a:extLst>
                  <a:ext uri="{0D108BD9-81ED-4DB2-BD59-A6C34878D82A}">
                    <a16:rowId xmlns:a16="http://schemas.microsoft.com/office/drawing/2014/main" val="1005573258"/>
                  </a:ext>
                </a:extLst>
              </a:tr>
              <a:tr h="203200">
                <a:tc>
                  <a:txBody>
                    <a:bodyPr/>
                    <a:lstStyle/>
                    <a:p>
                      <a:pPr algn="l" fontAlgn="b"/>
                      <a:r>
                        <a:rPr lang="en-GB" sz="1100" b="0" i="0" u="none" strike="noStrike">
                          <a:solidFill>
                            <a:srgbClr val="000000"/>
                          </a:solidFill>
                          <a:effectLst/>
                          <a:latin typeface="Aptos Narrow" panose="020B0004020202020204" pitchFamily="34" charset="0"/>
                        </a:rPr>
                        <a:t>Month_Oct</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1.5088</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0.5088</a:t>
                      </a:r>
                    </a:p>
                  </a:txBody>
                  <a:tcPr marL="9525" marR="9525" marT="9525" marB="0" anchor="b">
                    <a:lnL>
                      <a:noFill/>
                    </a:lnL>
                    <a:lnR>
                      <a:noFill/>
                    </a:lnR>
                    <a:lnT>
                      <a:noFill/>
                    </a:lnT>
                    <a:lnB>
                      <a:noFill/>
                    </a:lnB>
                    <a:noFill/>
                  </a:tcPr>
                </a:tc>
                <a:extLst>
                  <a:ext uri="{0D108BD9-81ED-4DB2-BD59-A6C34878D82A}">
                    <a16:rowId xmlns:a16="http://schemas.microsoft.com/office/drawing/2014/main" val="1767498127"/>
                  </a:ext>
                </a:extLst>
              </a:tr>
              <a:tr h="203200">
                <a:tc>
                  <a:txBody>
                    <a:bodyPr/>
                    <a:lstStyle/>
                    <a:p>
                      <a:pPr algn="l" fontAlgn="b"/>
                      <a:r>
                        <a:rPr lang="en-GB" sz="1100" b="0" i="0" u="none" strike="noStrike">
                          <a:solidFill>
                            <a:srgbClr val="000000"/>
                          </a:solidFill>
                          <a:effectLst/>
                          <a:latin typeface="Aptos Narrow" panose="020B0004020202020204" pitchFamily="34" charset="0"/>
                        </a:rPr>
                        <a:t>OperatingSystems_5</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0.5005</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0.4995</a:t>
                      </a:r>
                    </a:p>
                  </a:txBody>
                  <a:tcPr marL="9525" marR="9525" marT="9525" marB="0" anchor="b">
                    <a:lnL>
                      <a:noFill/>
                    </a:lnL>
                    <a:lnR>
                      <a:noFill/>
                    </a:lnR>
                    <a:lnT>
                      <a:noFill/>
                    </a:lnT>
                    <a:lnB>
                      <a:noFill/>
                    </a:lnB>
                    <a:noFill/>
                  </a:tcPr>
                </a:tc>
                <a:extLst>
                  <a:ext uri="{0D108BD9-81ED-4DB2-BD59-A6C34878D82A}">
                    <a16:rowId xmlns:a16="http://schemas.microsoft.com/office/drawing/2014/main" val="1216652032"/>
                  </a:ext>
                </a:extLst>
              </a:tr>
              <a:tr h="203200">
                <a:tc>
                  <a:txBody>
                    <a:bodyPr/>
                    <a:lstStyle/>
                    <a:p>
                      <a:pPr algn="l" fontAlgn="b"/>
                      <a:r>
                        <a:rPr lang="en-GB" sz="1100" b="0" i="0" u="none" strike="noStrike">
                          <a:solidFill>
                            <a:srgbClr val="000000"/>
                          </a:solidFill>
                          <a:effectLst/>
                          <a:latin typeface="Aptos Narrow" panose="020B0004020202020204" pitchFamily="34" charset="0"/>
                        </a:rPr>
                        <a:t>Browser_11</a:t>
                      </a:r>
                    </a:p>
                  </a:txBody>
                  <a:tcPr marL="9525" marR="9525" marT="9525" marB="0" anchor="b">
                    <a:lnL>
                      <a:noFill/>
                    </a:lnL>
                    <a:lnR>
                      <a:noFill/>
                    </a:lnR>
                    <a:lnT>
                      <a:noFill/>
                    </a:lnT>
                    <a:lnB>
                      <a:noFill/>
                    </a:lnB>
                    <a:noFill/>
                  </a:tcPr>
                </a:tc>
                <a:tc>
                  <a:txBody>
                    <a:bodyPr/>
                    <a:lstStyle/>
                    <a:p>
                      <a:pPr algn="r" fontAlgn="b"/>
                      <a:r>
                        <a:rPr lang="en-GB" sz="1100" b="0" i="0" u="none" strike="noStrike">
                          <a:solidFill>
                            <a:srgbClr val="000000"/>
                          </a:solidFill>
                          <a:effectLst/>
                          <a:latin typeface="Aptos Narrow" panose="020B0004020202020204" pitchFamily="34" charset="0"/>
                        </a:rPr>
                        <a:t>0.5005</a:t>
                      </a:r>
                    </a:p>
                  </a:txBody>
                  <a:tcPr marL="9525" marR="9525" marT="9525" marB="0" anchor="b">
                    <a:lnL>
                      <a:noFill/>
                    </a:lnL>
                    <a:lnR>
                      <a:noFill/>
                    </a:lnR>
                    <a:lnT>
                      <a:noFill/>
                    </a:lnT>
                    <a:lnB>
                      <a:noFill/>
                    </a:lnB>
                    <a:noFill/>
                  </a:tcPr>
                </a:tc>
                <a:tc>
                  <a:txBody>
                    <a:bodyPr/>
                    <a:lstStyle/>
                    <a:p>
                      <a:pPr algn="r" fontAlgn="b"/>
                      <a:r>
                        <a:rPr lang="en-GB" sz="1200" b="0" i="0" u="none" strike="noStrike">
                          <a:solidFill>
                            <a:srgbClr val="000000"/>
                          </a:solidFill>
                          <a:effectLst/>
                          <a:latin typeface="Calibri" panose="020F0502020204030204" pitchFamily="34" charset="0"/>
                        </a:rPr>
                        <a:t>0.4995</a:t>
                      </a:r>
                    </a:p>
                  </a:txBody>
                  <a:tcPr marL="9525" marR="9525" marT="9525" marB="0" anchor="b">
                    <a:lnL>
                      <a:noFill/>
                    </a:lnL>
                    <a:lnR>
                      <a:noFill/>
                    </a:lnR>
                    <a:lnT>
                      <a:noFill/>
                    </a:lnT>
                    <a:lnB>
                      <a:noFill/>
                    </a:lnB>
                    <a:noFill/>
                  </a:tcPr>
                </a:tc>
                <a:extLst>
                  <a:ext uri="{0D108BD9-81ED-4DB2-BD59-A6C34878D82A}">
                    <a16:rowId xmlns:a16="http://schemas.microsoft.com/office/drawing/2014/main" val="2499920006"/>
                  </a:ext>
                </a:extLst>
              </a:tr>
            </a:tbl>
          </a:graphicData>
        </a:graphic>
      </p:graphicFrame>
    </p:spTree>
    <p:extLst>
      <p:ext uri="{BB962C8B-B14F-4D97-AF65-F5344CB8AC3E}">
        <p14:creationId xmlns:p14="http://schemas.microsoft.com/office/powerpoint/2010/main" val="427388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dirty="0"/>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b="1" kern="100" dirty="0">
                <a:latin typeface="Calibri" panose="020F0502020204030204" pitchFamily="34" charset="0"/>
                <a:ea typeface="Calibri" panose="020F0502020204030204" pitchFamily="34" charset="0"/>
                <a:cs typeface="Times New Roman" panose="02020603050405020304" pitchFamily="18" charset="0"/>
              </a:rPr>
              <a:t>d</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Using </a:t>
            </a:r>
            <a:r>
              <a:rPr lang="en-US" kern="100" dirty="0">
                <a:latin typeface="Calibri" panose="020F0502020204030204" pitchFamily="34" charset="0"/>
                <a:ea typeface="Calibri" panose="020F0502020204030204" pitchFamily="34" charset="0"/>
                <a:cs typeface="Times New Roman" panose="02020603050405020304" pitchFamily="18" charset="0"/>
              </a:rPr>
              <a:t>Neural Network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classifier, to automate feature extraction.</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27774"/>
            <a:ext cx="2746248"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15</a:t>
            </a:fld>
            <a:endParaRPr lang="en-US">
              <a:solidFill>
                <a:schemeClr val="tx1">
                  <a:lumMod val="50000"/>
                  <a:lumOff val="50000"/>
                </a:schemeClr>
              </a:solidFill>
            </a:endParaRP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F59AC53-BC3F-18DD-F732-73C961108B75}"/>
              </a:ext>
            </a:extLst>
          </p:cNvPr>
          <p:cNvSpPr txBox="1"/>
          <p:nvPr/>
        </p:nvSpPr>
        <p:spPr>
          <a:xfrm>
            <a:off x="1051560" y="2650290"/>
            <a:ext cx="1537985" cy="584775"/>
          </a:xfrm>
          <a:prstGeom prst="rect">
            <a:avLst/>
          </a:prstGeom>
          <a:noFill/>
        </p:spPr>
        <p:txBody>
          <a:bodyPr wrap="none" lIns="91440" tIns="45720" rIns="91440" bIns="45720" rtlCol="0" anchor="t">
            <a:spAutoFit/>
          </a:bodyPr>
          <a:lstStyle/>
          <a:p>
            <a:r>
              <a:rPr lang="en-US" sz="1600" b="1" dirty="0">
                <a:solidFill>
                  <a:srgbClr val="C00000"/>
                </a:solidFill>
              </a:rPr>
              <a:t>Neural Network</a:t>
            </a:r>
          </a:p>
          <a:p>
            <a:r>
              <a:rPr lang="en-US" sz="1600" b="1" dirty="0">
                <a:solidFill>
                  <a:srgbClr val="C00000"/>
                </a:solidFill>
                <a:ea typeface="Calibri"/>
                <a:cs typeface="Calibri"/>
              </a:rPr>
              <a:t>AUC = 0.674</a:t>
            </a:r>
          </a:p>
        </p:txBody>
      </p:sp>
      <p:pic>
        <p:nvPicPr>
          <p:cNvPr id="5" name="Picture 4">
            <a:extLst>
              <a:ext uri="{FF2B5EF4-FFF2-40B4-BE49-F238E27FC236}">
                <a16:creationId xmlns:a16="http://schemas.microsoft.com/office/drawing/2014/main" id="{2F29862B-DBA4-5DF4-41BF-E3EB90E58437}"/>
              </a:ext>
            </a:extLst>
          </p:cNvPr>
          <p:cNvPicPr>
            <a:picLocks noChangeAspect="1"/>
          </p:cNvPicPr>
          <p:nvPr/>
        </p:nvPicPr>
        <p:blipFill>
          <a:blip r:embed="rId2"/>
          <a:stretch>
            <a:fillRect/>
          </a:stretch>
        </p:blipFill>
        <p:spPr>
          <a:xfrm>
            <a:off x="3479800" y="3132229"/>
            <a:ext cx="4536440" cy="3488076"/>
          </a:xfrm>
          <a:prstGeom prst="rect">
            <a:avLst/>
          </a:prstGeom>
        </p:spPr>
      </p:pic>
      <p:sp>
        <p:nvSpPr>
          <p:cNvPr id="4" name="TextBox 3">
            <a:extLst>
              <a:ext uri="{FF2B5EF4-FFF2-40B4-BE49-F238E27FC236}">
                <a16:creationId xmlns:a16="http://schemas.microsoft.com/office/drawing/2014/main" id="{04513739-7E50-387A-C3C8-3384AB237C1C}"/>
              </a:ext>
            </a:extLst>
          </p:cNvPr>
          <p:cNvSpPr txBox="1"/>
          <p:nvPr/>
        </p:nvSpPr>
        <p:spPr>
          <a:xfrm>
            <a:off x="614779" y="429161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C00000"/>
                </a:solidFill>
                <a:cs typeface="Segoe UI"/>
              </a:rPr>
              <a:t>Layer Configuration:</a:t>
            </a:r>
          </a:p>
          <a:p>
            <a:r>
              <a:rPr lang="en-US" sz="1600" b="1" dirty="0">
                <a:solidFill>
                  <a:srgbClr val="C00000"/>
                </a:solidFill>
                <a:ea typeface="Calibri"/>
                <a:cs typeface="Segoe UI"/>
              </a:rPr>
              <a:t>200, 100, 50</a:t>
            </a:r>
          </a:p>
        </p:txBody>
      </p:sp>
    </p:spTree>
    <p:extLst>
      <p:ext uri="{BB962C8B-B14F-4D97-AF65-F5344CB8AC3E}">
        <p14:creationId xmlns:p14="http://schemas.microsoft.com/office/powerpoint/2010/main" val="184605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398659"/>
            <a:ext cx="11002962" cy="823913"/>
          </a:xfrm>
        </p:spPr>
        <p:txBody>
          <a:bodyPr/>
          <a:lstStyle/>
          <a:p>
            <a:r>
              <a:rPr lang="en-US" sz="3200" b="1" dirty="0" err="1"/>
              <a:t>iV</a:t>
            </a:r>
            <a:r>
              <a:rPr lang="en-US" sz="3200" b="1" dirty="0"/>
              <a:t>. MODEL EVALUATION</a:t>
            </a:r>
          </a:p>
        </p:txBody>
      </p:sp>
      <p:sp>
        <p:nvSpPr>
          <p:cNvPr id="5" name="TextBox 4">
            <a:extLst>
              <a:ext uri="{FF2B5EF4-FFF2-40B4-BE49-F238E27FC236}">
                <a16:creationId xmlns:a16="http://schemas.microsoft.com/office/drawing/2014/main" id="{4D188329-CFAD-FE0E-7A5A-C39A5B6ED691}"/>
              </a:ext>
            </a:extLst>
          </p:cNvPr>
          <p:cNvSpPr txBox="1"/>
          <p:nvPr/>
        </p:nvSpPr>
        <p:spPr>
          <a:xfrm>
            <a:off x="802778" y="1997839"/>
            <a:ext cx="10429280" cy="2862322"/>
          </a:xfrm>
          <a:prstGeom prst="rect">
            <a:avLst/>
          </a:prstGeom>
          <a:noFill/>
        </p:spPr>
        <p:txBody>
          <a:bodyPr wrap="square" lIns="91440" tIns="45720" rIns="91440" bIns="45720" anchor="t">
            <a:spAutoFit/>
          </a:bodyPr>
          <a:lstStyle/>
          <a:p>
            <a:pPr algn="just"/>
            <a:endParaRPr lang="en-US" dirty="0"/>
          </a:p>
          <a:p>
            <a:pPr marL="285750" indent="-285750" algn="just">
              <a:buFont typeface="Arial" panose="020B0604020202020204" pitchFamily="34" charset="0"/>
              <a:buChar char="•"/>
            </a:pPr>
            <a:r>
              <a:rPr lang="en-US" b="1" dirty="0">
                <a:solidFill>
                  <a:srgbClr val="C00000"/>
                </a:solidFill>
              </a:rPr>
              <a:t>Model Selection based on Evaluation Metrics: </a:t>
            </a:r>
            <a:r>
              <a:rPr lang="en-US" dirty="0"/>
              <a:t>We used the ROC curve as an evaluation metric for model selection. And based on that random forest outperformed with an excellent value above 0.729, making it the preferred choice, followed by decision trees.</a:t>
            </a:r>
            <a:endParaRPr lang="en-US" dirty="0">
              <a:ea typeface="Calibri"/>
              <a:cs typeface="Calibri"/>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solidFill>
                  <a:srgbClr val="C00000"/>
                </a:solidFill>
              </a:rPr>
              <a:t>Preference for Decision trees: </a:t>
            </a:r>
            <a:r>
              <a:rPr lang="en-US" dirty="0"/>
              <a:t>We</a:t>
            </a:r>
            <a:r>
              <a:rPr lang="en-US" b="1" dirty="0">
                <a:solidFill>
                  <a:srgbClr val="C00000"/>
                </a:solidFill>
              </a:rPr>
              <a:t> </a:t>
            </a:r>
            <a:r>
              <a:rPr lang="en-US" dirty="0"/>
              <a:t>are opting for decision trees due to its simplicity and interpretability. We can leverage its predictive power to focus on improving classification for better segmentation of users.</a:t>
            </a:r>
            <a:endParaRPr lang="en-US" dirty="0">
              <a:ea typeface="Calibri"/>
              <a:cs typeface="Calibri"/>
            </a:endParaRPr>
          </a:p>
          <a:p>
            <a:pPr algn="just"/>
            <a:endParaRPr lang="en-US" dirty="0"/>
          </a:p>
          <a:p>
            <a:endParaRPr lang="en-US" dirty="0"/>
          </a:p>
          <a:p>
            <a:endParaRPr lang="en-US" dirty="0"/>
          </a:p>
        </p:txBody>
      </p:sp>
    </p:spTree>
    <p:extLst>
      <p:ext uri="{BB962C8B-B14F-4D97-AF65-F5344CB8AC3E}">
        <p14:creationId xmlns:p14="http://schemas.microsoft.com/office/powerpoint/2010/main" val="380465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2" name="Rectangle: Rounded Corners 1">
            <a:extLst>
              <a:ext uri="{FF2B5EF4-FFF2-40B4-BE49-F238E27FC236}">
                <a16:creationId xmlns:a16="http://schemas.microsoft.com/office/drawing/2014/main" id="{0FFF28F6-BF9F-A981-68FA-9D0E02A74A2F}"/>
              </a:ext>
            </a:extLst>
          </p:cNvPr>
          <p:cNvSpPr/>
          <p:nvPr/>
        </p:nvSpPr>
        <p:spPr>
          <a:xfrm>
            <a:off x="1110332" y="1838457"/>
            <a:ext cx="9971335" cy="38212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EF3143D4-5377-4FF0-46AB-77A1F194DDA8}"/>
              </a:ext>
            </a:extLst>
          </p:cNvPr>
          <p:cNvSpPr>
            <a:spLocks noGrp="1"/>
          </p:cNvSpPr>
          <p:nvPr>
            <p:ph type="body" sz="quarter" idx="11"/>
          </p:nvPr>
        </p:nvSpPr>
        <p:spPr>
          <a:xfrm>
            <a:off x="1181004" y="2529840"/>
            <a:ext cx="9792177" cy="2824480"/>
          </a:xfrm>
        </p:spPr>
        <p:txBody>
          <a:bodyPr/>
          <a:lstStyle/>
          <a:p>
            <a:pPr algn="l"/>
            <a:r>
              <a:rPr lang="en-US" sz="1700" b="1" dirty="0">
                <a:solidFill>
                  <a:schemeClr val="bg1"/>
                </a:solidFill>
              </a:rPr>
              <a:t>Based on our Analysis and Model, we recommend the following</a:t>
            </a:r>
            <a:r>
              <a:rPr lang="en-US" sz="1800" b="1" dirty="0">
                <a:solidFill>
                  <a:schemeClr val="bg1"/>
                </a:solidFill>
              </a:rPr>
              <a:t>:</a:t>
            </a:r>
          </a:p>
          <a:p>
            <a:pPr marL="457200" indent="-457200" algn="l">
              <a:buFont typeface="Arial" panose="020B0604020202020204" pitchFamily="34" charset="0"/>
              <a:buChar char="•"/>
            </a:pPr>
            <a:r>
              <a:rPr lang="en-US" sz="1600" b="1" dirty="0">
                <a:solidFill>
                  <a:srgbClr val="C00000"/>
                </a:solidFill>
              </a:rPr>
              <a:t>Identifying Users with High Conversion Probability: </a:t>
            </a:r>
            <a:r>
              <a:rPr lang="en-US" sz="1600" b="1" dirty="0">
                <a:solidFill>
                  <a:srgbClr val="01023B"/>
                </a:solidFill>
              </a:rPr>
              <a:t>A measure to see when the user is in the initial stages of visiting the website, should the user be nudged to take a primed action to improve the chances of conversion? This is important to identify and manage the natural progression of easy to convert users and provide support to low conversion probability users.</a:t>
            </a:r>
            <a:endParaRPr lang="en-US" sz="1600" dirty="0">
              <a:solidFill>
                <a:srgbClr val="01023B"/>
              </a:solidFill>
            </a:endParaRPr>
          </a:p>
        </p:txBody>
      </p:sp>
      <p:sp>
        <p:nvSpPr>
          <p:cNvPr id="9" name="TextBox 8">
            <a:extLst>
              <a:ext uri="{FF2B5EF4-FFF2-40B4-BE49-F238E27FC236}">
                <a16:creationId xmlns:a16="http://schemas.microsoft.com/office/drawing/2014/main" id="{F38BBC89-D62E-7B3D-A680-65E036124E13}"/>
              </a:ext>
            </a:extLst>
          </p:cNvPr>
          <p:cNvSpPr txBox="1"/>
          <p:nvPr/>
        </p:nvSpPr>
        <p:spPr>
          <a:xfrm>
            <a:off x="2408044" y="905883"/>
            <a:ext cx="6643687" cy="584775"/>
          </a:xfrm>
          <a:prstGeom prst="rect">
            <a:avLst/>
          </a:prstGeom>
          <a:noFill/>
        </p:spPr>
        <p:txBody>
          <a:bodyPr wrap="square" lIns="91440" tIns="45720" rIns="91440" bIns="45720" anchor="t">
            <a:spAutoFit/>
          </a:bodyPr>
          <a:lstStyle/>
          <a:p>
            <a:pPr algn="ctr"/>
            <a:r>
              <a:rPr lang="en-US" sz="3200" b="1" dirty="0">
                <a:latin typeface="+mj-lt"/>
              </a:rPr>
              <a:t>V. CONCLUSION</a:t>
            </a:r>
            <a:endParaRPr lang="en-US" sz="2800" b="1" dirty="0">
              <a:latin typeface="+mj-lt"/>
            </a:endParaRPr>
          </a:p>
        </p:txBody>
      </p:sp>
    </p:spTree>
    <p:extLst>
      <p:ext uri="{BB962C8B-B14F-4D97-AF65-F5344CB8AC3E}">
        <p14:creationId xmlns:p14="http://schemas.microsoft.com/office/powerpoint/2010/main" val="83977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3013675"/>
            <a:ext cx="10787270" cy="830649"/>
          </a:xfrm>
        </p:spPr>
        <p:txBody>
          <a:bodyPr>
            <a:normAutofit/>
          </a:bodyPr>
          <a:lstStyle/>
          <a:p>
            <a:r>
              <a:rPr lang="en-US" sz="4000" b="1" spc="300" dirty="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710361" y="1805679"/>
            <a:ext cx="5897218" cy="884238"/>
          </a:xfrm>
        </p:spPr>
        <p:txBody>
          <a:bodyPr/>
          <a:lstStyle/>
          <a:p>
            <a:r>
              <a:rPr lang="en-US" dirty="0"/>
              <a:t>Project motivation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2846810"/>
            <a:ext cx="5669280" cy="4208346"/>
          </a:xfrm>
        </p:spPr>
        <p:txBody>
          <a:bodyPr>
            <a:normAutofit/>
          </a:bodyPr>
          <a:lstStyle/>
          <a:p>
            <a:pPr marL="0" indent="0" algn="ctr">
              <a:buNone/>
            </a:pPr>
            <a:r>
              <a:rPr lang="en-US" sz="1800" spc="300" dirty="0"/>
              <a:t>Implement the key concepts discussed in class and be able to interpret the results for making business decisions with integrity.</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2078875"/>
            <a:ext cx="4846319" cy="3798888"/>
          </a:xfrm>
        </p:spPr>
        <p:txBody>
          <a:bodyPr/>
          <a:lstStyle/>
          <a:p>
            <a:pPr marL="400050" indent="-400050">
              <a:buAutoNum type="romanUcPeriod"/>
            </a:pPr>
            <a:r>
              <a:rPr lang="en-US" dirty="0"/>
              <a:t>DATA MINING OBJECTIVE</a:t>
            </a:r>
          </a:p>
          <a:p>
            <a:pPr marL="400050" indent="-400050">
              <a:buAutoNum type="romanUcPeriod"/>
            </a:pPr>
            <a:r>
              <a:rPr lang="en-US" dirty="0"/>
              <a:t>EXPLORATORY DATA ANALYSIS</a:t>
            </a:r>
          </a:p>
          <a:p>
            <a:pPr marL="400050" indent="-400050">
              <a:buAutoNum type="romanUcPeriod"/>
            </a:pPr>
            <a:r>
              <a:rPr lang="en-US" dirty="0"/>
              <a:t>DATA MINING ANALYSIS</a:t>
            </a:r>
          </a:p>
          <a:p>
            <a:pPr marL="400050" indent="-400050">
              <a:buAutoNum type="romanUcPeriod"/>
            </a:pPr>
            <a:r>
              <a:rPr lang="en-US" dirty="0"/>
              <a:t>MODEL EVALUATION</a:t>
            </a:r>
          </a:p>
          <a:p>
            <a:pPr marL="400050" indent="-400050">
              <a:buAutoNum type="romanUcPeriod"/>
            </a:pPr>
            <a:r>
              <a:rPr lang="en-US" dirty="0"/>
              <a:t>CONCLUSION</a:t>
            </a:r>
          </a:p>
          <a:p>
            <a:pPr marL="400050" indent="-400050">
              <a:buAutoNum type="romanUcPeriod"/>
            </a:pPr>
            <a:endParaRPr lang="en-US"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72405" y="1051733"/>
            <a:ext cx="5776913" cy="838068"/>
          </a:xfrm>
        </p:spPr>
        <p:txBody>
          <a:bodyPr>
            <a:noAutofit/>
          </a:bodyPr>
          <a:lstStyle/>
          <a:p>
            <a:r>
              <a:rPr lang="en-US" sz="3200" b="1" dirty="0" err="1"/>
              <a:t>i</a:t>
            </a:r>
            <a:r>
              <a:rPr lang="en-US" sz="3200" b="1" dirty="0"/>
              <a:t>. Data Mining objective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5" name="TextBox 4">
            <a:extLst>
              <a:ext uri="{FF2B5EF4-FFF2-40B4-BE49-F238E27FC236}">
                <a16:creationId xmlns:a16="http://schemas.microsoft.com/office/drawing/2014/main" id="{0203A336-E60A-0026-0533-749571E3E130}"/>
              </a:ext>
            </a:extLst>
          </p:cNvPr>
          <p:cNvSpPr txBox="1"/>
          <p:nvPr/>
        </p:nvSpPr>
        <p:spPr>
          <a:xfrm>
            <a:off x="5674053" y="2551837"/>
            <a:ext cx="6097190" cy="1569660"/>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The objective of this project is to predict the likelihood of a customer making a purchase online based on various input parameters, including time spent on various webpages, geographical information etc. Additionally, this project aims to provide insights into the data by using the classification techniques, with the goal of improving business outcomes.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398659"/>
            <a:ext cx="11002962" cy="823913"/>
          </a:xfrm>
        </p:spPr>
        <p:txBody>
          <a:bodyPr/>
          <a:lstStyle/>
          <a:p>
            <a:r>
              <a:rPr lang="en-US" sz="3200" b="1" dirty="0" err="1"/>
              <a:t>Ii</a:t>
            </a:r>
            <a:r>
              <a:rPr lang="en-US" sz="3200" b="1" dirty="0"/>
              <a:t>. Exploratory data analysis</a:t>
            </a:r>
          </a:p>
        </p:txBody>
      </p:sp>
      <p:sp>
        <p:nvSpPr>
          <p:cNvPr id="8" name="TextBox 7">
            <a:extLst>
              <a:ext uri="{FF2B5EF4-FFF2-40B4-BE49-F238E27FC236}">
                <a16:creationId xmlns:a16="http://schemas.microsoft.com/office/drawing/2014/main" id="{186D6407-1287-7327-FDB9-9B3A768FB94C}"/>
              </a:ext>
            </a:extLst>
          </p:cNvPr>
          <p:cNvSpPr txBox="1"/>
          <p:nvPr/>
        </p:nvSpPr>
        <p:spPr>
          <a:xfrm>
            <a:off x="359102" y="1258810"/>
            <a:ext cx="10256511" cy="369332"/>
          </a:xfrm>
          <a:prstGeom prst="rect">
            <a:avLst/>
          </a:prstGeom>
          <a:noFill/>
        </p:spPr>
        <p:txBody>
          <a:bodyPr wrap="square">
            <a:spAutoFit/>
          </a:bodyPr>
          <a:lstStyle/>
          <a:p>
            <a:pPr algn="just"/>
            <a:r>
              <a:rPr 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 </a:t>
            </a:r>
            <a:r>
              <a:rPr lang="en-US"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1</a:t>
            </a:r>
            <a:r>
              <a:rPr lang="en-US" b="1" kern="100" baseline="30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st</a:t>
            </a:r>
            <a:r>
              <a:rPr lang="en-US"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Step:</a:t>
            </a:r>
            <a:r>
              <a:rPr lang="en-US"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understand the Traffic count with respect to different variables</a:t>
            </a:r>
          </a:p>
        </p:txBody>
      </p:sp>
      <p:sp>
        <p:nvSpPr>
          <p:cNvPr id="12" name="TextBox 11">
            <a:extLst>
              <a:ext uri="{FF2B5EF4-FFF2-40B4-BE49-F238E27FC236}">
                <a16:creationId xmlns:a16="http://schemas.microsoft.com/office/drawing/2014/main" id="{0AC20833-B11E-065F-A614-8430014A29A9}"/>
              </a:ext>
            </a:extLst>
          </p:cNvPr>
          <p:cNvSpPr txBox="1"/>
          <p:nvPr/>
        </p:nvSpPr>
        <p:spPr>
          <a:xfrm>
            <a:off x="887412" y="1628142"/>
            <a:ext cx="3741737" cy="584775"/>
          </a:xfrm>
          <a:prstGeom prst="rect">
            <a:avLst/>
          </a:prstGeom>
          <a:noFill/>
        </p:spPr>
        <p:txBody>
          <a:bodyPr wrap="square" rtlCol="0">
            <a:spAutoFit/>
          </a:bodyPr>
          <a:lstStyle/>
          <a:p>
            <a:r>
              <a:rPr lang="en-US" sz="1600" b="1" dirty="0">
                <a:solidFill>
                  <a:srgbClr val="C00000"/>
                </a:solidFill>
              </a:rPr>
              <a:t>a.1 </a:t>
            </a:r>
            <a:r>
              <a:rPr lang="en-US" sz="1600" dirty="0"/>
              <a:t>Traffic count by Month</a:t>
            </a:r>
          </a:p>
          <a:p>
            <a:r>
              <a:rPr lang="en-US" sz="1600" b="1" dirty="0">
                <a:solidFill>
                  <a:srgbClr val="C00000"/>
                </a:solidFill>
              </a:rPr>
              <a:t>a.2 </a:t>
            </a:r>
            <a:r>
              <a:rPr lang="en-US" sz="1600" dirty="0"/>
              <a:t>Distribution of Traffic type</a:t>
            </a:r>
          </a:p>
        </p:txBody>
      </p:sp>
      <p:sp>
        <p:nvSpPr>
          <p:cNvPr id="16" name="TextBox 15">
            <a:extLst>
              <a:ext uri="{FF2B5EF4-FFF2-40B4-BE49-F238E27FC236}">
                <a16:creationId xmlns:a16="http://schemas.microsoft.com/office/drawing/2014/main" id="{F2AA6C70-98DE-8E45-319A-4232F78AEA8C}"/>
              </a:ext>
            </a:extLst>
          </p:cNvPr>
          <p:cNvSpPr txBox="1"/>
          <p:nvPr/>
        </p:nvSpPr>
        <p:spPr>
          <a:xfrm>
            <a:off x="594519" y="5600154"/>
            <a:ext cx="4993482" cy="1200329"/>
          </a:xfrm>
          <a:prstGeom prst="rect">
            <a:avLst/>
          </a:prstGeom>
          <a:noFill/>
        </p:spPr>
        <p:txBody>
          <a:bodyPr wrap="square">
            <a:spAutoFit/>
          </a:bodyPr>
          <a:lstStyle/>
          <a:p>
            <a:pPr algn="just"/>
            <a:r>
              <a:rPr lang="en-US" sz="1400" b="1" dirty="0">
                <a:solidFill>
                  <a:srgbClr val="C00000"/>
                </a:solidFill>
              </a:rPr>
              <a:t>Seasonality</a:t>
            </a:r>
            <a:r>
              <a:rPr lang="en-US" sz="1600" b="1" dirty="0">
                <a:solidFill>
                  <a:srgbClr val="C00000"/>
                </a:solidFill>
              </a:rPr>
              <a:t>: </a:t>
            </a:r>
            <a:r>
              <a:rPr lang="en-US" sz="1400" dirty="0"/>
              <a:t>Seasonal trends in the dataset highlight strategic months, like November and December, which exhibit notably higher success rates for converting website visits into revenue, potentially aligned with holiday shopping seasons. </a:t>
            </a:r>
          </a:p>
          <a:p>
            <a:pPr algn="just"/>
            <a:endParaRPr lang="en-US" sz="1400" dirty="0">
              <a:solidFill>
                <a:srgbClr val="01023B"/>
              </a:solidFill>
            </a:endParaRPr>
          </a:p>
        </p:txBody>
      </p:sp>
      <p:sp>
        <p:nvSpPr>
          <p:cNvPr id="19" name="TextBox 18">
            <a:extLst>
              <a:ext uri="{FF2B5EF4-FFF2-40B4-BE49-F238E27FC236}">
                <a16:creationId xmlns:a16="http://schemas.microsoft.com/office/drawing/2014/main" id="{A3430E83-2BAD-9677-9969-162829C6078F}"/>
              </a:ext>
            </a:extLst>
          </p:cNvPr>
          <p:cNvSpPr txBox="1"/>
          <p:nvPr/>
        </p:nvSpPr>
        <p:spPr>
          <a:xfrm>
            <a:off x="6396050" y="5579900"/>
            <a:ext cx="4932350" cy="769441"/>
          </a:xfrm>
          <a:prstGeom prst="rect">
            <a:avLst/>
          </a:prstGeom>
          <a:noFill/>
        </p:spPr>
        <p:txBody>
          <a:bodyPr wrap="square">
            <a:spAutoFit/>
          </a:bodyPr>
          <a:lstStyle/>
          <a:p>
            <a:pPr algn="just"/>
            <a:r>
              <a:rPr lang="en-US" sz="1400" b="1" dirty="0">
                <a:solidFill>
                  <a:srgbClr val="C00000"/>
                </a:solidFill>
              </a:rPr>
              <a:t>Traffic type</a:t>
            </a:r>
            <a:r>
              <a:rPr lang="en-US" sz="1600" b="1" dirty="0">
                <a:solidFill>
                  <a:srgbClr val="C00000"/>
                </a:solidFill>
              </a:rPr>
              <a:t>: </a:t>
            </a:r>
            <a:r>
              <a:rPr lang="en-US" sz="1400" dirty="0">
                <a:solidFill>
                  <a:srgbClr val="01023B"/>
                </a:solidFill>
              </a:rPr>
              <a:t>Different traffic types show substantial variation in conversion efficiency, with some demonstrating high revenue generation potential despite lower traffic volumes.</a:t>
            </a:r>
          </a:p>
        </p:txBody>
      </p:sp>
      <p:pic>
        <p:nvPicPr>
          <p:cNvPr id="3" name="Picture 2">
            <a:extLst>
              <a:ext uri="{FF2B5EF4-FFF2-40B4-BE49-F238E27FC236}">
                <a16:creationId xmlns:a16="http://schemas.microsoft.com/office/drawing/2014/main" id="{97FCE403-EBF0-1A1A-AA68-3B9AF8040061}"/>
              </a:ext>
            </a:extLst>
          </p:cNvPr>
          <p:cNvPicPr>
            <a:picLocks noChangeAspect="1"/>
          </p:cNvPicPr>
          <p:nvPr/>
        </p:nvPicPr>
        <p:blipFill>
          <a:blip r:embed="rId2"/>
          <a:stretch>
            <a:fillRect/>
          </a:stretch>
        </p:blipFill>
        <p:spPr>
          <a:xfrm>
            <a:off x="706393" y="2409188"/>
            <a:ext cx="5272043" cy="2785396"/>
          </a:xfrm>
          <a:prstGeom prst="rect">
            <a:avLst/>
          </a:prstGeom>
        </p:spPr>
      </p:pic>
      <p:pic>
        <p:nvPicPr>
          <p:cNvPr id="5" name="Picture 4">
            <a:extLst>
              <a:ext uri="{FF2B5EF4-FFF2-40B4-BE49-F238E27FC236}">
                <a16:creationId xmlns:a16="http://schemas.microsoft.com/office/drawing/2014/main" id="{3C8502A7-63DF-149A-6011-FC431A801AC0}"/>
              </a:ext>
            </a:extLst>
          </p:cNvPr>
          <p:cNvPicPr>
            <a:picLocks noChangeAspect="1"/>
          </p:cNvPicPr>
          <p:nvPr/>
        </p:nvPicPr>
        <p:blipFill>
          <a:blip r:embed="rId3"/>
          <a:stretch>
            <a:fillRect/>
          </a:stretch>
        </p:blipFill>
        <p:spPr>
          <a:xfrm>
            <a:off x="6396050" y="2372885"/>
            <a:ext cx="4932350" cy="2801445"/>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432033"/>
            <a:ext cx="11002962" cy="823913"/>
          </a:xfrm>
        </p:spPr>
        <p:txBody>
          <a:bodyPr/>
          <a:lstStyle/>
          <a:p>
            <a:r>
              <a:rPr lang="en-US" sz="3200" b="1" dirty="0" err="1"/>
              <a:t>Ii</a:t>
            </a:r>
            <a:r>
              <a:rPr lang="en-US" sz="3200" b="1" dirty="0"/>
              <a:t>. Exploratory data analysis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9" name="TextBox 8">
            <a:extLst>
              <a:ext uri="{FF2B5EF4-FFF2-40B4-BE49-F238E27FC236}">
                <a16:creationId xmlns:a16="http://schemas.microsoft.com/office/drawing/2014/main" id="{C18704ED-F8C2-F5F5-063B-98D46FB4693F}"/>
              </a:ext>
            </a:extLst>
          </p:cNvPr>
          <p:cNvSpPr txBox="1"/>
          <p:nvPr/>
        </p:nvSpPr>
        <p:spPr>
          <a:xfrm>
            <a:off x="683420" y="1305954"/>
            <a:ext cx="8303418" cy="369332"/>
          </a:xfrm>
          <a:prstGeom prst="rect">
            <a:avLst/>
          </a:prstGeom>
          <a:noFill/>
        </p:spPr>
        <p:txBody>
          <a:bodyPr wrap="square">
            <a:spAutoFit/>
          </a:bodyPr>
          <a:lstStyle/>
          <a:p>
            <a:pPr algn="just"/>
            <a:r>
              <a:rPr 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b) </a:t>
            </a: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b="1" kern="100" baseline="30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nd</a:t>
            </a: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Step</a:t>
            </a:r>
            <a:r>
              <a:rPr lang="en-US"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analyze if there is seasonality, and which part of the week is dominant</a:t>
            </a:r>
          </a:p>
        </p:txBody>
      </p:sp>
      <p:sp>
        <p:nvSpPr>
          <p:cNvPr id="13" name="TextBox 12">
            <a:extLst>
              <a:ext uri="{FF2B5EF4-FFF2-40B4-BE49-F238E27FC236}">
                <a16:creationId xmlns:a16="http://schemas.microsoft.com/office/drawing/2014/main" id="{E49537B7-81A2-3C86-1704-DF3AEB7FC904}"/>
              </a:ext>
            </a:extLst>
          </p:cNvPr>
          <p:cNvSpPr txBox="1"/>
          <p:nvPr/>
        </p:nvSpPr>
        <p:spPr>
          <a:xfrm>
            <a:off x="959954" y="1788783"/>
            <a:ext cx="5298605" cy="584775"/>
          </a:xfrm>
          <a:prstGeom prst="rect">
            <a:avLst/>
          </a:prstGeom>
          <a:noFill/>
        </p:spPr>
        <p:txBody>
          <a:bodyPr wrap="square" rtlCol="0">
            <a:spAutoFit/>
          </a:bodyPr>
          <a:lstStyle/>
          <a:p>
            <a:r>
              <a:rPr lang="en-US" sz="1600" b="1" dirty="0">
                <a:solidFill>
                  <a:srgbClr val="C00000"/>
                </a:solidFill>
              </a:rPr>
              <a:t>b.1 </a:t>
            </a:r>
            <a:r>
              <a:rPr lang="en-US" sz="1600" dirty="0"/>
              <a:t>Distribution of traffic count by region</a:t>
            </a:r>
          </a:p>
          <a:p>
            <a:r>
              <a:rPr lang="en-US" sz="1600" b="1" dirty="0">
                <a:solidFill>
                  <a:srgbClr val="C00000"/>
                </a:solidFill>
              </a:rPr>
              <a:t>b.2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analyzing the effect of visitor type on Traffic count. </a:t>
            </a:r>
            <a:endParaRPr lang="en-US" sz="1600" dirty="0"/>
          </a:p>
        </p:txBody>
      </p:sp>
      <p:sp>
        <p:nvSpPr>
          <p:cNvPr id="15" name="TextBox 14">
            <a:extLst>
              <a:ext uri="{FF2B5EF4-FFF2-40B4-BE49-F238E27FC236}">
                <a16:creationId xmlns:a16="http://schemas.microsoft.com/office/drawing/2014/main" id="{69BE279D-6BF8-B539-53CE-F4AA4526381F}"/>
              </a:ext>
            </a:extLst>
          </p:cNvPr>
          <p:cNvSpPr txBox="1"/>
          <p:nvPr/>
        </p:nvSpPr>
        <p:spPr>
          <a:xfrm>
            <a:off x="924102" y="5450536"/>
            <a:ext cx="4491178" cy="1169551"/>
          </a:xfrm>
          <a:prstGeom prst="rect">
            <a:avLst/>
          </a:prstGeom>
          <a:noFill/>
        </p:spPr>
        <p:txBody>
          <a:bodyPr wrap="square">
            <a:spAutoFit/>
          </a:bodyPr>
          <a:lstStyle/>
          <a:p>
            <a:pPr algn="just"/>
            <a:r>
              <a:rPr lang="en-US" sz="1400" b="1" dirty="0">
                <a:solidFill>
                  <a:srgbClr val="C00000"/>
                </a:solidFill>
              </a:rPr>
              <a:t>Region: </a:t>
            </a:r>
            <a:r>
              <a:rPr lang="en-US" sz="1400" b="0" i="0" dirty="0">
                <a:solidFill>
                  <a:srgbClr val="01023B"/>
                </a:solidFill>
                <a:effectLst/>
              </a:rPr>
              <a:t>Region-based traffic analysis reveals that higher visitor counts do not necessarily correspond to higher revenue conversion rates, indicating opportunities for region-specific strategies to optimize conversion efficiency.</a:t>
            </a:r>
            <a:endParaRPr lang="en-US" sz="1400" dirty="0">
              <a:solidFill>
                <a:srgbClr val="01023B"/>
              </a:solidFill>
            </a:endParaRPr>
          </a:p>
          <a:p>
            <a:pPr algn="just"/>
            <a:endParaRPr lang="en-US" sz="1400" dirty="0"/>
          </a:p>
        </p:txBody>
      </p:sp>
      <p:sp>
        <p:nvSpPr>
          <p:cNvPr id="17" name="TextBox 16">
            <a:extLst>
              <a:ext uri="{FF2B5EF4-FFF2-40B4-BE49-F238E27FC236}">
                <a16:creationId xmlns:a16="http://schemas.microsoft.com/office/drawing/2014/main" id="{8D75AE27-F1C7-A746-CCDD-9F1C430881AA}"/>
              </a:ext>
            </a:extLst>
          </p:cNvPr>
          <p:cNvSpPr txBox="1"/>
          <p:nvPr/>
        </p:nvSpPr>
        <p:spPr>
          <a:xfrm>
            <a:off x="6339840" y="5475682"/>
            <a:ext cx="4928058" cy="954107"/>
          </a:xfrm>
          <a:prstGeom prst="rect">
            <a:avLst/>
          </a:prstGeom>
          <a:noFill/>
        </p:spPr>
        <p:txBody>
          <a:bodyPr wrap="square">
            <a:spAutoFit/>
          </a:bodyPr>
          <a:lstStyle/>
          <a:p>
            <a:pPr algn="just"/>
            <a:r>
              <a:rPr lang="en-US" sz="1400" b="1" dirty="0">
                <a:solidFill>
                  <a:srgbClr val="C00000"/>
                </a:solidFill>
              </a:rPr>
              <a:t>Visitor Type</a:t>
            </a:r>
            <a:r>
              <a:rPr lang="en-US" sz="1400" dirty="0"/>
              <a:t>: This shows that returning visitors not only contribute to the majority of traffic but also have a success rate in making purchases close to the overall average, highlighting their importance in driving revenue.</a:t>
            </a:r>
          </a:p>
        </p:txBody>
      </p:sp>
      <p:pic>
        <p:nvPicPr>
          <p:cNvPr id="6" name="Picture 5">
            <a:extLst>
              <a:ext uri="{FF2B5EF4-FFF2-40B4-BE49-F238E27FC236}">
                <a16:creationId xmlns:a16="http://schemas.microsoft.com/office/drawing/2014/main" id="{757C5900-3056-B32F-0DF1-BD45D5B8E37B}"/>
              </a:ext>
            </a:extLst>
          </p:cNvPr>
          <p:cNvPicPr>
            <a:picLocks noChangeAspect="1"/>
          </p:cNvPicPr>
          <p:nvPr/>
        </p:nvPicPr>
        <p:blipFill>
          <a:blip r:embed="rId2"/>
          <a:stretch>
            <a:fillRect/>
          </a:stretch>
        </p:blipFill>
        <p:spPr>
          <a:xfrm>
            <a:off x="959955" y="2469776"/>
            <a:ext cx="4455325" cy="2771823"/>
          </a:xfrm>
          <a:prstGeom prst="rect">
            <a:avLst/>
          </a:prstGeom>
        </p:spPr>
      </p:pic>
      <p:pic>
        <p:nvPicPr>
          <p:cNvPr id="8" name="Picture 7">
            <a:extLst>
              <a:ext uri="{FF2B5EF4-FFF2-40B4-BE49-F238E27FC236}">
                <a16:creationId xmlns:a16="http://schemas.microsoft.com/office/drawing/2014/main" id="{7131A371-A9C7-9868-743A-80E17F25FC46}"/>
              </a:ext>
            </a:extLst>
          </p:cNvPr>
          <p:cNvPicPr>
            <a:picLocks noChangeAspect="1"/>
          </p:cNvPicPr>
          <p:nvPr/>
        </p:nvPicPr>
        <p:blipFill>
          <a:blip r:embed="rId3"/>
          <a:stretch>
            <a:fillRect/>
          </a:stretch>
        </p:blipFill>
        <p:spPr>
          <a:xfrm>
            <a:off x="6339839" y="2495559"/>
            <a:ext cx="4928057" cy="2771823"/>
          </a:xfrm>
          <a:prstGeom prst="rect">
            <a:avLst/>
          </a:prstGeom>
        </p:spPr>
      </p:pic>
    </p:spTree>
    <p:extLst>
      <p:ext uri="{BB962C8B-B14F-4D97-AF65-F5344CB8AC3E}">
        <p14:creationId xmlns:p14="http://schemas.microsoft.com/office/powerpoint/2010/main" val="263484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432033"/>
            <a:ext cx="11002962" cy="823913"/>
          </a:xfrm>
        </p:spPr>
        <p:txBody>
          <a:bodyPr/>
          <a:lstStyle/>
          <a:p>
            <a:r>
              <a:rPr lang="en-US" sz="3200" b="1" dirty="0" err="1"/>
              <a:t>Iii</a:t>
            </a:r>
            <a:r>
              <a:rPr lang="en-US" sz="3200" b="1" dirty="0"/>
              <a:t>. Exploratory data analysis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9" name="TextBox 8">
            <a:extLst>
              <a:ext uri="{FF2B5EF4-FFF2-40B4-BE49-F238E27FC236}">
                <a16:creationId xmlns:a16="http://schemas.microsoft.com/office/drawing/2014/main" id="{C18704ED-F8C2-F5F5-063B-98D46FB4693F}"/>
              </a:ext>
            </a:extLst>
          </p:cNvPr>
          <p:cNvSpPr txBox="1"/>
          <p:nvPr/>
        </p:nvSpPr>
        <p:spPr>
          <a:xfrm>
            <a:off x="683420" y="1305954"/>
            <a:ext cx="8303418" cy="369332"/>
          </a:xfrm>
          <a:prstGeom prst="rect">
            <a:avLst/>
          </a:prstGeom>
          <a:noFill/>
        </p:spPr>
        <p:txBody>
          <a:bodyPr wrap="square">
            <a:spAutoFit/>
          </a:bodyPr>
          <a:lstStyle/>
          <a:p>
            <a:pPr algn="just"/>
            <a:r>
              <a:rPr 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c) </a:t>
            </a:r>
            <a:r>
              <a:rPr lang="en-US"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3</a:t>
            </a:r>
            <a:r>
              <a:rPr lang="en-US" b="1" kern="100" baseline="30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rd</a:t>
            </a: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Step</a:t>
            </a:r>
            <a:r>
              <a:rPr lang="en-US"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analyzing the effect of type of Operating system and browser</a:t>
            </a:r>
          </a:p>
        </p:txBody>
      </p:sp>
      <p:sp>
        <p:nvSpPr>
          <p:cNvPr id="13" name="TextBox 12">
            <a:extLst>
              <a:ext uri="{FF2B5EF4-FFF2-40B4-BE49-F238E27FC236}">
                <a16:creationId xmlns:a16="http://schemas.microsoft.com/office/drawing/2014/main" id="{E49537B7-81A2-3C86-1704-DF3AEB7FC904}"/>
              </a:ext>
            </a:extLst>
          </p:cNvPr>
          <p:cNvSpPr txBox="1"/>
          <p:nvPr/>
        </p:nvSpPr>
        <p:spPr>
          <a:xfrm>
            <a:off x="959955" y="1788783"/>
            <a:ext cx="4645714" cy="584775"/>
          </a:xfrm>
          <a:prstGeom prst="rect">
            <a:avLst/>
          </a:prstGeom>
          <a:noFill/>
        </p:spPr>
        <p:txBody>
          <a:bodyPr wrap="square" rtlCol="0">
            <a:spAutoFit/>
          </a:bodyPr>
          <a:lstStyle/>
          <a:p>
            <a:r>
              <a:rPr lang="en-US" sz="1600" b="1" dirty="0">
                <a:solidFill>
                  <a:srgbClr val="C00000"/>
                </a:solidFill>
              </a:rPr>
              <a:t>c.1 </a:t>
            </a:r>
            <a:r>
              <a:rPr lang="en-US" sz="1600" dirty="0"/>
              <a:t>Traffic count by Operating System</a:t>
            </a:r>
          </a:p>
          <a:p>
            <a:r>
              <a:rPr lang="en-US" sz="1600" b="1" dirty="0">
                <a:solidFill>
                  <a:srgbClr val="C00000"/>
                </a:solidFill>
              </a:rPr>
              <a:t>c.2 </a:t>
            </a:r>
            <a:r>
              <a:rPr lang="en-US" sz="1600" dirty="0"/>
              <a:t>Traffic count by Browser</a:t>
            </a:r>
          </a:p>
        </p:txBody>
      </p:sp>
      <p:sp>
        <p:nvSpPr>
          <p:cNvPr id="15" name="TextBox 14">
            <a:extLst>
              <a:ext uri="{FF2B5EF4-FFF2-40B4-BE49-F238E27FC236}">
                <a16:creationId xmlns:a16="http://schemas.microsoft.com/office/drawing/2014/main" id="{69BE279D-6BF8-B539-53CE-F4AA4526381F}"/>
              </a:ext>
            </a:extLst>
          </p:cNvPr>
          <p:cNvSpPr txBox="1"/>
          <p:nvPr/>
        </p:nvSpPr>
        <p:spPr>
          <a:xfrm>
            <a:off x="959955" y="5740341"/>
            <a:ext cx="9982365" cy="738664"/>
          </a:xfrm>
          <a:prstGeom prst="rect">
            <a:avLst/>
          </a:prstGeom>
          <a:noFill/>
        </p:spPr>
        <p:txBody>
          <a:bodyPr wrap="square">
            <a:spAutoFit/>
          </a:bodyPr>
          <a:lstStyle/>
          <a:p>
            <a:pPr algn="just"/>
            <a:r>
              <a:rPr lang="en-US" sz="1400" b="1" kern="100" dirty="0">
                <a:solidFill>
                  <a:srgbClr val="C00000"/>
                </a:solidFill>
                <a:latin typeface="Calibri" panose="020F0502020204030204" pitchFamily="34" charset="0"/>
                <a:cs typeface="Times New Roman" panose="02020603050405020304" pitchFamily="18" charset="0"/>
              </a:rPr>
              <a:t>No Significant pattern: </a:t>
            </a:r>
            <a:r>
              <a:rPr lang="en-US" sz="1400" dirty="0"/>
              <a:t>An analysis of traffic by operating system reveals that there isn’t any significant variation in revenue across different operating systems and browsers, although some categories have a few samples. Moreover, because of the confidentiality of the data less information can be interpreted.</a:t>
            </a:r>
          </a:p>
        </p:txBody>
      </p:sp>
      <p:sp>
        <p:nvSpPr>
          <p:cNvPr id="17" name="TextBox 16">
            <a:extLst>
              <a:ext uri="{FF2B5EF4-FFF2-40B4-BE49-F238E27FC236}">
                <a16:creationId xmlns:a16="http://schemas.microsoft.com/office/drawing/2014/main" id="{8D75AE27-F1C7-A746-CCDD-9F1C430881AA}"/>
              </a:ext>
            </a:extLst>
          </p:cNvPr>
          <p:cNvSpPr txBox="1"/>
          <p:nvPr/>
        </p:nvSpPr>
        <p:spPr>
          <a:xfrm>
            <a:off x="6370320" y="5475682"/>
            <a:ext cx="4572000" cy="523220"/>
          </a:xfrm>
          <a:prstGeom prst="rect">
            <a:avLst/>
          </a:prstGeom>
          <a:noFill/>
        </p:spPr>
        <p:txBody>
          <a:bodyPr wrap="square">
            <a:spAutoFit/>
          </a:bodyPr>
          <a:lstStyle/>
          <a:p>
            <a:pPr algn="just"/>
            <a:endParaRPr lang="en-US" sz="1400" dirty="0"/>
          </a:p>
          <a:p>
            <a:pPr algn="just"/>
            <a:endParaRPr lang="en-US" sz="1400" dirty="0"/>
          </a:p>
        </p:txBody>
      </p:sp>
      <p:pic>
        <p:nvPicPr>
          <p:cNvPr id="4" name="Picture 3">
            <a:extLst>
              <a:ext uri="{FF2B5EF4-FFF2-40B4-BE49-F238E27FC236}">
                <a16:creationId xmlns:a16="http://schemas.microsoft.com/office/drawing/2014/main" id="{74223992-3319-96CF-FC4C-08871DE89648}"/>
              </a:ext>
            </a:extLst>
          </p:cNvPr>
          <p:cNvPicPr>
            <a:picLocks noChangeAspect="1"/>
          </p:cNvPicPr>
          <p:nvPr/>
        </p:nvPicPr>
        <p:blipFill>
          <a:blip r:embed="rId2"/>
          <a:stretch>
            <a:fillRect/>
          </a:stretch>
        </p:blipFill>
        <p:spPr>
          <a:xfrm>
            <a:off x="1039019" y="2527349"/>
            <a:ext cx="4566650" cy="2588260"/>
          </a:xfrm>
          <a:prstGeom prst="rect">
            <a:avLst/>
          </a:prstGeom>
        </p:spPr>
      </p:pic>
      <p:pic>
        <p:nvPicPr>
          <p:cNvPr id="5" name="Picture 4">
            <a:extLst>
              <a:ext uri="{FF2B5EF4-FFF2-40B4-BE49-F238E27FC236}">
                <a16:creationId xmlns:a16="http://schemas.microsoft.com/office/drawing/2014/main" id="{D3C69FD5-BCAC-5F58-6475-3DF18AA06C5C}"/>
              </a:ext>
            </a:extLst>
          </p:cNvPr>
          <p:cNvPicPr>
            <a:picLocks noChangeAspect="1"/>
          </p:cNvPicPr>
          <p:nvPr/>
        </p:nvPicPr>
        <p:blipFill>
          <a:blip r:embed="rId3"/>
          <a:stretch>
            <a:fillRect/>
          </a:stretch>
        </p:blipFill>
        <p:spPr>
          <a:xfrm>
            <a:off x="6159611" y="2527348"/>
            <a:ext cx="4782709" cy="2588261"/>
          </a:xfrm>
          <a:prstGeom prst="rect">
            <a:avLst/>
          </a:prstGeom>
        </p:spPr>
      </p:pic>
    </p:spTree>
    <p:extLst>
      <p:ext uri="{BB962C8B-B14F-4D97-AF65-F5344CB8AC3E}">
        <p14:creationId xmlns:p14="http://schemas.microsoft.com/office/powerpoint/2010/main" val="31773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432033"/>
            <a:ext cx="11002962" cy="823913"/>
          </a:xfrm>
        </p:spPr>
        <p:txBody>
          <a:bodyPr/>
          <a:lstStyle/>
          <a:p>
            <a:r>
              <a:rPr lang="en-US" sz="3200" b="1" dirty="0"/>
              <a:t>IV. Exploratory data analysis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9" name="TextBox 8">
            <a:extLst>
              <a:ext uri="{FF2B5EF4-FFF2-40B4-BE49-F238E27FC236}">
                <a16:creationId xmlns:a16="http://schemas.microsoft.com/office/drawing/2014/main" id="{C18704ED-F8C2-F5F5-063B-98D46FB4693F}"/>
              </a:ext>
            </a:extLst>
          </p:cNvPr>
          <p:cNvSpPr txBox="1"/>
          <p:nvPr/>
        </p:nvSpPr>
        <p:spPr>
          <a:xfrm>
            <a:off x="683420" y="1305954"/>
            <a:ext cx="8303418" cy="369332"/>
          </a:xfrm>
          <a:prstGeom prst="rect">
            <a:avLst/>
          </a:prstGeom>
          <a:noFill/>
        </p:spPr>
        <p:txBody>
          <a:bodyPr wrap="square">
            <a:spAutoFit/>
          </a:bodyPr>
          <a:lstStyle/>
          <a:p>
            <a:pPr algn="just"/>
            <a:r>
              <a:rPr 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d) </a:t>
            </a:r>
            <a:r>
              <a:rPr lang="en-US"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4</a:t>
            </a:r>
            <a:r>
              <a:rPr lang="en-US" b="1" kern="100" baseline="30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th</a:t>
            </a: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Step</a:t>
            </a:r>
            <a:r>
              <a:rPr lang="en-US"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t>Traffic count by Days of Week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9BE279D-6BF8-B539-53CE-F4AA4526381F}"/>
              </a:ext>
            </a:extLst>
          </p:cNvPr>
          <p:cNvSpPr txBox="1"/>
          <p:nvPr/>
        </p:nvSpPr>
        <p:spPr>
          <a:xfrm>
            <a:off x="959955" y="5394528"/>
            <a:ext cx="10337965" cy="738664"/>
          </a:xfrm>
          <a:prstGeom prst="rect">
            <a:avLst/>
          </a:prstGeom>
          <a:noFill/>
        </p:spPr>
        <p:txBody>
          <a:bodyPr wrap="square">
            <a:spAutoFit/>
          </a:bodyPr>
          <a:lstStyle/>
          <a:p>
            <a:pPr algn="just"/>
            <a:r>
              <a:rPr lang="en-US" sz="1400" b="1" dirty="0">
                <a:solidFill>
                  <a:srgbClr val="C00000"/>
                </a:solidFill>
              </a:rPr>
              <a:t>Weekend Impact: </a:t>
            </a:r>
            <a:r>
              <a:rPr lang="en-US" sz="1400" dirty="0"/>
              <a:t>Weekend visits, while fewer in number, show a marginally higher success rate in converting browsing into revenue, suggesting a quality-over-quantity dynamic that could inform targeted weekend marketing strategies.</a:t>
            </a:r>
          </a:p>
          <a:p>
            <a:pPr algn="just"/>
            <a:endParaRPr lang="en-US" sz="1400" dirty="0"/>
          </a:p>
        </p:txBody>
      </p:sp>
      <p:pic>
        <p:nvPicPr>
          <p:cNvPr id="4" name="Picture 3">
            <a:extLst>
              <a:ext uri="{FF2B5EF4-FFF2-40B4-BE49-F238E27FC236}">
                <a16:creationId xmlns:a16="http://schemas.microsoft.com/office/drawing/2014/main" id="{5ECE1277-290B-A926-F657-A9CC4447C8FD}"/>
              </a:ext>
            </a:extLst>
          </p:cNvPr>
          <p:cNvPicPr>
            <a:picLocks noChangeAspect="1"/>
          </p:cNvPicPr>
          <p:nvPr/>
        </p:nvPicPr>
        <p:blipFill>
          <a:blip r:embed="rId2"/>
          <a:stretch>
            <a:fillRect/>
          </a:stretch>
        </p:blipFill>
        <p:spPr>
          <a:xfrm>
            <a:off x="3322320" y="2134395"/>
            <a:ext cx="5039360" cy="2761324"/>
          </a:xfrm>
          <a:prstGeom prst="rect">
            <a:avLst/>
          </a:prstGeom>
        </p:spPr>
      </p:pic>
    </p:spTree>
    <p:extLst>
      <p:ext uri="{BB962C8B-B14F-4D97-AF65-F5344CB8AC3E}">
        <p14:creationId xmlns:p14="http://schemas.microsoft.com/office/powerpoint/2010/main" val="18552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l">
              <a:lnSpc>
                <a:spcPct val="90000"/>
              </a:lnSpc>
            </a:pPr>
            <a:r>
              <a:rPr lang="en-US" sz="2800" b="1" dirty="0"/>
              <a:t>IV. Data mining analysis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86D6407-1287-7327-FDB9-9B3A768FB9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Using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Decision trees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we’re trying to classify the customers into True/False binary outcomes for the Revenue(dependent) variable.</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27774"/>
            <a:ext cx="2746248"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
        <p:nvSpPr>
          <p:cNvPr id="11" name="Rectangle 5">
            <a:extLst>
              <a:ext uri="{FF2B5EF4-FFF2-40B4-BE49-F238E27FC236}">
                <a16:creationId xmlns:a16="http://schemas.microsoft.com/office/drawing/2014/main" id="{D9E7C63A-70B8-B097-5274-422B25D9054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3F59AC53-BC3F-18DD-F732-73C961108B75}"/>
              </a:ext>
            </a:extLst>
          </p:cNvPr>
          <p:cNvSpPr txBox="1"/>
          <p:nvPr/>
        </p:nvSpPr>
        <p:spPr>
          <a:xfrm>
            <a:off x="1451696" y="2567514"/>
            <a:ext cx="1401346" cy="338554"/>
          </a:xfrm>
          <a:prstGeom prst="rect">
            <a:avLst/>
          </a:prstGeom>
          <a:noFill/>
        </p:spPr>
        <p:txBody>
          <a:bodyPr wrap="none" rtlCol="0">
            <a:spAutoFit/>
          </a:bodyPr>
          <a:lstStyle/>
          <a:p>
            <a:r>
              <a:rPr lang="en-US" sz="1600" b="1" dirty="0">
                <a:solidFill>
                  <a:srgbClr val="C00000"/>
                </a:solidFill>
              </a:rPr>
              <a:t>Decision Trees</a:t>
            </a:r>
          </a:p>
        </p:txBody>
      </p:sp>
      <p:pic>
        <p:nvPicPr>
          <p:cNvPr id="4" name="Picture 3">
            <a:extLst>
              <a:ext uri="{FF2B5EF4-FFF2-40B4-BE49-F238E27FC236}">
                <a16:creationId xmlns:a16="http://schemas.microsoft.com/office/drawing/2014/main" id="{1721EBEF-F541-4BDC-A85E-77BD50215931}"/>
              </a:ext>
            </a:extLst>
          </p:cNvPr>
          <p:cNvPicPr>
            <a:picLocks noChangeAspect="1"/>
          </p:cNvPicPr>
          <p:nvPr/>
        </p:nvPicPr>
        <p:blipFill>
          <a:blip r:embed="rId2"/>
          <a:stretch>
            <a:fillRect/>
          </a:stretch>
        </p:blipFill>
        <p:spPr>
          <a:xfrm>
            <a:off x="2400868" y="3007139"/>
            <a:ext cx="7493759" cy="3615360"/>
          </a:xfrm>
          <a:prstGeom prst="rect">
            <a:avLst/>
          </a:prstGeom>
        </p:spPr>
      </p:pic>
      <p:sp>
        <p:nvSpPr>
          <p:cNvPr id="6" name="TextBox 5">
            <a:extLst>
              <a:ext uri="{FF2B5EF4-FFF2-40B4-BE49-F238E27FC236}">
                <a16:creationId xmlns:a16="http://schemas.microsoft.com/office/drawing/2014/main" id="{14783BDF-C026-AED0-42CF-5DC71769423F}"/>
              </a:ext>
            </a:extLst>
          </p:cNvPr>
          <p:cNvSpPr txBox="1"/>
          <p:nvPr/>
        </p:nvSpPr>
        <p:spPr>
          <a:xfrm>
            <a:off x="614779" y="4291614"/>
            <a:ext cx="17777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C00000"/>
                </a:solidFill>
                <a:cs typeface="Segoe UI"/>
              </a:rPr>
              <a:t>Max Depth: 5</a:t>
            </a:r>
          </a:p>
          <a:p>
            <a:r>
              <a:rPr lang="en-US" sz="1600" b="1" dirty="0">
                <a:solidFill>
                  <a:srgbClr val="C00000"/>
                </a:solidFill>
                <a:ea typeface="Calibri"/>
                <a:cs typeface="Segoe UI"/>
              </a:rPr>
              <a:t>Max Leaf Nodes: 9</a:t>
            </a:r>
          </a:p>
          <a:p>
            <a:r>
              <a:rPr lang="en-US" sz="1600" b="1" dirty="0">
                <a:solidFill>
                  <a:srgbClr val="C00000"/>
                </a:solidFill>
                <a:ea typeface="Calibri"/>
                <a:cs typeface="Segoe UI"/>
              </a:rPr>
              <a:t>Min Sample: 2</a:t>
            </a:r>
          </a:p>
        </p:txBody>
      </p:sp>
    </p:spTree>
    <p:extLst>
      <p:ext uri="{BB962C8B-B14F-4D97-AF65-F5344CB8AC3E}">
        <p14:creationId xmlns:p14="http://schemas.microsoft.com/office/powerpoint/2010/main" val="3076884597"/>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2A8ED-1331-4C1D-8649-743D7BE164DD}">
  <ds:schemaRefs>
    <ds:schemaRef ds:uri="http://purl.org/dc/elements/1.1/"/>
    <ds:schemaRef ds:uri="http://schemas.microsoft.com/office/2006/metadata/properties"/>
    <ds:schemaRef ds:uri="http://purl.org/dc/terms/"/>
    <ds:schemaRef ds:uri="230e9df3-be65-4c73-a93b-d1236ebd677e"/>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71af3243-3dd4-4a8d-8c0d-dd76da1f02a5"/>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{E75DBF83-3EC0-447B-8126-449768753EEB}tf55661986_win32</Template>
  <TotalTime>630</TotalTime>
  <Words>790</Words>
  <Application>Microsoft Office PowerPoint</Application>
  <PresentationFormat>Widescreen</PresentationFormat>
  <Paragraphs>76</Paragraphs>
  <Slides>18</Slides>
  <Notes>1</Notes>
  <HiddenSlides>1</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Applied Machine Learning</vt:lpstr>
      <vt:lpstr>Project motivation</vt:lpstr>
      <vt:lpstr>Agenda</vt:lpstr>
      <vt:lpstr>i. Data Mining objective</vt:lpstr>
      <vt:lpstr>Ii. Exploratory data analysis</vt:lpstr>
      <vt:lpstr>Ii. Exploratory data analysis</vt:lpstr>
      <vt:lpstr>Iii. Exploratory data analysis</vt:lpstr>
      <vt:lpstr>IV. Exploratory data analysis</vt:lpstr>
      <vt:lpstr>IV. Data mining analysis </vt:lpstr>
      <vt:lpstr>IV. Data mining analysis </vt:lpstr>
      <vt:lpstr>IV. Data mining analysis </vt:lpstr>
      <vt:lpstr>Iv. Data mining analysis </vt:lpstr>
      <vt:lpstr>IV. Data mining analysis </vt:lpstr>
      <vt:lpstr>Iv. Data mining analysis </vt:lpstr>
      <vt:lpstr>Iv. Data mining analysis </vt:lpstr>
      <vt:lpstr>iV. MODEL EVALUATION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with r</dc:title>
  <dc:creator>Claudia Bonon</dc:creator>
  <cp:lastModifiedBy>Jain, Rahul</cp:lastModifiedBy>
  <cp:revision>288</cp:revision>
  <dcterms:created xsi:type="dcterms:W3CDTF">2023-12-07T00:52:48Z</dcterms:created>
  <dcterms:modified xsi:type="dcterms:W3CDTF">2024-04-16T23:39:17Z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