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96" r:id="rId6"/>
    <p:sldId id="316" r:id="rId7"/>
    <p:sldId id="317" r:id="rId8"/>
    <p:sldId id="318" r:id="rId9"/>
    <p:sldId id="319" r:id="rId10"/>
    <p:sldId id="320" r:id="rId11"/>
    <p:sldId id="321" r:id="rId12"/>
    <p:sldId id="271" r:id="rId13"/>
    <p:sldId id="303" r:id="rId14"/>
    <p:sldId id="304" r:id="rId15"/>
    <p:sldId id="306" r:id="rId16"/>
    <p:sldId id="315" r:id="rId17"/>
    <p:sldId id="313" r:id="rId18"/>
    <p:sldId id="314" r:id="rId19"/>
    <p:sldId id="29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238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74851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01004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0266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96375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1256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1958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74841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5559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46CE7D5-CF57-46EF-B807-FDD0502418D4}"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43850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96926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7628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92632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6CE7D5-CF57-46EF-B807-FDD0502418D4}" type="datetimeFigureOut">
              <a:rPr lang="en-US" smtClean="0"/>
              <a:t>1/6/2022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8853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1/6/2022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3567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1/6/2022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4224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2780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1/6/2022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86709063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fontScale="90000"/>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a:cs typeface="Calibri"/>
              </a:rPr>
              <a:t>Abhishek Nipane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441AAD89-B030-4E24-8CD8-8783C8015711}"/>
              </a:ext>
            </a:extLst>
          </p:cNvPr>
          <p:cNvPicPr>
            <a:picLocks noChangeAspect="1"/>
          </p:cNvPicPr>
          <p:nvPr/>
        </p:nvPicPr>
        <p:blipFill>
          <a:blip r:embed="rId2"/>
          <a:stretch>
            <a:fillRect/>
          </a:stretch>
        </p:blipFill>
        <p:spPr>
          <a:xfrm>
            <a:off x="2167003" y="161157"/>
            <a:ext cx="7649227" cy="5377027"/>
          </a:xfrm>
          <a:prstGeom prst="rect">
            <a:avLst/>
          </a:prstGeom>
        </p:spPr>
      </p:pic>
      <p:sp>
        <p:nvSpPr>
          <p:cNvPr id="3" name="TextBox 2">
            <a:extLst>
              <a:ext uri="{FF2B5EF4-FFF2-40B4-BE49-F238E27FC236}">
                <a16:creationId xmlns:a16="http://schemas.microsoft.com/office/drawing/2014/main"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spTree>
    <p:extLst>
      <p:ext uri="{BB962C8B-B14F-4D97-AF65-F5344CB8AC3E}">
        <p14:creationId xmlns:p14="http://schemas.microsoft.com/office/powerpoint/2010/main" val="162687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5FDC89F2-8319-4936-A3FB-35219678BC47}"/>
              </a:ext>
            </a:extLst>
          </p:cNvPr>
          <p:cNvPicPr>
            <a:picLocks noChangeAspect="1"/>
          </p:cNvPicPr>
          <p:nvPr/>
        </p:nvPicPr>
        <p:blipFill>
          <a:blip r:embed="rId2"/>
          <a:stretch>
            <a:fillRect/>
          </a:stretch>
        </p:blipFill>
        <p:spPr>
          <a:xfrm>
            <a:off x="2177442" y="132665"/>
            <a:ext cx="8066760" cy="5632343"/>
          </a:xfrm>
          <a:prstGeom prst="rect">
            <a:avLst/>
          </a:prstGeom>
        </p:spPr>
      </p:pic>
      <p:sp>
        <p:nvSpPr>
          <p:cNvPr id="3" name="TextBox 2">
            <a:extLst>
              <a:ext uri="{FF2B5EF4-FFF2-40B4-BE49-F238E27FC236}">
                <a16:creationId xmlns:a16="http://schemas.microsoft.com/office/drawing/2014/main"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spTree>
    <p:extLst>
      <p:ext uri="{BB962C8B-B14F-4D97-AF65-F5344CB8AC3E}">
        <p14:creationId xmlns:p14="http://schemas.microsoft.com/office/powerpoint/2010/main" val="3453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id="{48DAD107-A054-4A65-8B27-B6D5A7A8E142}"/>
              </a:ext>
            </a:extLst>
          </p:cNvPr>
          <p:cNvSpPr txBox="1"/>
          <p:nvPr/>
        </p:nvSpPr>
        <p:spPr>
          <a:xfrm>
            <a:off x="475989" y="2073058"/>
            <a:ext cx="102796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a:t>
            </a:r>
            <a:r>
              <a:rPr lang="en-IN" sz="2800" dirty="0" err="1"/>
              <a:t>preprocessing</a:t>
            </a:r>
            <a:r>
              <a:rPr lang="en-IN" sz="2800" dirty="0"/>
              <a:t>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val="25498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err="1">
                <a:ea typeface="+mn-lt"/>
                <a:cs typeface="+mn-lt"/>
              </a:rPr>
              <a:t>Preprocessing</a:t>
            </a:r>
            <a:r>
              <a:rPr lang="en-IN" sz="2800" dirty="0">
                <a:ea typeface="+mn-lt"/>
                <a:cs typeface="+mn-lt"/>
              </a:rPr>
              <a:t>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a:t>
            </a:r>
            <a:r>
              <a:rPr lang="en-IN" sz="2800" dirty="0" err="1">
                <a:ea typeface="+mn-lt"/>
                <a:cs typeface="+mn-lt"/>
              </a:rPr>
              <a:t>tfidf</a:t>
            </a:r>
            <a:r>
              <a:rPr lang="en-IN" sz="2800" dirty="0">
                <a:ea typeface="+mn-lt"/>
                <a:cs typeface="+mn-lt"/>
              </a:rPr>
              <a:t>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Hence, after removing comments longer than 400 characters, we </a:t>
            </a:r>
            <a:r>
              <a:rPr lang="en-US" sz="2800" dirty="0">
                <a:ea typeface="+mn-lt"/>
                <a:cs typeface="+mn-lt"/>
              </a:rPr>
              <a:t> </a:t>
            </a:r>
            <a:r>
              <a:rPr lang="en-IN" sz="2800" dirty="0">
                <a:ea typeface="+mn-lt"/>
                <a:cs typeface="+mn-lt"/>
              </a:rPr>
              <a:t>are still left with 115893 comments, which seems enough for </a:t>
            </a:r>
            <a:r>
              <a:rPr lang="en-US" sz="2800" dirty="0">
                <a:ea typeface="+mn-lt"/>
                <a:cs typeface="+mn-lt"/>
              </a:rPr>
              <a:t> </a:t>
            </a:r>
            <a:r>
              <a:rPr lang="en-IN" sz="2800" dirty="0">
                <a:ea typeface="+mn-lt"/>
                <a:cs typeface="+mn-lt"/>
              </a:rPr>
              <a:t>training purposes.</a:t>
            </a:r>
            <a:endParaRPr lang="en-IN" dirty="0"/>
          </a:p>
          <a:p>
            <a:pPr marL="285750" indent="-285750">
              <a:buFont typeface="Arial" panose="020B0604020202020204" pitchFamily="34" charset="0"/>
              <a:buChar char="•"/>
            </a:pPr>
            <a:endParaRPr lang="en-IN" sz="2800" dirty="0">
              <a:cs typeface="Segoe UI"/>
            </a:endParaRP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a:t>
            </a:r>
            <a:r>
              <a:rPr lang="en-IN" sz="2800" dirty="0" err="1">
                <a:ea typeface="+mn-lt"/>
                <a:cs typeface="+mn-lt"/>
              </a:rPr>
              <a:t>vaariable</a:t>
            </a:r>
            <a:r>
              <a:rPr lang="en-IN" sz="2800" dirty="0">
                <a:ea typeface="+mn-lt"/>
                <a:cs typeface="+mn-lt"/>
              </a:rPr>
              <a:t>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We observe that Random forest classifier is giving is best results so we save it as our final model.</a:t>
            </a:r>
          </a:p>
        </p:txBody>
      </p:sp>
      <p:pic>
        <p:nvPicPr>
          <p:cNvPr id="5" name="Picture 5" descr="Table&#10;&#10;Description automatically generated">
            <a:extLst>
              <a:ext uri="{FF2B5EF4-FFF2-40B4-BE49-F238E27FC236}">
                <a16:creationId xmlns:a16="http://schemas.microsoft.com/office/drawing/2014/main" id="{525BCA3E-82DE-41E7-85EB-65E4D401F186}"/>
              </a:ext>
            </a:extLst>
          </p:cNvPr>
          <p:cNvPicPr>
            <a:picLocks noChangeAspect="1"/>
          </p:cNvPicPr>
          <p:nvPr/>
        </p:nvPicPr>
        <p:blipFill>
          <a:blip r:embed="rId2"/>
          <a:stretch>
            <a:fillRect/>
          </a:stretch>
        </p:blipFill>
        <p:spPr>
          <a:xfrm>
            <a:off x="2187880" y="1052131"/>
            <a:ext cx="7576158" cy="4607601"/>
          </a:xfrm>
          <a:prstGeom prst="rect">
            <a:avLst/>
          </a:prstGeom>
        </p:spPr>
      </p:pic>
    </p:spTree>
    <p:extLst>
      <p:ext uri="{BB962C8B-B14F-4D97-AF65-F5344CB8AC3E}">
        <p14:creationId xmlns:p14="http://schemas.microsoft.com/office/powerpoint/2010/main" val="405797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pic>
        <p:nvPicPr>
          <p:cNvPr id="5" name="Picture 7" descr="Table&#10;&#10;Description automatically generated">
            <a:extLst>
              <a:ext uri="{FF2B5EF4-FFF2-40B4-BE49-F238E27FC236}">
                <a16:creationId xmlns:a16="http://schemas.microsoft.com/office/drawing/2014/main" id="{19049B81-6995-4002-A9A2-C606E1B1E794}"/>
              </a:ext>
            </a:extLst>
          </p:cNvPr>
          <p:cNvPicPr>
            <a:picLocks noGrp="1" noChangeAspect="1"/>
          </p:cNvPicPr>
          <p:nvPr>
            <p:ph idx="1"/>
          </p:nvPr>
        </p:nvPicPr>
        <p:blipFill>
          <a:blip r:embed="rId2"/>
          <a:stretch>
            <a:fillRect/>
          </a:stretch>
        </p:blipFill>
        <p:spPr>
          <a:xfrm>
            <a:off x="357187" y="959426"/>
            <a:ext cx="6905625" cy="3829050"/>
          </a:xfrm>
        </p:spPr>
      </p:pic>
      <p:sp>
        <p:nvSpPr>
          <p:cNvPr id="7" name="TextBox 6">
            <a:extLst>
              <a:ext uri="{FF2B5EF4-FFF2-40B4-BE49-F238E27FC236}">
                <a16:creationId xmlns:a16="http://schemas.microsoft.com/office/drawing/2014/main"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a:t>
            </a:r>
            <a:r>
              <a:rPr lang="en-IN" sz="2800" dirty="0" err="1">
                <a:ea typeface="+mn-lt"/>
                <a:cs typeface="+mn-lt"/>
              </a:rPr>
              <a:t>comparitively</a:t>
            </a:r>
            <a:r>
              <a:rPr lang="en-IN" sz="2800" dirty="0">
                <a:ea typeface="+mn-lt"/>
                <a:cs typeface="+mn-lt"/>
              </a:rPr>
              <a:t> better f1-score so we saved it as our final model.</a:t>
            </a:r>
          </a:p>
        </p:txBody>
      </p:sp>
      <p:pic>
        <p:nvPicPr>
          <p:cNvPr id="8" name="Picture 8" descr="A picture containing graphical user interface&#10;&#10;Description automatically generated">
            <a:extLst>
              <a:ext uri="{FF2B5EF4-FFF2-40B4-BE49-F238E27FC236}">
                <a16:creationId xmlns:a16="http://schemas.microsoft.com/office/drawing/2014/main" id="{CF5A24F2-BAF4-40C4-AE58-82EAEAD712D9}"/>
              </a:ext>
            </a:extLst>
          </p:cNvPr>
          <p:cNvPicPr>
            <a:picLocks noChangeAspect="1"/>
          </p:cNvPicPr>
          <p:nvPr/>
        </p:nvPicPr>
        <p:blipFill>
          <a:blip r:embed="rId3"/>
          <a:stretch>
            <a:fillRect/>
          </a:stretch>
        </p:blipFill>
        <p:spPr>
          <a:xfrm>
            <a:off x="6739003" y="1356241"/>
            <a:ext cx="5008323" cy="2976421"/>
          </a:xfrm>
          <a:prstGeom prst="rect">
            <a:avLst/>
          </a:prstGeom>
        </p:spPr>
      </p:pic>
    </p:spTree>
    <p:extLst>
      <p:ext uri="{BB962C8B-B14F-4D97-AF65-F5344CB8AC3E}">
        <p14:creationId xmlns:p14="http://schemas.microsoft.com/office/powerpoint/2010/main" val="373288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val="124314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Medium, Towards Data Science, Stack Overflow,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dirty="0">
              <a:cs typeface="Calibri"/>
            </a:endParaRPr>
          </a:p>
          <a:p>
            <a:pPr marL="0" indent="0">
              <a:buNone/>
            </a:pPr>
            <a:r>
              <a:rPr lang="en-IN" dirty="0">
                <a:ea typeface="+mn-lt"/>
                <a:cs typeface="+mn-lt"/>
              </a:rPr>
              <a:t>    3.1 Data Pre-processing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written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Rating 1 and </a:t>
            </a:r>
            <a:r>
              <a:rPr lang="en-IN" dirty="0" err="1">
                <a:ea typeface="+mn-lt"/>
                <a:cs typeface="+mn-lt"/>
              </a:rPr>
              <a:t>and</a:t>
            </a:r>
            <a:r>
              <a:rPr lang="en-IN" dirty="0">
                <a:ea typeface="+mn-lt"/>
                <a:cs typeface="+mn-lt"/>
              </a:rPr>
              <a:t> Rating 2 distribution after cleaning the reviews:</a:t>
            </a:r>
          </a:p>
          <a:p>
            <a:pPr marL="0" indent="0">
              <a:buNone/>
            </a:pPr>
            <a:endParaRPr lang="en-US" dirty="0">
              <a:ea typeface="+mn-lt"/>
              <a:cs typeface="+mn-lt"/>
            </a:endParaRPr>
          </a:p>
        </p:txBody>
      </p:sp>
      <p:pic>
        <p:nvPicPr>
          <p:cNvPr id="4" name="Picture 5">
            <a:extLst>
              <a:ext uri="{FF2B5EF4-FFF2-40B4-BE49-F238E27FC236}">
                <a16:creationId xmlns:a16="http://schemas.microsoft.com/office/drawing/2014/main" id="{CF28E972-7FA3-4FFA-A54D-EAFB24EF41E6}"/>
              </a:ext>
            </a:extLst>
          </p:cNvPr>
          <p:cNvPicPr>
            <a:picLocks noChangeAspect="1"/>
          </p:cNvPicPr>
          <p:nvPr/>
        </p:nvPicPr>
        <p:blipFill>
          <a:blip r:embed="rId2"/>
          <a:stretch>
            <a:fillRect/>
          </a:stretch>
        </p:blipFill>
        <p:spPr>
          <a:xfrm>
            <a:off x="2908126" y="903706"/>
            <a:ext cx="5874706" cy="4559985"/>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and </a:t>
            </a:r>
            <a:r>
              <a:rPr lang="en-IN" sz="2800" dirty="0" err="1">
                <a:ea typeface="+mn-lt"/>
                <a:cs typeface="+mn-lt"/>
              </a:rPr>
              <a:t>and</a:t>
            </a:r>
            <a:r>
              <a:rPr lang="en-IN" sz="2800" dirty="0">
                <a:ea typeface="+mn-lt"/>
                <a:cs typeface="+mn-lt"/>
              </a:rPr>
              <a:t> Rating 4 distribution after cleaning the reviews:</a:t>
            </a:r>
          </a:p>
        </p:txBody>
      </p:sp>
      <p:pic>
        <p:nvPicPr>
          <p:cNvPr id="2" name="Picture 4">
            <a:extLst>
              <a:ext uri="{FF2B5EF4-FFF2-40B4-BE49-F238E27FC236}">
                <a16:creationId xmlns:a16="http://schemas.microsoft.com/office/drawing/2014/main" id="{1A47D154-FF2C-43F9-95EE-F17256A29DA4}"/>
              </a:ext>
            </a:extLst>
          </p:cNvPr>
          <p:cNvPicPr>
            <a:picLocks noChangeAspect="1"/>
          </p:cNvPicPr>
          <p:nvPr/>
        </p:nvPicPr>
        <p:blipFill>
          <a:blip r:embed="rId2"/>
          <a:stretch>
            <a:fillRect/>
          </a:stretch>
        </p:blipFill>
        <p:spPr>
          <a:xfrm>
            <a:off x="2688921" y="504672"/>
            <a:ext cx="5676377" cy="4857013"/>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FDDBF5-4916-4C0D-9E8B-B3B44931C1F3}"/>
              </a:ext>
            </a:extLst>
          </p:cNvPr>
          <p:cNvPicPr>
            <a:picLocks noChangeAspect="1"/>
          </p:cNvPicPr>
          <p:nvPr/>
        </p:nvPicPr>
        <p:blipFill>
          <a:blip r:embed="rId2"/>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spTree>
    <p:extLst>
      <p:ext uri="{BB962C8B-B14F-4D97-AF65-F5344CB8AC3E}">
        <p14:creationId xmlns:p14="http://schemas.microsoft.com/office/powerpoint/2010/main"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1825EE3C-A959-4FF4-9559-8186419601B9}"/>
              </a:ext>
            </a:extLst>
          </p:cNvPr>
          <p:cNvPicPr>
            <a:picLocks noChangeAspect="1"/>
          </p:cNvPicPr>
          <p:nvPr/>
        </p:nvPicPr>
        <p:blipFill>
          <a:blip r:embed="rId2"/>
          <a:stretch>
            <a:fillRect/>
          </a:stretch>
        </p:blipFill>
        <p:spPr>
          <a:xfrm>
            <a:off x="2010428" y="188095"/>
            <a:ext cx="7482213" cy="5051754"/>
          </a:xfrm>
          <a:prstGeom prst="rect">
            <a:avLst/>
          </a:prstGeom>
        </p:spPr>
      </p:pic>
      <p:sp>
        <p:nvSpPr>
          <p:cNvPr id="3" name="TextBox 2">
            <a:extLst>
              <a:ext uri="{FF2B5EF4-FFF2-40B4-BE49-F238E27FC236}">
                <a16:creationId xmlns:a16="http://schemas.microsoft.com/office/drawing/2014/main"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endParaRPr lang="en-US" sz="2800">
              <a:cs typeface="Calibri"/>
            </a:endParaRPr>
          </a:p>
        </p:txBody>
      </p:sp>
    </p:spTree>
    <p:extLst>
      <p:ext uri="{BB962C8B-B14F-4D97-AF65-F5344CB8AC3E}">
        <p14:creationId xmlns:p14="http://schemas.microsoft.com/office/powerpoint/2010/main" val="20324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6B5CC6F-17CD-4BA5-846C-EF970757AC16}"/>
              </a:ext>
            </a:extLst>
          </p:cNvPr>
          <p:cNvPicPr>
            <a:picLocks noChangeAspect="1"/>
          </p:cNvPicPr>
          <p:nvPr/>
        </p:nvPicPr>
        <p:blipFill>
          <a:blip r:embed="rId2"/>
          <a:stretch>
            <a:fillRect/>
          </a:stretch>
        </p:blipFill>
        <p:spPr>
          <a:xfrm>
            <a:off x="2198318" y="148435"/>
            <a:ext cx="7889309" cy="5559047"/>
          </a:xfrm>
          <a:prstGeom prst="rect">
            <a:avLst/>
          </a:prstGeom>
        </p:spPr>
      </p:pic>
      <p:sp>
        <p:nvSpPr>
          <p:cNvPr id="3" name="TextBox 2">
            <a:extLst>
              <a:ext uri="{FF2B5EF4-FFF2-40B4-BE49-F238E27FC236}">
                <a16:creationId xmlns:a16="http://schemas.microsoft.com/office/drawing/2014/main"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endParaRPr lang="en-US" sz="2800" dirty="0">
              <a:cs typeface="Calibri"/>
            </a:endParaRPr>
          </a:p>
        </p:txBody>
      </p:sp>
    </p:spTree>
    <p:extLst>
      <p:ext uri="{BB962C8B-B14F-4D97-AF65-F5344CB8AC3E}">
        <p14:creationId xmlns:p14="http://schemas.microsoft.com/office/powerpoint/2010/main" val="15985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10;&#10;Description automatically generated">
            <a:extLst>
              <a:ext uri="{FF2B5EF4-FFF2-40B4-BE49-F238E27FC236}">
                <a16:creationId xmlns:a16="http://schemas.microsoft.com/office/drawing/2014/main" id="{5619F070-67D3-43F4-A757-E9623623AA0B}"/>
              </a:ext>
            </a:extLst>
          </p:cNvPr>
          <p:cNvPicPr>
            <a:picLocks noChangeAspect="1"/>
          </p:cNvPicPr>
          <p:nvPr/>
        </p:nvPicPr>
        <p:blipFill>
          <a:blip r:embed="rId2"/>
          <a:stretch>
            <a:fillRect/>
          </a:stretch>
        </p:blipFill>
        <p:spPr>
          <a:xfrm>
            <a:off x="1937360" y="135116"/>
            <a:ext cx="7920623" cy="5470863"/>
          </a:xfrm>
          <a:prstGeom prst="rect">
            <a:avLst/>
          </a:prstGeom>
        </p:spPr>
      </p:pic>
      <p:sp>
        <p:nvSpPr>
          <p:cNvPr id="3" name="TextBox 2">
            <a:extLst>
              <a:ext uri="{FF2B5EF4-FFF2-40B4-BE49-F238E27FC236}">
                <a16:creationId xmlns:a16="http://schemas.microsoft.com/office/drawing/2014/main"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endParaRPr lang="en-US" sz="2800">
              <a:cs typeface="Calibri"/>
            </a:endParaRPr>
          </a:p>
        </p:txBody>
      </p:sp>
    </p:spTree>
    <p:extLst>
      <p:ext uri="{BB962C8B-B14F-4D97-AF65-F5344CB8AC3E}">
        <p14:creationId xmlns:p14="http://schemas.microsoft.com/office/powerpoint/2010/main" val="3827662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TotalTime>
  <Words>707</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Century Gothic</vt:lpstr>
      <vt:lpstr>Wingdings 3</vt:lpstr>
      <vt:lpstr>WordVisi_MSFontService</vt:lpstr>
      <vt:lpstr>Ion</vt:lpstr>
      <vt:lpstr>Project presentation on :-   RATINGS PREDICTION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CC2011</cp:lastModifiedBy>
  <cp:revision>1518</cp:revision>
  <dcterms:created xsi:type="dcterms:W3CDTF">2020-12-29T14:55:28Z</dcterms:created>
  <dcterms:modified xsi:type="dcterms:W3CDTF">2022-01-06T04:53:21Z</dcterms:modified>
</cp:coreProperties>
</file>