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60" r:id="rId4"/>
    <p:sldId id="259" r:id="rId5"/>
    <p:sldId id="258" r:id="rId6"/>
    <p:sldId id="261" r:id="rId7"/>
    <p:sldId id="262" r:id="rId8"/>
    <p:sldId id="263" r:id="rId9"/>
    <p:sldId id="264" r:id="rId10"/>
    <p:sldId id="265" r:id="rId11"/>
    <p:sldId id="266" r:id="rId12"/>
    <p:sldId id="267" r:id="rId13"/>
    <p:sldId id="268" r:id="rId14"/>
    <p:sldId id="270" r:id="rId15"/>
    <p:sldId id="271" r:id="rId16"/>
    <p:sldId id="277" r:id="rId17"/>
    <p:sldId id="275" r:id="rId18"/>
    <p:sldId id="276" r:id="rId19"/>
    <p:sldId id="272" r:id="rId20"/>
    <p:sldId id="274" r:id="rId21"/>
    <p:sldId id="27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288151-A980-490A-B441-2DE3217CED08}" type="datetimeFigureOut">
              <a:rPr lang="en-IN" smtClean="0"/>
              <a:t>26-11-2023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7CC972-DCE3-464E-8B60-DD1DAA81A683}" type="slidenum">
              <a:rPr lang="en-IN" smtClean="0"/>
              <a:t>‹#›</a:t>
            </a:fld>
            <a:endParaRPr lang="en-IN"/>
          </a:p>
        </p:txBody>
      </p:sp>
    </p:spTree>
    <p:extLst>
      <p:ext uri="{BB962C8B-B14F-4D97-AF65-F5344CB8AC3E}">
        <p14:creationId xmlns:p14="http://schemas.microsoft.com/office/powerpoint/2010/main" val="2068322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0288151-A980-490A-B441-2DE3217CED08}" type="datetimeFigureOut">
              <a:rPr lang="en-IN" smtClean="0"/>
              <a:t>26-11-2023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7CC972-DCE3-464E-8B60-DD1DAA81A683}" type="slidenum">
              <a:rPr lang="en-IN" smtClean="0"/>
              <a:t>‹#›</a:t>
            </a:fld>
            <a:endParaRPr lang="en-IN"/>
          </a:p>
        </p:txBody>
      </p:sp>
    </p:spTree>
    <p:extLst>
      <p:ext uri="{BB962C8B-B14F-4D97-AF65-F5344CB8AC3E}">
        <p14:creationId xmlns:p14="http://schemas.microsoft.com/office/powerpoint/2010/main" val="3161687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70288151-A980-490A-B441-2DE3217CED08}" type="datetimeFigureOut">
              <a:rPr lang="en-IN" smtClean="0"/>
              <a:t>26-11-2023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7CC972-DCE3-464E-8B60-DD1DAA81A683}" type="slidenum">
              <a:rPr lang="en-IN" smtClean="0"/>
              <a:t>‹#›</a:t>
            </a:fld>
            <a:endParaRPr lang="en-IN"/>
          </a:p>
        </p:txBody>
      </p:sp>
    </p:spTree>
    <p:extLst>
      <p:ext uri="{BB962C8B-B14F-4D97-AF65-F5344CB8AC3E}">
        <p14:creationId xmlns:p14="http://schemas.microsoft.com/office/powerpoint/2010/main" val="1858082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70288151-A980-490A-B441-2DE3217CED08}" type="datetimeFigureOut">
              <a:rPr lang="en-IN" smtClean="0"/>
              <a:t>26-11-2023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7CC972-DCE3-464E-8B60-DD1DAA81A683}" type="slidenum">
              <a:rPr lang="en-IN" smtClean="0"/>
              <a:t>‹#›</a:t>
            </a:fld>
            <a:endParaRPr lang="en-IN"/>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2077241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288151-A980-490A-B441-2DE3217CED08}" type="datetimeFigureOut">
              <a:rPr lang="en-IN" smtClean="0"/>
              <a:t>26-11-2023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7CC972-DCE3-464E-8B60-DD1DAA81A683}" type="slidenum">
              <a:rPr lang="en-IN" smtClean="0"/>
              <a:t>‹#›</a:t>
            </a:fld>
            <a:endParaRPr lang="en-IN"/>
          </a:p>
        </p:txBody>
      </p:sp>
    </p:spTree>
    <p:extLst>
      <p:ext uri="{BB962C8B-B14F-4D97-AF65-F5344CB8AC3E}">
        <p14:creationId xmlns:p14="http://schemas.microsoft.com/office/powerpoint/2010/main" val="2432150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0288151-A980-490A-B441-2DE3217CED08}" type="datetimeFigureOut">
              <a:rPr lang="en-IN" smtClean="0"/>
              <a:t>26-11-2023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7CC972-DCE3-464E-8B60-DD1DAA81A683}" type="slidenum">
              <a:rPr lang="en-IN" smtClean="0"/>
              <a:t>‹#›</a:t>
            </a:fld>
            <a:endParaRPr lang="en-IN"/>
          </a:p>
        </p:txBody>
      </p:sp>
    </p:spTree>
    <p:extLst>
      <p:ext uri="{BB962C8B-B14F-4D97-AF65-F5344CB8AC3E}">
        <p14:creationId xmlns:p14="http://schemas.microsoft.com/office/powerpoint/2010/main" val="36314909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0288151-A980-490A-B441-2DE3217CED08}" type="datetimeFigureOut">
              <a:rPr lang="en-IN" smtClean="0"/>
              <a:t>26-11-2023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7CC972-DCE3-464E-8B60-DD1DAA81A683}" type="slidenum">
              <a:rPr lang="en-IN" smtClean="0"/>
              <a:t>‹#›</a:t>
            </a:fld>
            <a:endParaRPr lang="en-IN"/>
          </a:p>
        </p:txBody>
      </p:sp>
    </p:spTree>
    <p:extLst>
      <p:ext uri="{BB962C8B-B14F-4D97-AF65-F5344CB8AC3E}">
        <p14:creationId xmlns:p14="http://schemas.microsoft.com/office/powerpoint/2010/main" val="34499167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288151-A980-490A-B441-2DE3217CED08}" type="datetimeFigureOut">
              <a:rPr lang="en-IN" smtClean="0"/>
              <a:t>26-11-2023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7CC972-DCE3-464E-8B60-DD1DAA81A683}" type="slidenum">
              <a:rPr lang="en-IN" smtClean="0"/>
              <a:t>‹#›</a:t>
            </a:fld>
            <a:endParaRPr lang="en-IN"/>
          </a:p>
        </p:txBody>
      </p:sp>
    </p:spTree>
    <p:extLst>
      <p:ext uri="{BB962C8B-B14F-4D97-AF65-F5344CB8AC3E}">
        <p14:creationId xmlns:p14="http://schemas.microsoft.com/office/powerpoint/2010/main" val="30498840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288151-A980-490A-B441-2DE3217CED08}" type="datetimeFigureOut">
              <a:rPr lang="en-IN" smtClean="0"/>
              <a:t>26-11-2023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7CC972-DCE3-464E-8B60-DD1DAA81A683}" type="slidenum">
              <a:rPr lang="en-IN" smtClean="0"/>
              <a:t>‹#›</a:t>
            </a:fld>
            <a:endParaRPr lang="en-IN"/>
          </a:p>
        </p:txBody>
      </p:sp>
    </p:spTree>
    <p:extLst>
      <p:ext uri="{BB962C8B-B14F-4D97-AF65-F5344CB8AC3E}">
        <p14:creationId xmlns:p14="http://schemas.microsoft.com/office/powerpoint/2010/main" val="1563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288151-A980-490A-B441-2DE3217CED08}" type="datetimeFigureOut">
              <a:rPr lang="en-IN" smtClean="0"/>
              <a:t>26-11-2023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7CC972-DCE3-464E-8B60-DD1DAA81A683}" type="slidenum">
              <a:rPr lang="en-IN" smtClean="0"/>
              <a:t>‹#›</a:t>
            </a:fld>
            <a:endParaRPr lang="en-IN"/>
          </a:p>
        </p:txBody>
      </p:sp>
    </p:spTree>
    <p:extLst>
      <p:ext uri="{BB962C8B-B14F-4D97-AF65-F5344CB8AC3E}">
        <p14:creationId xmlns:p14="http://schemas.microsoft.com/office/powerpoint/2010/main" val="178310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288151-A980-490A-B441-2DE3217CED08}" type="datetimeFigureOut">
              <a:rPr lang="en-IN" smtClean="0"/>
              <a:t>26-11-2023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7CC972-DCE3-464E-8B60-DD1DAA81A683}" type="slidenum">
              <a:rPr lang="en-IN" smtClean="0"/>
              <a:t>‹#›</a:t>
            </a:fld>
            <a:endParaRPr lang="en-IN"/>
          </a:p>
        </p:txBody>
      </p:sp>
    </p:spTree>
    <p:extLst>
      <p:ext uri="{BB962C8B-B14F-4D97-AF65-F5344CB8AC3E}">
        <p14:creationId xmlns:p14="http://schemas.microsoft.com/office/powerpoint/2010/main" val="620910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288151-A980-490A-B441-2DE3217CED08}" type="datetimeFigureOut">
              <a:rPr lang="en-IN" smtClean="0"/>
              <a:t>26-11-2023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7CC972-DCE3-464E-8B60-DD1DAA81A683}" type="slidenum">
              <a:rPr lang="en-IN" smtClean="0"/>
              <a:t>‹#›</a:t>
            </a:fld>
            <a:endParaRPr lang="en-IN"/>
          </a:p>
        </p:txBody>
      </p:sp>
    </p:spTree>
    <p:extLst>
      <p:ext uri="{BB962C8B-B14F-4D97-AF65-F5344CB8AC3E}">
        <p14:creationId xmlns:p14="http://schemas.microsoft.com/office/powerpoint/2010/main" val="2856635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288151-A980-490A-B441-2DE3217CED08}" type="datetimeFigureOut">
              <a:rPr lang="en-IN" smtClean="0"/>
              <a:t>26-11-2023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77CC972-DCE3-464E-8B60-DD1DAA81A683}" type="slidenum">
              <a:rPr lang="en-IN" smtClean="0"/>
              <a:t>‹#›</a:t>
            </a:fld>
            <a:endParaRPr lang="en-IN"/>
          </a:p>
        </p:txBody>
      </p:sp>
    </p:spTree>
    <p:extLst>
      <p:ext uri="{BB962C8B-B14F-4D97-AF65-F5344CB8AC3E}">
        <p14:creationId xmlns:p14="http://schemas.microsoft.com/office/powerpoint/2010/main" val="1482783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0288151-A980-490A-B441-2DE3217CED08}" type="datetimeFigureOut">
              <a:rPr lang="en-IN" smtClean="0"/>
              <a:t>26-11-2023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877CC972-DCE3-464E-8B60-DD1DAA81A683}" type="slidenum">
              <a:rPr lang="en-IN" smtClean="0"/>
              <a:t>‹#›</a:t>
            </a:fld>
            <a:endParaRPr lang="en-IN"/>
          </a:p>
        </p:txBody>
      </p:sp>
    </p:spTree>
    <p:extLst>
      <p:ext uri="{BB962C8B-B14F-4D97-AF65-F5344CB8AC3E}">
        <p14:creationId xmlns:p14="http://schemas.microsoft.com/office/powerpoint/2010/main" val="3410569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0288151-A980-490A-B441-2DE3217CED08}" type="datetimeFigureOut">
              <a:rPr lang="en-IN" smtClean="0"/>
              <a:t>26-11-2023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877CC972-DCE3-464E-8B60-DD1DAA81A683}" type="slidenum">
              <a:rPr lang="en-IN" smtClean="0"/>
              <a:t>‹#›</a:t>
            </a:fld>
            <a:endParaRPr lang="en-IN"/>
          </a:p>
        </p:txBody>
      </p:sp>
    </p:spTree>
    <p:extLst>
      <p:ext uri="{BB962C8B-B14F-4D97-AF65-F5344CB8AC3E}">
        <p14:creationId xmlns:p14="http://schemas.microsoft.com/office/powerpoint/2010/main" val="1696158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70288151-A980-490A-B441-2DE3217CED08}" type="datetimeFigureOut">
              <a:rPr lang="en-IN" smtClean="0"/>
              <a:t>26-11-2023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877CC972-DCE3-464E-8B60-DD1DAA81A683}" type="slidenum">
              <a:rPr lang="en-IN" smtClean="0"/>
              <a:t>‹#›</a:t>
            </a:fld>
            <a:endParaRPr lang="en-IN"/>
          </a:p>
        </p:txBody>
      </p:sp>
    </p:spTree>
    <p:extLst>
      <p:ext uri="{BB962C8B-B14F-4D97-AF65-F5344CB8AC3E}">
        <p14:creationId xmlns:p14="http://schemas.microsoft.com/office/powerpoint/2010/main" val="3149070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0288151-A980-490A-B441-2DE3217CED08}" type="datetimeFigureOut">
              <a:rPr lang="en-IN" smtClean="0"/>
              <a:t>26-11-2023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7CC972-DCE3-464E-8B60-DD1DAA81A683}" type="slidenum">
              <a:rPr lang="en-IN" smtClean="0"/>
              <a:t>‹#›</a:t>
            </a:fld>
            <a:endParaRPr lang="en-IN"/>
          </a:p>
        </p:txBody>
      </p:sp>
    </p:spTree>
    <p:extLst>
      <p:ext uri="{BB962C8B-B14F-4D97-AF65-F5344CB8AC3E}">
        <p14:creationId xmlns:p14="http://schemas.microsoft.com/office/powerpoint/2010/main" val="3605723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0288151-A980-490A-B441-2DE3217CED08}" type="datetimeFigureOut">
              <a:rPr lang="en-IN" smtClean="0"/>
              <a:t>26-11-2023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77CC972-DCE3-464E-8B60-DD1DAA81A683}" type="slidenum">
              <a:rPr lang="en-IN" smtClean="0"/>
              <a:t>‹#›</a:t>
            </a:fld>
            <a:endParaRPr lang="en-IN"/>
          </a:p>
        </p:txBody>
      </p:sp>
    </p:spTree>
    <p:extLst>
      <p:ext uri="{BB962C8B-B14F-4D97-AF65-F5344CB8AC3E}">
        <p14:creationId xmlns:p14="http://schemas.microsoft.com/office/powerpoint/2010/main" val="1282548575"/>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16E8A-B3F0-4F7E-8FDE-20D4E1DAD94E}"/>
              </a:ext>
            </a:extLst>
          </p:cNvPr>
          <p:cNvSpPr>
            <a:spLocks noGrp="1"/>
          </p:cNvSpPr>
          <p:nvPr>
            <p:ph type="ctrTitle"/>
          </p:nvPr>
        </p:nvSpPr>
        <p:spPr/>
        <p:txBody>
          <a:bodyPr/>
          <a:lstStyle/>
          <a:p>
            <a:r>
              <a:rPr lang="en-US" dirty="0"/>
              <a:t>Amazon Sales Data Analysis</a:t>
            </a:r>
            <a:endParaRPr lang="en-IN" dirty="0"/>
          </a:p>
        </p:txBody>
      </p:sp>
      <p:sp>
        <p:nvSpPr>
          <p:cNvPr id="3" name="Subtitle 2">
            <a:extLst>
              <a:ext uri="{FF2B5EF4-FFF2-40B4-BE49-F238E27FC236}">
                <a16:creationId xmlns:a16="http://schemas.microsoft.com/office/drawing/2014/main" id="{5A700B26-1421-4BD2-9CEB-353D298A9994}"/>
              </a:ext>
            </a:extLst>
          </p:cNvPr>
          <p:cNvSpPr>
            <a:spLocks noGrp="1"/>
          </p:cNvSpPr>
          <p:nvPr>
            <p:ph type="subTitle" idx="1"/>
          </p:nvPr>
        </p:nvSpPr>
        <p:spPr/>
        <p:txBody>
          <a:bodyPr/>
          <a:lstStyle/>
          <a:p>
            <a:r>
              <a:rPr lang="en-US" dirty="0"/>
              <a:t>Name – Abhishek </a:t>
            </a:r>
            <a:r>
              <a:rPr lang="en-US" dirty="0" err="1"/>
              <a:t>Sahu</a:t>
            </a:r>
            <a:endParaRPr lang="en-US" dirty="0"/>
          </a:p>
          <a:p>
            <a:r>
              <a:rPr lang="en-US" dirty="0"/>
              <a:t>Roll. No. – 23N0458</a:t>
            </a:r>
            <a:endParaRPr lang="en-IN" dirty="0"/>
          </a:p>
        </p:txBody>
      </p:sp>
    </p:spTree>
    <p:extLst>
      <p:ext uri="{BB962C8B-B14F-4D97-AF65-F5344CB8AC3E}">
        <p14:creationId xmlns:p14="http://schemas.microsoft.com/office/powerpoint/2010/main" val="1016804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A4C989F-6585-4C31-97D9-8822A050F59B}"/>
              </a:ext>
            </a:extLst>
          </p:cNvPr>
          <p:cNvSpPr>
            <a:spLocks noGrp="1"/>
          </p:cNvSpPr>
          <p:nvPr>
            <p:ph idx="1"/>
          </p:nvPr>
        </p:nvSpPr>
        <p:spPr>
          <a:xfrm>
            <a:off x="1103312" y="1853248"/>
            <a:ext cx="8946541" cy="4395152"/>
          </a:xfrm>
        </p:spPr>
        <p:txBody>
          <a:bodyPr/>
          <a:lstStyle/>
          <a:p>
            <a:endParaRPr lang="en-US" sz="1800" dirty="0"/>
          </a:p>
          <a:p>
            <a:r>
              <a:rPr lang="en-US" sz="1800" dirty="0"/>
              <a:t> toy  and games, home and improvement are the highest rating products but these are lowest selling products also as we can say that products are good in quality and satisfies the customer expectation</a:t>
            </a:r>
          </a:p>
          <a:p>
            <a:r>
              <a:rPr lang="en-US" sz="1600" dirty="0"/>
              <a:t>We can see that computers and accessories, electronics has rating more than 4 which shows that this products are well liked and meet the expectation of the customers</a:t>
            </a:r>
          </a:p>
          <a:p>
            <a:r>
              <a:rPr lang="en-US" sz="1600" dirty="0"/>
              <a:t>On the other hand, the main categories with lower ratings are Car &amp; Motorbike, Musical Instruments, and Health &amp; Personal Care, with ratings below 4.0. This could indicate areas where improvements could be made to better meet customer expectations.</a:t>
            </a:r>
          </a:p>
          <a:p>
            <a:r>
              <a:rPr lang="en-US" sz="1600" dirty="0"/>
              <a:t>In subcategories calculators and air conditioners are highest rating which shows that this products are meet the expectation of customers(this products are not most soled products by the customers)</a:t>
            </a:r>
          </a:p>
          <a:p>
            <a:endParaRPr lang="en-IN" sz="1600" dirty="0"/>
          </a:p>
        </p:txBody>
      </p:sp>
      <p:sp>
        <p:nvSpPr>
          <p:cNvPr id="9" name="Title 8">
            <a:extLst>
              <a:ext uri="{FF2B5EF4-FFF2-40B4-BE49-F238E27FC236}">
                <a16:creationId xmlns:a16="http://schemas.microsoft.com/office/drawing/2014/main" id="{62AA9246-CF1C-404D-9DE8-BD806CA79F14}"/>
              </a:ext>
            </a:extLst>
          </p:cNvPr>
          <p:cNvSpPr>
            <a:spLocks noGrp="1"/>
          </p:cNvSpPr>
          <p:nvPr>
            <p:ph type="title"/>
          </p:nvPr>
        </p:nvSpPr>
        <p:spPr>
          <a:xfrm>
            <a:off x="646111" y="452718"/>
            <a:ext cx="9404723" cy="1137543"/>
          </a:xfrm>
        </p:spPr>
        <p:txBody>
          <a:bodyPr/>
          <a:lstStyle/>
          <a:p>
            <a:r>
              <a:rPr lang="en-US" dirty="0"/>
              <a:t>Top main categories and subcategories by Rating</a:t>
            </a:r>
            <a:endParaRPr lang="en-IN" dirty="0"/>
          </a:p>
        </p:txBody>
      </p:sp>
    </p:spTree>
    <p:extLst>
      <p:ext uri="{BB962C8B-B14F-4D97-AF65-F5344CB8AC3E}">
        <p14:creationId xmlns:p14="http://schemas.microsoft.com/office/powerpoint/2010/main" val="3751661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FD3C211-EDE1-4654-8E91-ED9E97F757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034" y="172278"/>
            <a:ext cx="5395359" cy="5376683"/>
          </a:xfrm>
          <a:prstGeom prst="rect">
            <a:avLst/>
          </a:prstGeom>
        </p:spPr>
      </p:pic>
      <p:pic>
        <p:nvPicPr>
          <p:cNvPr id="6" name="Picture 5">
            <a:extLst>
              <a:ext uri="{FF2B5EF4-FFF2-40B4-BE49-F238E27FC236}">
                <a16:creationId xmlns:a16="http://schemas.microsoft.com/office/drawing/2014/main" id="{4D281419-B09E-4A8A-91AE-7584B2760E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7726" y="1361853"/>
            <a:ext cx="5498327" cy="5376683"/>
          </a:xfrm>
          <a:prstGeom prst="rect">
            <a:avLst/>
          </a:prstGeom>
        </p:spPr>
      </p:pic>
    </p:spTree>
    <p:extLst>
      <p:ext uri="{BB962C8B-B14F-4D97-AF65-F5344CB8AC3E}">
        <p14:creationId xmlns:p14="http://schemas.microsoft.com/office/powerpoint/2010/main" val="3987832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D974C-2366-408B-9B97-8C7517C9A433}"/>
              </a:ext>
            </a:extLst>
          </p:cNvPr>
          <p:cNvSpPr>
            <a:spLocks noGrp="1"/>
          </p:cNvSpPr>
          <p:nvPr>
            <p:ph type="title"/>
          </p:nvPr>
        </p:nvSpPr>
        <p:spPr/>
        <p:txBody>
          <a:bodyPr/>
          <a:lstStyle/>
          <a:p>
            <a:r>
              <a:rPr lang="en-US" dirty="0"/>
              <a:t>Distribution Of Customer Rating</a:t>
            </a:r>
            <a:endParaRPr lang="en-IN" dirty="0"/>
          </a:p>
        </p:txBody>
      </p:sp>
      <p:sp>
        <p:nvSpPr>
          <p:cNvPr id="6" name="Content Placeholder 5">
            <a:extLst>
              <a:ext uri="{FF2B5EF4-FFF2-40B4-BE49-F238E27FC236}">
                <a16:creationId xmlns:a16="http://schemas.microsoft.com/office/drawing/2014/main" id="{61E302B8-0D0B-4E59-B506-F9601241B286}"/>
              </a:ext>
            </a:extLst>
          </p:cNvPr>
          <p:cNvSpPr>
            <a:spLocks noGrp="1"/>
          </p:cNvSpPr>
          <p:nvPr>
            <p:ph idx="1"/>
          </p:nvPr>
        </p:nvSpPr>
        <p:spPr>
          <a:xfrm>
            <a:off x="119270" y="1470991"/>
            <a:ext cx="12192000" cy="5174974"/>
          </a:xfrm>
        </p:spPr>
        <p:txBody>
          <a:bodyPr>
            <a:normAutofit/>
          </a:bodyPr>
          <a:lstStyle/>
          <a:p>
            <a:r>
              <a:rPr lang="en-US" sz="1800" dirty="0"/>
              <a:t>The majority of customer ratings fall within the 3-4 and 4-5 range</a:t>
            </a:r>
          </a:p>
          <a:p>
            <a:r>
              <a:rPr lang="en-US" sz="1800" dirty="0"/>
              <a:t>There is a noticeable increase in the number of reviews in the 2-3 range compared to the lower 1-2 ranges.</a:t>
            </a:r>
          </a:p>
          <a:p>
            <a:r>
              <a:rPr lang="en-US" sz="1800" dirty="0"/>
              <a:t> Overall, the distribution of customer ratings suggests that most customers are satisfied with the products, but there may be opportunities for improvement to increase the number of positive ratings.</a:t>
            </a:r>
            <a:endParaRPr lang="en-IN" sz="1800" dirty="0"/>
          </a:p>
        </p:txBody>
      </p:sp>
      <p:pic>
        <p:nvPicPr>
          <p:cNvPr id="8" name="Picture 7">
            <a:extLst>
              <a:ext uri="{FF2B5EF4-FFF2-40B4-BE49-F238E27FC236}">
                <a16:creationId xmlns:a16="http://schemas.microsoft.com/office/drawing/2014/main" id="{A52E7C43-CAB6-4FDA-95B4-996B600788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0104" y="3326296"/>
            <a:ext cx="8945218" cy="3319669"/>
          </a:xfrm>
          <a:prstGeom prst="rect">
            <a:avLst/>
          </a:prstGeom>
        </p:spPr>
      </p:pic>
    </p:spTree>
    <p:extLst>
      <p:ext uri="{BB962C8B-B14F-4D97-AF65-F5344CB8AC3E}">
        <p14:creationId xmlns:p14="http://schemas.microsoft.com/office/powerpoint/2010/main" val="82066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0DDF5-AC0F-4DBA-B1DC-7C8E341A4970}"/>
              </a:ext>
            </a:extLst>
          </p:cNvPr>
          <p:cNvSpPr>
            <a:spLocks noGrp="1"/>
          </p:cNvSpPr>
          <p:nvPr>
            <p:ph type="title"/>
          </p:nvPr>
        </p:nvSpPr>
        <p:spPr/>
        <p:txBody>
          <a:bodyPr/>
          <a:lstStyle/>
          <a:p>
            <a:r>
              <a:rPr lang="en-US" dirty="0"/>
              <a:t>Analyzing main category product by ratings Score</a:t>
            </a:r>
            <a:endParaRPr lang="en-IN" dirty="0"/>
          </a:p>
        </p:txBody>
      </p:sp>
      <p:sp>
        <p:nvSpPr>
          <p:cNvPr id="6" name="Content Placeholder 5">
            <a:extLst>
              <a:ext uri="{FF2B5EF4-FFF2-40B4-BE49-F238E27FC236}">
                <a16:creationId xmlns:a16="http://schemas.microsoft.com/office/drawing/2014/main" id="{96EF3E26-8265-456B-8863-E4E8E4221314}"/>
              </a:ext>
            </a:extLst>
          </p:cNvPr>
          <p:cNvSpPr>
            <a:spLocks noGrp="1"/>
          </p:cNvSpPr>
          <p:nvPr>
            <p:ph idx="1"/>
          </p:nvPr>
        </p:nvSpPr>
        <p:spPr/>
        <p:txBody>
          <a:bodyPr/>
          <a:lstStyle/>
          <a:p>
            <a:r>
              <a:rPr lang="en-US" dirty="0"/>
              <a:t>Making some assumption to understand the performance of products through the ratings</a:t>
            </a:r>
          </a:p>
          <a:p>
            <a:r>
              <a:rPr lang="en-US" dirty="0"/>
              <a:t>1. </a:t>
            </a:r>
            <a:r>
              <a:rPr lang="en-US" b="1" dirty="0"/>
              <a:t>**Score below 2.0 = Poor**</a:t>
            </a:r>
            <a:br>
              <a:rPr lang="en-US" dirty="0"/>
            </a:br>
            <a:r>
              <a:rPr lang="en-US" dirty="0"/>
              <a:t>2. </a:t>
            </a:r>
            <a:r>
              <a:rPr lang="en-US" b="1" dirty="0"/>
              <a:t>**Score range of 2.0 - 2.9 = Below Average**</a:t>
            </a:r>
            <a:br>
              <a:rPr lang="en-US" dirty="0"/>
            </a:br>
            <a:r>
              <a:rPr lang="en-US" dirty="0"/>
              <a:t>3. </a:t>
            </a:r>
            <a:r>
              <a:rPr lang="en-US" b="1" dirty="0"/>
              <a:t>**Score range of 3.0 - 3.9 = Average**</a:t>
            </a:r>
            <a:br>
              <a:rPr lang="en-US" dirty="0"/>
            </a:br>
            <a:r>
              <a:rPr lang="en-US" dirty="0"/>
              <a:t>4. </a:t>
            </a:r>
            <a:r>
              <a:rPr lang="en-US" b="1" dirty="0"/>
              <a:t>**Score Range of 4.0 - 4.9 = Above Average**</a:t>
            </a:r>
            <a:br>
              <a:rPr lang="en-US" dirty="0"/>
            </a:br>
            <a:r>
              <a:rPr lang="en-US" dirty="0"/>
              <a:t>5. </a:t>
            </a:r>
            <a:r>
              <a:rPr lang="en-US" b="1" dirty="0"/>
              <a:t>**Score of 5.0 = Excellent**</a:t>
            </a:r>
          </a:p>
          <a:p>
            <a:r>
              <a:rPr lang="en-US" b="1" dirty="0"/>
              <a:t>With this assumption we can analyze how many main category products are below average and below average</a:t>
            </a:r>
          </a:p>
          <a:p>
            <a:endParaRPr lang="en-US" b="1" dirty="0"/>
          </a:p>
          <a:p>
            <a:pPr marL="0" indent="0">
              <a:buNone/>
            </a:pPr>
            <a:endParaRPr lang="en-US" dirty="0"/>
          </a:p>
          <a:p>
            <a:endParaRPr lang="en-IN" dirty="0"/>
          </a:p>
        </p:txBody>
      </p:sp>
    </p:spTree>
    <p:extLst>
      <p:ext uri="{BB962C8B-B14F-4D97-AF65-F5344CB8AC3E}">
        <p14:creationId xmlns:p14="http://schemas.microsoft.com/office/powerpoint/2010/main" val="2861147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1B8B2-941D-4E19-A760-3D86CC389567}"/>
              </a:ext>
            </a:extLst>
          </p:cNvPr>
          <p:cNvSpPr>
            <a:spLocks noGrp="1"/>
          </p:cNvSpPr>
          <p:nvPr>
            <p:ph type="title"/>
          </p:nvPr>
        </p:nvSpPr>
        <p:spPr/>
        <p:txBody>
          <a:bodyPr/>
          <a:lstStyle/>
          <a:p>
            <a:r>
              <a:rPr lang="en-US" dirty="0"/>
              <a:t>Analysis by rating score</a:t>
            </a:r>
            <a:endParaRPr lang="en-IN" dirty="0"/>
          </a:p>
        </p:txBody>
      </p:sp>
      <p:sp>
        <p:nvSpPr>
          <p:cNvPr id="3" name="Content Placeholder 2">
            <a:extLst>
              <a:ext uri="{FF2B5EF4-FFF2-40B4-BE49-F238E27FC236}">
                <a16:creationId xmlns:a16="http://schemas.microsoft.com/office/drawing/2014/main" id="{2B6403AF-E4EB-47B9-858C-A4E5192F2D11}"/>
              </a:ext>
            </a:extLst>
          </p:cNvPr>
          <p:cNvSpPr>
            <a:spLocks noGrp="1"/>
          </p:cNvSpPr>
          <p:nvPr>
            <p:ph idx="1"/>
          </p:nvPr>
        </p:nvSpPr>
        <p:spPr>
          <a:xfrm>
            <a:off x="1103312" y="1152940"/>
            <a:ext cx="8946541" cy="5095460"/>
          </a:xfrm>
        </p:spPr>
        <p:txBody>
          <a:bodyPr>
            <a:normAutofit/>
          </a:bodyPr>
          <a:lstStyle/>
          <a:p>
            <a:r>
              <a:rPr lang="en-US" sz="1400" dirty="0"/>
              <a:t>The majority of computer, electronics and home kitchen products in the dataset receive ratings above the average, indicating a general satisfaction among customers in these categories.</a:t>
            </a:r>
          </a:p>
          <a:p>
            <a:r>
              <a:rPr lang="en-US" sz="1400" dirty="0"/>
              <a:t>Notably, no products in the dataset are rated as Poor, underscoring a positive trend in customer satisfaction across the considered product categories.</a:t>
            </a:r>
          </a:p>
          <a:p>
            <a:r>
              <a:rPr lang="en-US" sz="1400" dirty="0"/>
              <a:t>Overall, the prevalence of above-average ratings signals a high degree of contentment among customers, pointing towards the overall success and quality of the computer electronics and home kitchen products in the dataset.</a:t>
            </a:r>
          </a:p>
          <a:p>
            <a:pPr marL="0" indent="0">
              <a:buNone/>
            </a:pPr>
            <a:endParaRPr lang="en-US" dirty="0"/>
          </a:p>
        </p:txBody>
      </p:sp>
      <p:pic>
        <p:nvPicPr>
          <p:cNvPr id="4" name="Picture 3">
            <a:extLst>
              <a:ext uri="{FF2B5EF4-FFF2-40B4-BE49-F238E27FC236}">
                <a16:creationId xmlns:a16="http://schemas.microsoft.com/office/drawing/2014/main" id="{6EE9D28C-7DA7-401D-9C6C-3CD242A4C0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547" y="3068953"/>
            <a:ext cx="7477472" cy="3663152"/>
          </a:xfrm>
          <a:prstGeom prst="rect">
            <a:avLst/>
          </a:prstGeom>
        </p:spPr>
      </p:pic>
      <p:pic>
        <p:nvPicPr>
          <p:cNvPr id="5" name="Picture 4">
            <a:extLst>
              <a:ext uri="{FF2B5EF4-FFF2-40B4-BE49-F238E27FC236}">
                <a16:creationId xmlns:a16="http://schemas.microsoft.com/office/drawing/2014/main" id="{E7B31224-5F9C-444C-8991-E1798F5E10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0516" y="3198517"/>
            <a:ext cx="4132937" cy="3404024"/>
          </a:xfrm>
          <a:prstGeom prst="rect">
            <a:avLst/>
          </a:prstGeom>
        </p:spPr>
      </p:pic>
    </p:spTree>
    <p:extLst>
      <p:ext uri="{BB962C8B-B14F-4D97-AF65-F5344CB8AC3E}">
        <p14:creationId xmlns:p14="http://schemas.microsoft.com/office/powerpoint/2010/main" val="2443725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88BE6-7BE0-42B6-B599-2FAA372AB63D}"/>
              </a:ext>
            </a:extLst>
          </p:cNvPr>
          <p:cNvSpPr>
            <a:spLocks noGrp="1"/>
          </p:cNvSpPr>
          <p:nvPr>
            <p:ph type="title"/>
          </p:nvPr>
        </p:nvSpPr>
        <p:spPr/>
        <p:txBody>
          <a:bodyPr/>
          <a:lstStyle/>
          <a:p>
            <a:r>
              <a:rPr lang="en-US" dirty="0"/>
              <a:t>Analysis of Discount By main category</a:t>
            </a:r>
            <a:endParaRPr lang="en-IN" dirty="0"/>
          </a:p>
        </p:txBody>
      </p:sp>
      <p:sp>
        <p:nvSpPr>
          <p:cNvPr id="3" name="Content Placeholder 2">
            <a:extLst>
              <a:ext uri="{FF2B5EF4-FFF2-40B4-BE49-F238E27FC236}">
                <a16:creationId xmlns:a16="http://schemas.microsoft.com/office/drawing/2014/main" id="{B307C2BE-8EC7-4545-A29C-AAD5172C3C34}"/>
              </a:ext>
            </a:extLst>
          </p:cNvPr>
          <p:cNvSpPr>
            <a:spLocks noGrp="1"/>
          </p:cNvSpPr>
          <p:nvPr>
            <p:ph idx="1"/>
          </p:nvPr>
        </p:nvSpPr>
        <p:spPr/>
        <p:txBody>
          <a:bodyPr/>
          <a:lstStyle/>
          <a:p>
            <a:r>
              <a:rPr lang="en-US" sz="1400" dirty="0"/>
              <a:t>The category with the lowest mean discount percentage is Toys &amp; Games, with a value of 0.0. This may indicate that the either the toys are In sufficient demand or they are not price sensitive </a:t>
            </a:r>
          </a:p>
          <a:p>
            <a:r>
              <a:rPr lang="en-US" dirty="0"/>
              <a:t> </a:t>
            </a:r>
            <a:r>
              <a:rPr lang="en-US" sz="1400" dirty="0"/>
              <a:t>The categories with the highest mean discount percentages are Home Improvement, Computers &amp; Accessories, and Electronics, respectively. This may indicate that these categories are more price-sensitive, and retailers need to offer attractive discounts to compete effectively.</a:t>
            </a:r>
            <a:endParaRPr lang="en-IN" sz="1400" dirty="0"/>
          </a:p>
        </p:txBody>
      </p:sp>
      <p:pic>
        <p:nvPicPr>
          <p:cNvPr id="6" name="Picture 5">
            <a:extLst>
              <a:ext uri="{FF2B5EF4-FFF2-40B4-BE49-F238E27FC236}">
                <a16:creationId xmlns:a16="http://schemas.microsoft.com/office/drawing/2014/main" id="{A107784C-7358-45B0-AE77-47FCDF918B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5965" y="3723861"/>
            <a:ext cx="5963479" cy="2849218"/>
          </a:xfrm>
          <a:prstGeom prst="rect">
            <a:avLst/>
          </a:prstGeom>
        </p:spPr>
      </p:pic>
    </p:spTree>
    <p:extLst>
      <p:ext uri="{BB962C8B-B14F-4D97-AF65-F5344CB8AC3E}">
        <p14:creationId xmlns:p14="http://schemas.microsoft.com/office/powerpoint/2010/main" val="8359714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66220-A6C4-4A22-B39E-6658765F9FAD}"/>
              </a:ext>
            </a:extLst>
          </p:cNvPr>
          <p:cNvSpPr>
            <a:spLocks noGrp="1"/>
          </p:cNvSpPr>
          <p:nvPr>
            <p:ph type="title"/>
          </p:nvPr>
        </p:nvSpPr>
        <p:spPr/>
        <p:txBody>
          <a:bodyPr/>
          <a:lstStyle/>
          <a:p>
            <a:r>
              <a:rPr lang="en-US" dirty="0"/>
              <a:t>Analyze the discount by subcategory</a:t>
            </a:r>
            <a:br>
              <a:rPr lang="en-US" dirty="0"/>
            </a:br>
            <a:endParaRPr lang="en-IN" dirty="0"/>
          </a:p>
        </p:txBody>
      </p:sp>
      <p:sp>
        <p:nvSpPr>
          <p:cNvPr id="3" name="Content Placeholder 2">
            <a:extLst>
              <a:ext uri="{FF2B5EF4-FFF2-40B4-BE49-F238E27FC236}">
                <a16:creationId xmlns:a16="http://schemas.microsoft.com/office/drawing/2014/main" id="{9EB6D064-B6B0-4EFF-B720-A01E8025E31A}"/>
              </a:ext>
            </a:extLst>
          </p:cNvPr>
          <p:cNvSpPr>
            <a:spLocks noGrp="1"/>
          </p:cNvSpPr>
          <p:nvPr>
            <p:ph idx="1"/>
          </p:nvPr>
        </p:nvSpPr>
        <p:spPr/>
        <p:txBody>
          <a:bodyPr/>
          <a:lstStyle/>
          <a:p>
            <a:pPr marL="0" indent="0">
              <a:buNone/>
            </a:pPr>
            <a:r>
              <a:rPr lang="en-US" dirty="0"/>
              <a:t>Adaptors, cases, Cables and accessories are most discounted items in the product which shows that these are the highest price sensitive products and have most competition in the market </a:t>
            </a:r>
          </a:p>
          <a:p>
            <a:pPr marL="0" indent="0">
              <a:buNone/>
            </a:pPr>
            <a:r>
              <a:rPr lang="en-US" dirty="0"/>
              <a:t> C</a:t>
            </a:r>
            <a:r>
              <a:rPr lang="en-IN" dirty="0" err="1"/>
              <a:t>alculators</a:t>
            </a:r>
            <a:r>
              <a:rPr lang="en-IN" dirty="0"/>
              <a:t> and disposable batteries and may items in the product have the less discount this shows that this products are either sufficient in the demand or have less profit margin </a:t>
            </a:r>
            <a:endParaRPr lang="en-US" dirty="0"/>
          </a:p>
        </p:txBody>
      </p:sp>
      <p:pic>
        <p:nvPicPr>
          <p:cNvPr id="4" name="Picture 3">
            <a:extLst>
              <a:ext uri="{FF2B5EF4-FFF2-40B4-BE49-F238E27FC236}">
                <a16:creationId xmlns:a16="http://schemas.microsoft.com/office/drawing/2014/main" id="{04EA8C67-6530-4515-ACE3-2E6630D920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0313" y="3896139"/>
            <a:ext cx="5539409" cy="2849218"/>
          </a:xfrm>
          <a:prstGeom prst="rect">
            <a:avLst/>
          </a:prstGeom>
        </p:spPr>
      </p:pic>
    </p:spTree>
    <p:extLst>
      <p:ext uri="{BB962C8B-B14F-4D97-AF65-F5344CB8AC3E}">
        <p14:creationId xmlns:p14="http://schemas.microsoft.com/office/powerpoint/2010/main" val="14551584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02EE1-145C-47E0-BDC4-50584E202666}"/>
              </a:ext>
            </a:extLst>
          </p:cNvPr>
          <p:cNvSpPr>
            <a:spLocks noGrp="1"/>
          </p:cNvSpPr>
          <p:nvPr>
            <p:ph type="title"/>
          </p:nvPr>
        </p:nvSpPr>
        <p:spPr>
          <a:xfrm>
            <a:off x="646111" y="412961"/>
            <a:ext cx="9404723" cy="1400530"/>
          </a:xfrm>
        </p:spPr>
        <p:txBody>
          <a:bodyPr/>
          <a:lstStyle/>
          <a:p>
            <a:r>
              <a:rPr lang="en-US" dirty="0"/>
              <a:t>Analysis of Active Reviewers</a:t>
            </a:r>
            <a:endParaRPr lang="en-IN" dirty="0"/>
          </a:p>
        </p:txBody>
      </p:sp>
      <p:sp>
        <p:nvSpPr>
          <p:cNvPr id="6" name="Content Placeholder 5">
            <a:extLst>
              <a:ext uri="{FF2B5EF4-FFF2-40B4-BE49-F238E27FC236}">
                <a16:creationId xmlns:a16="http://schemas.microsoft.com/office/drawing/2014/main" id="{5168F342-4BBD-4A7E-AC23-55EF65CBDB10}"/>
              </a:ext>
            </a:extLst>
          </p:cNvPr>
          <p:cNvSpPr>
            <a:spLocks noGrp="1"/>
          </p:cNvSpPr>
          <p:nvPr>
            <p:ph idx="1"/>
          </p:nvPr>
        </p:nvSpPr>
        <p:spPr/>
        <p:txBody>
          <a:bodyPr/>
          <a:lstStyle/>
          <a:p>
            <a:r>
              <a:rPr lang="en-US" dirty="0"/>
              <a:t>The bar Plot shows the active reviewers</a:t>
            </a:r>
            <a:endParaRPr lang="en-IN" dirty="0"/>
          </a:p>
        </p:txBody>
      </p:sp>
      <p:pic>
        <p:nvPicPr>
          <p:cNvPr id="8" name="Picture 7">
            <a:extLst>
              <a:ext uri="{FF2B5EF4-FFF2-40B4-BE49-F238E27FC236}">
                <a16:creationId xmlns:a16="http://schemas.microsoft.com/office/drawing/2014/main" id="{9D1FCCC7-20B0-4F38-A2FB-1334BC7574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7794" y="2433559"/>
            <a:ext cx="6181356" cy="4270256"/>
          </a:xfrm>
          <a:prstGeom prst="rect">
            <a:avLst/>
          </a:prstGeom>
        </p:spPr>
      </p:pic>
    </p:spTree>
    <p:extLst>
      <p:ext uri="{BB962C8B-B14F-4D97-AF65-F5344CB8AC3E}">
        <p14:creationId xmlns:p14="http://schemas.microsoft.com/office/powerpoint/2010/main" val="3877782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A64C7-5A28-4F08-9662-47B3BE20EC9E}"/>
              </a:ext>
            </a:extLst>
          </p:cNvPr>
          <p:cNvSpPr>
            <a:spLocks noGrp="1"/>
          </p:cNvSpPr>
          <p:nvPr>
            <p:ph type="title"/>
          </p:nvPr>
        </p:nvSpPr>
        <p:spPr/>
        <p:txBody>
          <a:bodyPr/>
          <a:lstStyle/>
          <a:p>
            <a:r>
              <a:rPr lang="en-US" dirty="0"/>
              <a:t>Co-Relation Matrix</a:t>
            </a:r>
            <a:endParaRPr lang="en-IN" dirty="0"/>
          </a:p>
        </p:txBody>
      </p:sp>
      <p:sp>
        <p:nvSpPr>
          <p:cNvPr id="6" name="Content Placeholder 5">
            <a:extLst>
              <a:ext uri="{FF2B5EF4-FFF2-40B4-BE49-F238E27FC236}">
                <a16:creationId xmlns:a16="http://schemas.microsoft.com/office/drawing/2014/main" id="{0830B1A5-3E6D-4C40-A4BD-0A10D0C6917F}"/>
              </a:ext>
            </a:extLst>
          </p:cNvPr>
          <p:cNvSpPr>
            <a:spLocks noGrp="1"/>
          </p:cNvSpPr>
          <p:nvPr>
            <p:ph idx="1"/>
          </p:nvPr>
        </p:nvSpPr>
        <p:spPr>
          <a:xfrm>
            <a:off x="1103312" y="1325218"/>
            <a:ext cx="8946541" cy="4923182"/>
          </a:xfrm>
        </p:spPr>
        <p:txBody>
          <a:bodyPr>
            <a:normAutofit/>
          </a:bodyPr>
          <a:lstStyle/>
          <a:p>
            <a:r>
              <a:rPr lang="en-US" sz="1400" dirty="0"/>
              <a:t>There is a moderate negative correlation between discounted price and discount percentage (-0.24). This indicates that higher discounts are associated with lower discounted prices.</a:t>
            </a:r>
          </a:p>
          <a:p>
            <a:r>
              <a:rPr lang="en-US" sz="1400" dirty="0"/>
              <a:t>The difference in price has a positive correlation with both the discounted price (0.76) and the discount percentage (0.09). This implies that higher price differences are associated with higher discounted prices and.</a:t>
            </a:r>
            <a:endParaRPr lang="en-IN" sz="1400" dirty="0"/>
          </a:p>
        </p:txBody>
      </p:sp>
      <p:pic>
        <p:nvPicPr>
          <p:cNvPr id="9" name="Picture 8">
            <a:extLst>
              <a:ext uri="{FF2B5EF4-FFF2-40B4-BE49-F238E27FC236}">
                <a16:creationId xmlns:a16="http://schemas.microsoft.com/office/drawing/2014/main" id="{4BEC045A-4795-45CE-924D-C7C1C02EFF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5878" y="2725749"/>
            <a:ext cx="7620000" cy="3834078"/>
          </a:xfrm>
          <a:prstGeom prst="rect">
            <a:avLst/>
          </a:prstGeom>
        </p:spPr>
      </p:pic>
    </p:spTree>
    <p:extLst>
      <p:ext uri="{BB962C8B-B14F-4D97-AF65-F5344CB8AC3E}">
        <p14:creationId xmlns:p14="http://schemas.microsoft.com/office/powerpoint/2010/main" val="42711847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B65AF-3887-440C-8666-795767D08268}"/>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531DED73-A34D-4ED0-B2B6-8204FD90DE2D}"/>
              </a:ext>
            </a:extLst>
          </p:cNvPr>
          <p:cNvSpPr>
            <a:spLocks noGrp="1"/>
          </p:cNvSpPr>
          <p:nvPr>
            <p:ph idx="1"/>
          </p:nvPr>
        </p:nvSpPr>
        <p:spPr/>
        <p:txBody>
          <a:bodyPr/>
          <a:lstStyle/>
          <a:p>
            <a:r>
              <a:rPr lang="en-US" dirty="0"/>
              <a:t>Now we see products like computer and accessories, electronics, home &amp; kitchen products are more popular than other products and also We  noticed that even the products which have not been sold much have good ratings which shows that customers are very satisfied with the products. But the rating of some products which are in regular demand is not good. Their quality will have to be improved to achieve good sales in future.</a:t>
            </a:r>
          </a:p>
          <a:p>
            <a:endParaRPr lang="en-US" dirty="0"/>
          </a:p>
        </p:txBody>
      </p:sp>
    </p:spTree>
    <p:extLst>
      <p:ext uri="{BB962C8B-B14F-4D97-AF65-F5344CB8AC3E}">
        <p14:creationId xmlns:p14="http://schemas.microsoft.com/office/powerpoint/2010/main" val="678003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B608F-8B03-4C39-AF5B-02E1DA33BE55}"/>
              </a:ext>
            </a:extLst>
          </p:cNvPr>
          <p:cNvSpPr>
            <a:spLocks noGrp="1"/>
          </p:cNvSpPr>
          <p:nvPr>
            <p:ph type="title"/>
          </p:nvPr>
        </p:nvSpPr>
        <p:spPr/>
        <p:txBody>
          <a:bodyPr/>
          <a:lstStyle/>
          <a:p>
            <a:r>
              <a:rPr lang="en-US" dirty="0"/>
              <a:t>Objective</a:t>
            </a:r>
            <a:endParaRPr lang="en-IN" dirty="0"/>
          </a:p>
        </p:txBody>
      </p:sp>
      <p:sp>
        <p:nvSpPr>
          <p:cNvPr id="3" name="Content Placeholder 2">
            <a:extLst>
              <a:ext uri="{FF2B5EF4-FFF2-40B4-BE49-F238E27FC236}">
                <a16:creationId xmlns:a16="http://schemas.microsoft.com/office/drawing/2014/main" id="{36BF1341-970C-4AEF-A779-5E038025D46C}"/>
              </a:ext>
            </a:extLst>
          </p:cNvPr>
          <p:cNvSpPr>
            <a:spLocks noGrp="1"/>
          </p:cNvSpPr>
          <p:nvPr>
            <p:ph idx="1"/>
          </p:nvPr>
        </p:nvSpPr>
        <p:spPr>
          <a:xfrm>
            <a:off x="1103312" y="2052918"/>
            <a:ext cx="8946541" cy="3579256"/>
          </a:xfrm>
        </p:spPr>
        <p:txBody>
          <a:bodyPr/>
          <a:lstStyle/>
          <a:p>
            <a:r>
              <a:rPr lang="en-US" dirty="0"/>
              <a:t>In this project, we want to study Amazon sales info like product names, category, ratings, and user reviews. We aim to find out what customers like, figure out trends, and see how well products are doing. By looking at this data, we hope to understand what people prefer and how they usually shop on Amazon.</a:t>
            </a:r>
            <a:endParaRPr lang="en-IN" dirty="0"/>
          </a:p>
        </p:txBody>
      </p:sp>
    </p:spTree>
    <p:extLst>
      <p:ext uri="{BB962C8B-B14F-4D97-AF65-F5344CB8AC3E}">
        <p14:creationId xmlns:p14="http://schemas.microsoft.com/office/powerpoint/2010/main" val="21408758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FB44C-EF8A-438E-AEF1-98226E239397}"/>
              </a:ext>
            </a:extLst>
          </p:cNvPr>
          <p:cNvSpPr>
            <a:spLocks noGrp="1"/>
          </p:cNvSpPr>
          <p:nvPr>
            <p:ph type="title"/>
          </p:nvPr>
        </p:nvSpPr>
        <p:spPr/>
        <p:txBody>
          <a:bodyPr/>
          <a:lstStyle/>
          <a:p>
            <a:r>
              <a:rPr lang="en-US" dirty="0"/>
              <a:t>Insights</a:t>
            </a:r>
            <a:endParaRPr lang="en-IN" dirty="0"/>
          </a:p>
        </p:txBody>
      </p:sp>
      <p:sp>
        <p:nvSpPr>
          <p:cNvPr id="3" name="Content Placeholder 2">
            <a:extLst>
              <a:ext uri="{FF2B5EF4-FFF2-40B4-BE49-F238E27FC236}">
                <a16:creationId xmlns:a16="http://schemas.microsoft.com/office/drawing/2014/main" id="{18F52B34-4362-43D4-B95A-79DCCDB22974}"/>
              </a:ext>
            </a:extLst>
          </p:cNvPr>
          <p:cNvSpPr>
            <a:spLocks noGrp="1"/>
          </p:cNvSpPr>
          <p:nvPr>
            <p:ph idx="1"/>
          </p:nvPr>
        </p:nvSpPr>
        <p:spPr/>
        <p:txBody>
          <a:bodyPr>
            <a:normAutofit lnSpcReduction="10000"/>
          </a:bodyPr>
          <a:lstStyle/>
          <a:p>
            <a:r>
              <a:rPr lang="en-US" dirty="0"/>
              <a:t>Unlocking customer preferences involves delving into individual purchase histories to pinpoint the categories and features that resonate most with each user. By meticulously analyzing these patterns, we gain invaluable insights that serve as a compass for refining product designs and tailoring marketing strategies. This approach enables us to finely target specific customer segments, ensuring our products align seamlessly with their preferences and desires. </a:t>
            </a:r>
          </a:p>
          <a:p>
            <a:r>
              <a:rPr lang="en-US" dirty="0"/>
              <a:t> By suggesting relevant products to users based on their interests, we can increase their engagement with the platform and their satisfaction with the shopping experience. This can lead to higher customer retention and loyalty</a:t>
            </a:r>
          </a:p>
          <a:p>
            <a:r>
              <a:rPr lang="en-US" dirty="0"/>
              <a:t>.</a:t>
            </a:r>
            <a:endParaRPr lang="en-IN" dirty="0"/>
          </a:p>
        </p:txBody>
      </p:sp>
    </p:spTree>
    <p:extLst>
      <p:ext uri="{BB962C8B-B14F-4D97-AF65-F5344CB8AC3E}">
        <p14:creationId xmlns:p14="http://schemas.microsoft.com/office/powerpoint/2010/main" val="34200837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2A448-50FB-45DB-B99D-1221AA78C5CF}"/>
              </a:ext>
            </a:extLst>
          </p:cNvPr>
          <p:cNvSpPr>
            <a:spLocks noGrp="1"/>
          </p:cNvSpPr>
          <p:nvPr>
            <p:ph type="title"/>
          </p:nvPr>
        </p:nvSpPr>
        <p:spPr/>
        <p:txBody>
          <a:bodyPr/>
          <a:lstStyle/>
          <a:p>
            <a:r>
              <a:rPr lang="en-US" dirty="0"/>
              <a:t>Thankyou</a:t>
            </a:r>
            <a:endParaRPr lang="en-IN" dirty="0"/>
          </a:p>
        </p:txBody>
      </p:sp>
      <p:sp>
        <p:nvSpPr>
          <p:cNvPr id="3" name="Content Placeholder 2">
            <a:extLst>
              <a:ext uri="{FF2B5EF4-FFF2-40B4-BE49-F238E27FC236}">
                <a16:creationId xmlns:a16="http://schemas.microsoft.com/office/drawing/2014/main" id="{38992DE4-0542-468B-ABE1-37477F0CB23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385865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59425-CE8D-4DDF-B3D4-027891B9CF06}"/>
              </a:ext>
            </a:extLst>
          </p:cNvPr>
          <p:cNvSpPr>
            <a:spLocks noGrp="1"/>
          </p:cNvSpPr>
          <p:nvPr>
            <p:ph type="title"/>
          </p:nvPr>
        </p:nvSpPr>
        <p:spPr/>
        <p:txBody>
          <a:bodyPr/>
          <a:lstStyle/>
          <a:p>
            <a:r>
              <a:rPr lang="en-US" dirty="0"/>
              <a:t>Data Overview</a:t>
            </a:r>
            <a:endParaRPr lang="en-IN" dirty="0"/>
          </a:p>
        </p:txBody>
      </p:sp>
      <p:sp>
        <p:nvSpPr>
          <p:cNvPr id="3" name="Content Placeholder 2">
            <a:extLst>
              <a:ext uri="{FF2B5EF4-FFF2-40B4-BE49-F238E27FC236}">
                <a16:creationId xmlns:a16="http://schemas.microsoft.com/office/drawing/2014/main" id="{34B710FA-80B3-4D3C-AA66-86ECD32480EF}"/>
              </a:ext>
            </a:extLst>
          </p:cNvPr>
          <p:cNvSpPr>
            <a:spLocks noGrp="1"/>
          </p:cNvSpPr>
          <p:nvPr>
            <p:ph idx="1"/>
          </p:nvPr>
        </p:nvSpPr>
        <p:spPr>
          <a:xfrm>
            <a:off x="1103312" y="1563758"/>
            <a:ext cx="8946541" cy="4744278"/>
          </a:xfrm>
        </p:spPr>
        <p:txBody>
          <a:bodyPr>
            <a:normAutofit fontScale="55000" lnSpcReduction="20000"/>
          </a:bodyPr>
          <a:lstStyle/>
          <a:p>
            <a:pPr fontAlgn="base"/>
            <a:r>
              <a:rPr lang="en-US" dirty="0"/>
              <a:t>Features</a:t>
            </a:r>
          </a:p>
          <a:p>
            <a:pPr fontAlgn="base"/>
            <a:r>
              <a:rPr lang="en-US" dirty="0"/>
              <a:t>Product id - Product ID</a:t>
            </a:r>
          </a:p>
          <a:p>
            <a:pPr fontAlgn="base"/>
            <a:r>
              <a:rPr lang="en-US" dirty="0"/>
              <a:t>Product name - Name of the Product</a:t>
            </a:r>
          </a:p>
          <a:p>
            <a:pPr fontAlgn="base"/>
            <a:r>
              <a:rPr lang="en-US" dirty="0"/>
              <a:t>category - Category of the Product</a:t>
            </a:r>
          </a:p>
          <a:p>
            <a:pPr fontAlgn="base"/>
            <a:r>
              <a:rPr lang="en-US" dirty="0"/>
              <a:t>Discounted price - Discounted Price of the Product</a:t>
            </a:r>
          </a:p>
          <a:p>
            <a:pPr fontAlgn="base"/>
            <a:r>
              <a:rPr lang="en-US" dirty="0"/>
              <a:t>Actual price - Actual Price of the Product</a:t>
            </a:r>
          </a:p>
          <a:p>
            <a:pPr fontAlgn="base"/>
            <a:r>
              <a:rPr lang="en-US" dirty="0"/>
              <a:t>Discount percentage - Percentage of Discount for the Product</a:t>
            </a:r>
          </a:p>
          <a:p>
            <a:pPr fontAlgn="base"/>
            <a:r>
              <a:rPr lang="en-US" dirty="0"/>
              <a:t>rating - Rating of the Product</a:t>
            </a:r>
          </a:p>
          <a:p>
            <a:pPr fontAlgn="base"/>
            <a:r>
              <a:rPr lang="en-US" dirty="0"/>
              <a:t>Rating count - Number of people who voted for the Amazon rating</a:t>
            </a:r>
          </a:p>
          <a:p>
            <a:pPr fontAlgn="base"/>
            <a:r>
              <a:rPr lang="en-US" dirty="0"/>
              <a:t>About product - Description about the Product</a:t>
            </a:r>
          </a:p>
          <a:p>
            <a:pPr fontAlgn="base"/>
            <a:r>
              <a:rPr lang="en-US" dirty="0"/>
              <a:t>User id - ID of the user who wrote review for the Product</a:t>
            </a:r>
          </a:p>
          <a:p>
            <a:pPr fontAlgn="base"/>
            <a:r>
              <a:rPr lang="en-US" dirty="0"/>
              <a:t>Username - Name of the user who wrote review for the Product</a:t>
            </a:r>
          </a:p>
          <a:p>
            <a:pPr fontAlgn="base"/>
            <a:r>
              <a:rPr lang="en-US" dirty="0"/>
              <a:t>Review id - ID of the user review</a:t>
            </a:r>
          </a:p>
          <a:p>
            <a:pPr fontAlgn="base"/>
            <a:r>
              <a:rPr lang="en-US" dirty="0"/>
              <a:t>Review title - Short review</a:t>
            </a:r>
          </a:p>
          <a:p>
            <a:pPr fontAlgn="base"/>
            <a:r>
              <a:rPr lang="en-US" dirty="0"/>
              <a:t>Review content - Long review</a:t>
            </a:r>
          </a:p>
          <a:p>
            <a:pPr fontAlgn="base"/>
            <a:r>
              <a:rPr lang="en-US" dirty="0" err="1"/>
              <a:t>Img</a:t>
            </a:r>
            <a:r>
              <a:rPr lang="en-US" dirty="0"/>
              <a:t> link - Image Link of the Product</a:t>
            </a:r>
          </a:p>
          <a:p>
            <a:pPr fontAlgn="base"/>
            <a:r>
              <a:rPr lang="en-US" dirty="0"/>
              <a:t>Product link - Official Website Link of the Product</a:t>
            </a:r>
          </a:p>
          <a:p>
            <a:pPr fontAlgn="base"/>
            <a:endParaRPr lang="en-US" dirty="0"/>
          </a:p>
          <a:p>
            <a:pPr fontAlgn="base"/>
            <a:endParaRPr lang="en-US" dirty="0"/>
          </a:p>
          <a:p>
            <a:endParaRPr lang="en-IN" dirty="0"/>
          </a:p>
        </p:txBody>
      </p:sp>
    </p:spTree>
    <p:extLst>
      <p:ext uri="{BB962C8B-B14F-4D97-AF65-F5344CB8AC3E}">
        <p14:creationId xmlns:p14="http://schemas.microsoft.com/office/powerpoint/2010/main" val="2696366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9B734-A8C6-4CCA-B7D9-78A7E4709917}"/>
              </a:ext>
            </a:extLst>
          </p:cNvPr>
          <p:cNvSpPr>
            <a:spLocks noGrp="1"/>
          </p:cNvSpPr>
          <p:nvPr>
            <p:ph type="title"/>
          </p:nvPr>
        </p:nvSpPr>
        <p:spPr/>
        <p:txBody>
          <a:bodyPr/>
          <a:lstStyle/>
          <a:p>
            <a:r>
              <a:rPr lang="en-US" dirty="0"/>
              <a:t>Dataset</a:t>
            </a:r>
            <a:endParaRPr lang="en-IN" dirty="0"/>
          </a:p>
        </p:txBody>
      </p:sp>
      <p:sp>
        <p:nvSpPr>
          <p:cNvPr id="3" name="Content Placeholder 2">
            <a:extLst>
              <a:ext uri="{FF2B5EF4-FFF2-40B4-BE49-F238E27FC236}">
                <a16:creationId xmlns:a16="http://schemas.microsoft.com/office/drawing/2014/main" id="{873031D1-BE0A-4F57-9D2E-2ABD8685DFEE}"/>
              </a:ext>
            </a:extLst>
          </p:cNvPr>
          <p:cNvSpPr>
            <a:spLocks noGrp="1"/>
          </p:cNvSpPr>
          <p:nvPr>
            <p:ph idx="1"/>
          </p:nvPr>
        </p:nvSpPr>
        <p:spPr/>
        <p:txBody>
          <a:bodyPr>
            <a:normAutofit/>
          </a:bodyPr>
          <a:lstStyle/>
          <a:p>
            <a:r>
              <a:rPr lang="en-US" dirty="0"/>
              <a:t>"For the foundation of our analysis, we curated our Amazon sales data from Kaggle, a reputable repository for datasets. Leveraging this rich and diverse source, we aim to unveil nuanced insights into the intricate dynamics of e-commerce, providing a robust basis for our findings and recommendations.“</a:t>
            </a:r>
          </a:p>
          <a:p>
            <a:r>
              <a:rPr lang="en-US" dirty="0"/>
              <a:t> data have 1463 rows and 16 columns</a:t>
            </a:r>
          </a:p>
          <a:p>
            <a:pPr marL="457200" indent="-457200">
              <a:buFont typeface="+mj-lt"/>
              <a:buAutoNum type="arabicPeriod"/>
            </a:pPr>
            <a:endParaRPr lang="en-IN" dirty="0"/>
          </a:p>
        </p:txBody>
      </p:sp>
    </p:spTree>
    <p:extLst>
      <p:ext uri="{BB962C8B-B14F-4D97-AF65-F5344CB8AC3E}">
        <p14:creationId xmlns:p14="http://schemas.microsoft.com/office/powerpoint/2010/main" val="4175067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BB83B-C5D2-4C56-AB5C-2E1CB34963E3}"/>
              </a:ext>
            </a:extLst>
          </p:cNvPr>
          <p:cNvSpPr>
            <a:spLocks noGrp="1"/>
          </p:cNvSpPr>
          <p:nvPr>
            <p:ph type="title"/>
          </p:nvPr>
        </p:nvSpPr>
        <p:spPr/>
        <p:txBody>
          <a:bodyPr/>
          <a:lstStyle/>
          <a:p>
            <a:r>
              <a:rPr lang="en-US" dirty="0"/>
              <a:t>Libraries Used</a:t>
            </a:r>
            <a:endParaRPr lang="en-IN" dirty="0"/>
          </a:p>
        </p:txBody>
      </p:sp>
      <p:sp>
        <p:nvSpPr>
          <p:cNvPr id="3" name="Content Placeholder 2">
            <a:extLst>
              <a:ext uri="{FF2B5EF4-FFF2-40B4-BE49-F238E27FC236}">
                <a16:creationId xmlns:a16="http://schemas.microsoft.com/office/drawing/2014/main" id="{BC65C7A9-EC6D-4D93-A044-16AAC5F2F5EF}"/>
              </a:ext>
            </a:extLst>
          </p:cNvPr>
          <p:cNvSpPr>
            <a:spLocks noGrp="1"/>
          </p:cNvSpPr>
          <p:nvPr>
            <p:ph idx="1"/>
          </p:nvPr>
        </p:nvSpPr>
        <p:spPr/>
        <p:txBody>
          <a:bodyPr/>
          <a:lstStyle/>
          <a:p>
            <a:r>
              <a:rPr lang="en-US" dirty="0"/>
              <a:t>Pandas</a:t>
            </a:r>
          </a:p>
          <a:p>
            <a:r>
              <a:rPr lang="en-US" dirty="0" err="1"/>
              <a:t>Numpy</a:t>
            </a:r>
            <a:endParaRPr lang="en-US" dirty="0"/>
          </a:p>
          <a:p>
            <a:r>
              <a:rPr lang="en-US" dirty="0"/>
              <a:t>Matplotlib</a:t>
            </a:r>
          </a:p>
          <a:p>
            <a:r>
              <a:rPr lang="en-US" dirty="0"/>
              <a:t>seaborn</a:t>
            </a:r>
            <a:endParaRPr lang="en-IN" dirty="0"/>
          </a:p>
        </p:txBody>
      </p:sp>
    </p:spTree>
    <p:extLst>
      <p:ext uri="{BB962C8B-B14F-4D97-AF65-F5344CB8AC3E}">
        <p14:creationId xmlns:p14="http://schemas.microsoft.com/office/powerpoint/2010/main" val="890853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6B17E-5334-4D92-BF39-6CF59E051097}"/>
              </a:ext>
            </a:extLst>
          </p:cNvPr>
          <p:cNvSpPr>
            <a:spLocks noGrp="1"/>
          </p:cNvSpPr>
          <p:nvPr>
            <p:ph type="title"/>
          </p:nvPr>
        </p:nvSpPr>
        <p:spPr/>
        <p:txBody>
          <a:bodyPr/>
          <a:lstStyle/>
          <a:p>
            <a:r>
              <a:rPr lang="en-US" dirty="0"/>
              <a:t>Data Cleaning and Preparation</a:t>
            </a:r>
            <a:endParaRPr lang="en-IN" dirty="0"/>
          </a:p>
        </p:txBody>
      </p:sp>
      <p:sp>
        <p:nvSpPr>
          <p:cNvPr id="3" name="Content Placeholder 2">
            <a:extLst>
              <a:ext uri="{FF2B5EF4-FFF2-40B4-BE49-F238E27FC236}">
                <a16:creationId xmlns:a16="http://schemas.microsoft.com/office/drawing/2014/main" id="{55A4C30A-20A0-462E-8892-B43330E1CE1F}"/>
              </a:ext>
            </a:extLst>
          </p:cNvPr>
          <p:cNvSpPr>
            <a:spLocks noGrp="1"/>
          </p:cNvSpPr>
          <p:nvPr>
            <p:ph idx="1"/>
          </p:nvPr>
        </p:nvSpPr>
        <p:spPr/>
        <p:txBody>
          <a:bodyPr/>
          <a:lstStyle/>
          <a:p>
            <a:r>
              <a:rPr lang="en-US" dirty="0"/>
              <a:t>Changing Data Types of Columns from object to Floats</a:t>
            </a:r>
          </a:p>
          <a:p>
            <a:r>
              <a:rPr lang="en-US" dirty="0"/>
              <a:t>Filling in Missing Information</a:t>
            </a:r>
          </a:p>
          <a:p>
            <a:r>
              <a:rPr lang="en-US" dirty="0"/>
              <a:t>Checking For Duplicate Rows</a:t>
            </a:r>
          </a:p>
          <a:p>
            <a:r>
              <a:rPr lang="en-US" dirty="0"/>
              <a:t>Splitting Long Strings – splitting some columns data using code for better analysis</a:t>
            </a:r>
          </a:p>
          <a:p>
            <a:pPr marL="0" indent="0">
              <a:buNone/>
            </a:pPr>
            <a:endParaRPr lang="en-US" dirty="0"/>
          </a:p>
          <a:p>
            <a:endParaRPr lang="en-IN" dirty="0"/>
          </a:p>
        </p:txBody>
      </p:sp>
      <p:pic>
        <p:nvPicPr>
          <p:cNvPr id="9" name="Picture 8">
            <a:extLst>
              <a:ext uri="{FF2B5EF4-FFF2-40B4-BE49-F238E27FC236}">
                <a16:creationId xmlns:a16="http://schemas.microsoft.com/office/drawing/2014/main" id="{C1F03CD3-4128-4731-B557-52262C7071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48" y="4055854"/>
            <a:ext cx="5381218" cy="2517223"/>
          </a:xfrm>
          <a:prstGeom prst="rect">
            <a:avLst/>
          </a:prstGeom>
        </p:spPr>
      </p:pic>
      <p:pic>
        <p:nvPicPr>
          <p:cNvPr id="11" name="Picture 10">
            <a:extLst>
              <a:ext uri="{FF2B5EF4-FFF2-40B4-BE49-F238E27FC236}">
                <a16:creationId xmlns:a16="http://schemas.microsoft.com/office/drawing/2014/main" id="{2DBFF591-9518-4402-8155-56A6A92EF1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7886" y="3895254"/>
            <a:ext cx="3591473" cy="2838422"/>
          </a:xfrm>
          <a:prstGeom prst="rect">
            <a:avLst/>
          </a:prstGeom>
        </p:spPr>
      </p:pic>
    </p:spTree>
    <p:extLst>
      <p:ext uri="{BB962C8B-B14F-4D97-AF65-F5344CB8AC3E}">
        <p14:creationId xmlns:p14="http://schemas.microsoft.com/office/powerpoint/2010/main" val="45628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1EEF66E-4F74-427C-A2CD-6B4F984B75C1}"/>
              </a:ext>
            </a:extLst>
          </p:cNvPr>
          <p:cNvSpPr>
            <a:spLocks noGrp="1"/>
          </p:cNvSpPr>
          <p:nvPr>
            <p:ph type="title"/>
          </p:nvPr>
        </p:nvSpPr>
        <p:spPr/>
        <p:txBody>
          <a:bodyPr/>
          <a:lstStyle/>
          <a:p>
            <a:r>
              <a:rPr lang="en-IN" dirty="0"/>
              <a:t>Exploratory Data Analysis (EDA) + Data visualization</a:t>
            </a:r>
            <a:br>
              <a:rPr lang="en-IN" dirty="0"/>
            </a:br>
            <a:endParaRPr lang="en-IN" dirty="0"/>
          </a:p>
        </p:txBody>
      </p:sp>
      <p:sp>
        <p:nvSpPr>
          <p:cNvPr id="12" name="Content Placeholder 11">
            <a:extLst>
              <a:ext uri="{FF2B5EF4-FFF2-40B4-BE49-F238E27FC236}">
                <a16:creationId xmlns:a16="http://schemas.microsoft.com/office/drawing/2014/main" id="{B42A6E9F-8007-4338-B021-FDAA22DE5237}"/>
              </a:ext>
            </a:extLst>
          </p:cNvPr>
          <p:cNvSpPr>
            <a:spLocks noGrp="1"/>
          </p:cNvSpPr>
          <p:nvPr>
            <p:ph idx="1"/>
          </p:nvPr>
        </p:nvSpPr>
        <p:spPr/>
        <p:txBody>
          <a:bodyPr/>
          <a:lstStyle/>
          <a:p>
            <a:r>
              <a:rPr lang="en-US" dirty="0"/>
              <a:t>Analyze the distribution of products by category using a bar plot or histograms</a:t>
            </a:r>
          </a:p>
          <a:p>
            <a:r>
              <a:rPr lang="en-US" dirty="0"/>
              <a:t> Analyze the distribution of customer ratings using a histogram or bar plot</a:t>
            </a:r>
          </a:p>
          <a:p>
            <a:r>
              <a:rPr lang="en-US" dirty="0"/>
              <a:t> make correlation matrices</a:t>
            </a:r>
          </a:p>
          <a:p>
            <a:endParaRPr lang="en-IN" dirty="0"/>
          </a:p>
        </p:txBody>
      </p:sp>
    </p:spTree>
    <p:extLst>
      <p:ext uri="{BB962C8B-B14F-4D97-AF65-F5344CB8AC3E}">
        <p14:creationId xmlns:p14="http://schemas.microsoft.com/office/powerpoint/2010/main" val="3671387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A798D-7ACF-474D-AE77-907D5637429A}"/>
              </a:ext>
            </a:extLst>
          </p:cNvPr>
          <p:cNvSpPr>
            <a:spLocks noGrp="1"/>
          </p:cNvSpPr>
          <p:nvPr>
            <p:ph type="title"/>
          </p:nvPr>
        </p:nvSpPr>
        <p:spPr/>
        <p:txBody>
          <a:bodyPr/>
          <a:lstStyle/>
          <a:p>
            <a:r>
              <a:rPr lang="en-US" dirty="0"/>
              <a:t>Distribution of products by main category and subcategory</a:t>
            </a:r>
            <a:endParaRPr lang="en-IN" dirty="0"/>
          </a:p>
        </p:txBody>
      </p:sp>
      <p:sp>
        <p:nvSpPr>
          <p:cNvPr id="3" name="Content Placeholder 2">
            <a:extLst>
              <a:ext uri="{FF2B5EF4-FFF2-40B4-BE49-F238E27FC236}">
                <a16:creationId xmlns:a16="http://schemas.microsoft.com/office/drawing/2014/main" id="{38DA0914-024E-42AD-A063-0144759501A8}"/>
              </a:ext>
            </a:extLst>
          </p:cNvPr>
          <p:cNvSpPr>
            <a:spLocks noGrp="1"/>
          </p:cNvSpPr>
          <p:nvPr>
            <p:ph idx="1"/>
          </p:nvPr>
        </p:nvSpPr>
        <p:spPr>
          <a:xfrm>
            <a:off x="1104293" y="2052918"/>
            <a:ext cx="8946541" cy="4195481"/>
          </a:xfrm>
        </p:spPr>
        <p:txBody>
          <a:bodyPr/>
          <a:lstStyle/>
          <a:p>
            <a:r>
              <a:rPr lang="en-US" dirty="0"/>
              <a:t>Electronics, Computers &amp; Accessories, and Home &amp; Kitchen emerge as the top three customer-favored categories, underscoring their widespread popularity among our diverse customer base.</a:t>
            </a:r>
          </a:p>
          <a:p>
            <a:r>
              <a:rPr lang="en-US" dirty="0"/>
              <a:t>Office Products, Musical Instruments, Home Improvement, Toys &amp; Games, Car &amp; Motorbike, and Health &amp; Personal Care have a very small number of products, which may suggest that these categories have less demand.</a:t>
            </a:r>
          </a:p>
          <a:p>
            <a:r>
              <a:rPr lang="en-US" dirty="0"/>
              <a:t>In subcategories cables and accessories, kitchen appliances mobile accessories are top sold products, we conclude that these products are more in trend and  more popular according to other hard drive accessories and flashes and video cameras </a:t>
            </a:r>
            <a:r>
              <a:rPr lang="en-US" dirty="0" err="1"/>
              <a:t>etc</a:t>
            </a:r>
            <a:r>
              <a:rPr lang="en-US" dirty="0"/>
              <a:t> have less demand</a:t>
            </a:r>
          </a:p>
          <a:p>
            <a:pPr marL="0" indent="0">
              <a:buNone/>
            </a:pPr>
            <a:endParaRPr lang="en-US" dirty="0"/>
          </a:p>
          <a:p>
            <a:endParaRPr lang="en-IN" dirty="0"/>
          </a:p>
        </p:txBody>
      </p:sp>
    </p:spTree>
    <p:extLst>
      <p:ext uri="{BB962C8B-B14F-4D97-AF65-F5344CB8AC3E}">
        <p14:creationId xmlns:p14="http://schemas.microsoft.com/office/powerpoint/2010/main" val="990609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F196C99-95D1-4C2E-AF57-8D71188F54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017" y="66261"/>
            <a:ext cx="6546574" cy="4553565"/>
          </a:xfrm>
          <a:prstGeom prst="rect">
            <a:avLst/>
          </a:prstGeom>
        </p:spPr>
      </p:pic>
      <p:pic>
        <p:nvPicPr>
          <p:cNvPr id="7" name="Picture 6">
            <a:extLst>
              <a:ext uri="{FF2B5EF4-FFF2-40B4-BE49-F238E27FC236}">
                <a16:creationId xmlns:a16="http://schemas.microsoft.com/office/drawing/2014/main" id="{6705BA41-C117-4811-8BD4-BD1119AD7C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4092" y="1944550"/>
            <a:ext cx="5212621" cy="4741172"/>
          </a:xfrm>
          <a:prstGeom prst="rect">
            <a:avLst/>
          </a:prstGeom>
        </p:spPr>
      </p:pic>
    </p:spTree>
    <p:extLst>
      <p:ext uri="{BB962C8B-B14F-4D97-AF65-F5344CB8AC3E}">
        <p14:creationId xmlns:p14="http://schemas.microsoft.com/office/powerpoint/2010/main" val="6385171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846</TotalTime>
  <Words>1297</Words>
  <Application>Microsoft Office PowerPoint</Application>
  <PresentationFormat>Widescreen</PresentationFormat>
  <Paragraphs>82</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Century Gothic</vt:lpstr>
      <vt:lpstr>Wingdings 3</vt:lpstr>
      <vt:lpstr>Ion</vt:lpstr>
      <vt:lpstr>Amazon Sales Data Analysis</vt:lpstr>
      <vt:lpstr>Objective</vt:lpstr>
      <vt:lpstr>Data Overview</vt:lpstr>
      <vt:lpstr>Dataset</vt:lpstr>
      <vt:lpstr>Libraries Used</vt:lpstr>
      <vt:lpstr>Data Cleaning and Preparation</vt:lpstr>
      <vt:lpstr>Exploratory Data Analysis (EDA) + Data visualization </vt:lpstr>
      <vt:lpstr>Distribution of products by main category and subcategory</vt:lpstr>
      <vt:lpstr>PowerPoint Presentation</vt:lpstr>
      <vt:lpstr>Top main categories and subcategories by Rating</vt:lpstr>
      <vt:lpstr>PowerPoint Presentation</vt:lpstr>
      <vt:lpstr>Distribution Of Customer Rating</vt:lpstr>
      <vt:lpstr>Analyzing main category product by ratings Score</vt:lpstr>
      <vt:lpstr>Analysis by rating score</vt:lpstr>
      <vt:lpstr>Analysis of Discount By main category</vt:lpstr>
      <vt:lpstr>Analyze the discount by subcategory </vt:lpstr>
      <vt:lpstr>Analysis of Active Reviewers</vt:lpstr>
      <vt:lpstr>Co-Relation Matrix</vt:lpstr>
      <vt:lpstr>Conclusion</vt:lpstr>
      <vt:lpstr>Insights</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Sales Data Analysis</dc:title>
  <dc:creator>dell</dc:creator>
  <cp:lastModifiedBy>dell</cp:lastModifiedBy>
  <cp:revision>49</cp:revision>
  <dcterms:created xsi:type="dcterms:W3CDTF">2023-11-13T11:28:25Z</dcterms:created>
  <dcterms:modified xsi:type="dcterms:W3CDTF">2023-11-26T12:32:00Z</dcterms:modified>
</cp:coreProperties>
</file>