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5.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6.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7.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 name="PlaceHolder 1"/>
          <p:cNvSpPr>
            <a:spLocks noGrp="1"/>
          </p:cNvSpPr>
          <p:nvPr>
            <p:ph type="title"/>
          </p:nvPr>
        </p:nvSpPr>
        <p:spPr>
          <a:xfrm>
            <a:off x="713160" y="1397520"/>
            <a:ext cx="7717320" cy="3517200"/>
          </a:xfrm>
          <a:prstGeom prst="rect">
            <a:avLst/>
          </a:prstGeom>
          <a:noFill/>
          <a:ln w="0">
            <a:noFill/>
          </a:ln>
        </p:spPr>
        <p:txBody>
          <a:bodyPr lIns="91440" rIns="91440" tIns="91440" bIns="91440" anchor="b">
            <a:noAutofit/>
          </a:bodyPr>
          <a:p>
            <a:pPr indent="0">
              <a:buNone/>
            </a:pPr>
            <a:r>
              <a:rPr b="0" lang="fr-FR" sz="12500" spc="-1" strike="noStrike">
                <a:solidFill>
                  <a:schemeClr val="dk1"/>
                </a:solidFill>
                <a:latin typeface="Arial"/>
              </a:rPr>
              <a:t>Click to edit the title text format</a:t>
            </a:r>
            <a:endParaRPr b="0" lang="fr-FR" sz="125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Google Shape;74;p19"/>
          <p:cNvSpPr/>
          <p:nvPr/>
        </p:nvSpPr>
        <p:spPr>
          <a:xfrm flipH="1">
            <a:off x="22788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2"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566880"/>
            <a:ext cx="7703640" cy="1269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Google Shape;13;p3"/>
          <p:cNvSpPr/>
          <p:nvPr/>
        </p:nvSpPr>
        <p:spPr>
          <a:xfrm>
            <a:off x="228600" y="228600"/>
            <a:ext cx="5457600" cy="468612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5" name="PlaceHolder 1"/>
          <p:cNvSpPr>
            <a:spLocks noGrp="1"/>
          </p:cNvSpPr>
          <p:nvPr>
            <p:ph type="title"/>
          </p:nvPr>
        </p:nvSpPr>
        <p:spPr>
          <a:xfrm>
            <a:off x="3600360" y="427680"/>
            <a:ext cx="4830120" cy="4486680"/>
          </a:xfrm>
          <a:prstGeom prst="rect">
            <a:avLst/>
          </a:prstGeom>
          <a:noFill/>
          <a:ln w="0">
            <a:noFill/>
          </a:ln>
        </p:spPr>
        <p:txBody>
          <a:bodyPr lIns="91440" rIns="91440" tIns="91440" bIns="91440" anchor="b">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sp>
        <p:nvSpPr>
          <p:cNvPr id="26" name="PlaceHolder 2"/>
          <p:cNvSpPr>
            <a:spLocks noGrp="1"/>
          </p:cNvSpPr>
          <p:nvPr>
            <p:ph type="title"/>
          </p:nvPr>
        </p:nvSpPr>
        <p:spPr>
          <a:xfrm>
            <a:off x="713160" y="427680"/>
            <a:ext cx="1077120" cy="922320"/>
          </a:xfrm>
          <a:prstGeom prst="rect">
            <a:avLst/>
          </a:prstGeom>
          <a:noFill/>
          <a:ln w="0">
            <a:noFill/>
          </a:ln>
        </p:spPr>
        <p:txBody>
          <a:bodyPr lIns="91440" rIns="91440" tIns="91440" bIns="91440" anchor="ctr">
            <a:noAutofit/>
          </a:bodyPr>
          <a:p>
            <a:pPr indent="0">
              <a:lnSpc>
                <a:spcPct val="100000"/>
              </a:lnSpc>
              <a:buNone/>
            </a:pPr>
            <a:r>
              <a:rPr b="0" lang="fr-FR" sz="6000" spc="-1" strike="noStrike">
                <a:solidFill>
                  <a:schemeClr val="dk1"/>
                </a:solidFill>
                <a:latin typeface="Bebas Neue"/>
                <a:ea typeface="Bebas Neue"/>
              </a:rPr>
              <a:t>xx%</a:t>
            </a:r>
            <a:endParaRPr b="0" lang="fr-FR" sz="6000" spc="-1" strike="noStrike">
              <a:solidFill>
                <a:schemeClr val="dk1"/>
              </a:solidFill>
              <a:latin typeface="Arial"/>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Google Shape;97;p21"/>
          <p:cNvSpPr/>
          <p:nvPr/>
        </p:nvSpPr>
        <p:spPr>
          <a:xfrm rot="5400000">
            <a:off x="2969640" y="-1781640"/>
            <a:ext cx="319392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9" name="PlaceHolder 1"/>
          <p:cNvSpPr>
            <a:spLocks noGrp="1"/>
          </p:cNvSpPr>
          <p:nvPr>
            <p:ph type="title"/>
          </p:nvPr>
        </p:nvSpPr>
        <p:spPr>
          <a:xfrm>
            <a:off x="745200" y="380880"/>
            <a:ext cx="4322520" cy="1603440"/>
          </a:xfrm>
          <a:prstGeom prst="rect">
            <a:avLst/>
          </a:prstGeom>
          <a:noFill/>
          <a:ln w="0">
            <a:noFill/>
          </a:ln>
        </p:spPr>
        <p:txBody>
          <a:bodyPr lIns="91440" rIns="91440" tIns="91440" bIns="91440" anchor="t">
            <a:noAutofit/>
          </a:bodyPr>
          <a:p>
            <a:pPr indent="0">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
        <p:nvSpPr>
          <p:cNvPr id="30" name="PlaceHolder 2"/>
          <p:cNvSpPr>
            <a:spLocks noGrp="1"/>
          </p:cNvSpPr>
          <p:nvPr>
            <p:ph type="title"/>
          </p:nvPr>
        </p:nvSpPr>
        <p:spPr>
          <a:xfrm>
            <a:off x="4076280" y="3158640"/>
            <a:ext cx="4322520" cy="1603440"/>
          </a:xfrm>
          <a:prstGeom prst="rect">
            <a:avLst/>
          </a:prstGeom>
          <a:noFill/>
          <a:ln w="0">
            <a:noFill/>
          </a:ln>
        </p:spPr>
        <p:txBody>
          <a:bodyPr lIns="91440" rIns="91440" tIns="91440" bIns="91440" anchor="b">
            <a:noAutofit/>
          </a:bodyPr>
          <a:p>
            <a:pPr indent="0" algn="r">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881080"/>
            <a:ext cx="4447800" cy="1831320"/>
          </a:xfrm>
          <a:prstGeom prst="rect">
            <a:avLst/>
          </a:prstGeom>
          <a:noFill/>
          <a:ln w="0">
            <a:noFill/>
          </a:ln>
        </p:spPr>
        <p:txBody>
          <a:bodyPr lIns="91440" rIns="91440" tIns="91440" bIns="91440" anchor="b">
            <a:noAutofit/>
          </a:bodyPr>
          <a:p>
            <a:pPr indent="0">
              <a:buNone/>
            </a:pPr>
            <a:r>
              <a:rPr b="0" lang="fr-FR" sz="12000" spc="-1" strike="noStrike">
                <a:solidFill>
                  <a:schemeClr val="dk1"/>
                </a:solidFill>
                <a:latin typeface="Arial"/>
              </a:rPr>
              <a:t>Click to edit the title text format</a:t>
            </a:r>
            <a:endParaRPr b="0" lang="fr-FR" sz="12000" spc="-1" strike="noStrike">
              <a:solidFill>
                <a:schemeClr val="dk1"/>
              </a:solidFill>
              <a:latin typeface="Arial"/>
            </a:endParaRPr>
          </a:p>
        </p:txBody>
      </p:sp>
      <p:sp>
        <p:nvSpPr>
          <p:cNvPr id="32" name="Google Shape;105;p22"/>
          <p:cNvSpPr/>
          <p:nvPr/>
        </p:nvSpPr>
        <p:spPr>
          <a:xfrm>
            <a:off x="713160" y="2230920"/>
            <a:ext cx="2724840" cy="70380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 sz="1000" spc="-1" strike="noStrike">
                <a:solidFill>
                  <a:schemeClr val="dk1"/>
                </a:solidFill>
                <a:latin typeface="Anek Malayalam"/>
                <a:ea typeface="Anek Malayalam"/>
              </a:rPr>
              <a:t>CREDITS:</a:t>
            </a:r>
            <a:r>
              <a:rPr b="0" lang="en" sz="1000" spc="-1" strike="noStrike">
                <a:solidFill>
                  <a:schemeClr val="dk1"/>
                </a:solidFill>
                <a:latin typeface="Anek Malayalam"/>
                <a:ea typeface="Anek Malayalam"/>
              </a:rPr>
              <a:t> This presentation template was created by </a:t>
            </a:r>
            <a:r>
              <a:rPr b="1" lang="en" sz="1000" spc="-1" strike="noStrike" u="sng">
                <a:solidFill>
                  <a:schemeClr val="dk1"/>
                </a:solidFill>
                <a:uFillTx/>
                <a:latin typeface="Anek Malayalam"/>
                <a:ea typeface="Anek Malayalam"/>
                <a:hlinkClick r:id="rId2"/>
              </a:rPr>
              <a:t>Slidesgo</a:t>
            </a:r>
            <a:r>
              <a:rPr b="0" lang="en" sz="1000" spc="-1" strike="noStrike">
                <a:solidFill>
                  <a:schemeClr val="dk1"/>
                </a:solidFill>
                <a:latin typeface="Anek Malayalam"/>
                <a:ea typeface="Anek Malayalam"/>
              </a:rPr>
              <a:t>, and includes icons, infographics &amp; images by </a:t>
            </a:r>
            <a:r>
              <a:rPr b="1" lang="en" sz="1000" spc="-1" strike="noStrike" u="sng">
                <a:solidFill>
                  <a:schemeClr val="dk1"/>
                </a:solidFill>
                <a:uFillTx/>
                <a:latin typeface="Anek Malayalam"/>
                <a:ea typeface="Anek Malayalam"/>
                <a:hlinkClick r:id="rId3"/>
              </a:rPr>
              <a:t>Freepik</a:t>
            </a:r>
            <a:r>
              <a:rPr b="0" lang="en" sz="1000" spc="-1" strike="noStrike">
                <a:solidFill>
                  <a:schemeClr val="dk1"/>
                </a:solidFill>
                <a:latin typeface="Anek Malayalam"/>
                <a:ea typeface="Anek Malayalam"/>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Google Shape;107;p23"/>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109;p24"/>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720000" y="488520"/>
            <a:ext cx="7703640" cy="461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3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Google Shape;21;p5"/>
          <p:cNvSpPr/>
          <p:nvPr/>
        </p:nvSpPr>
        <p:spPr>
          <a:xfrm>
            <a:off x="22860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1"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3751560"/>
            <a:ext cx="7703640" cy="10843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Bebas Neue"/>
                <a:ea typeface="Bebas Neu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13160" y="2822400"/>
            <a:ext cx="412200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48" name="PlaceHolder 2"/>
          <p:cNvSpPr>
            <a:spLocks noGrp="1"/>
          </p:cNvSpPr>
          <p:nvPr>
            <p:ph type="body"/>
          </p:nvPr>
        </p:nvSpPr>
        <p:spPr>
          <a:xfrm>
            <a:off x="713160" y="441360"/>
            <a:ext cx="348804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49"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3" name="PlaceHolder 2"/>
          <p:cNvSpPr>
            <a:spLocks noGrp="1"/>
          </p:cNvSpPr>
          <p:nvPr>
            <p:ph type="title"/>
          </p:nvPr>
        </p:nvSpPr>
        <p:spPr>
          <a:xfrm>
            <a:off x="228600" y="228600"/>
            <a:ext cx="4416840" cy="509760"/>
          </a:xfrm>
          <a:prstGeom prst="rect">
            <a:avLst/>
          </a:prstGeom>
          <a:no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4" name="Google Shape;115;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6" name="Google Shape;118;p28"/>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7"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58"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Google Shape;47;p13"/>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7" name="PlaceHolder 1"/>
          <p:cNvSpPr>
            <a:spLocks noGrp="1"/>
          </p:cNvSpPr>
          <p:nvPr>
            <p:ph type="title"/>
          </p:nvPr>
        </p:nvSpPr>
        <p:spPr>
          <a:xfrm>
            <a:off x="713160" y="2634120"/>
            <a:ext cx="3670920" cy="22017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8" name="PlaceHolder 2"/>
          <p:cNvSpPr>
            <a:spLocks noGrp="1"/>
          </p:cNvSpPr>
          <p:nvPr>
            <p:ph type="title"/>
          </p:nvPr>
        </p:nvSpPr>
        <p:spPr>
          <a:xfrm>
            <a:off x="4661640" y="122580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9" name="PlaceHolder 3"/>
          <p:cNvSpPr>
            <a:spLocks noGrp="1"/>
          </p:cNvSpPr>
          <p:nvPr>
            <p:ph type="title"/>
          </p:nvPr>
        </p:nvSpPr>
        <p:spPr>
          <a:xfrm>
            <a:off x="4661640" y="263412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10" name="PlaceHolder 4"/>
          <p:cNvSpPr>
            <a:spLocks noGrp="1"/>
          </p:cNvSpPr>
          <p:nvPr>
            <p:ph type="title"/>
          </p:nvPr>
        </p:nvSpPr>
        <p:spPr>
          <a:xfrm>
            <a:off x="4661640" y="404208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13160" y="3576600"/>
            <a:ext cx="7710840" cy="12618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13160" y="2815200"/>
            <a:ext cx="423756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 name="PlaceHolder 2"/>
          <p:cNvSpPr>
            <a:spLocks noGrp="1"/>
          </p:cNvSpPr>
          <p:nvPr>
            <p:ph type="body"/>
          </p:nvPr>
        </p:nvSpPr>
        <p:spPr>
          <a:xfrm>
            <a:off x="713160" y="441360"/>
            <a:ext cx="423756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15"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body"/>
          </p:nvPr>
        </p:nvSpPr>
        <p:spPr>
          <a:xfrm>
            <a:off x="720000" y="983880"/>
            <a:ext cx="7703640" cy="243756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Google Shape;69;p17"/>
          <p:cNvSpPr/>
          <p:nvPr/>
        </p:nvSpPr>
        <p:spPr>
          <a:xfrm rot="10800000">
            <a:off x="22896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9" name="PlaceHolder 1"/>
          <p:cNvSpPr>
            <a:spLocks noGrp="1"/>
          </p:cNvSpPr>
          <p:nvPr>
            <p:ph type="title"/>
          </p:nvPr>
        </p:nvSpPr>
        <p:spPr>
          <a:xfrm>
            <a:off x="720000" y="3566880"/>
            <a:ext cx="770364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714240" y="1400040"/>
            <a:ext cx="7714800" cy="3514320"/>
          </a:xfrm>
          <a:prstGeom prst="rect">
            <a:avLst/>
          </a:prstGeom>
          <a:noFill/>
          <a:ln w="0">
            <a:noFill/>
          </a:ln>
        </p:spPr>
        <p:txBody>
          <a:bodyPr lIns="91440" rIns="91440" tIns="91440" bIns="91440" anchor="b">
            <a:normAutofit fontScale="87434"/>
          </a:bodyPr>
          <a:p>
            <a:pPr indent="0" algn="ctr">
              <a:lnSpc>
                <a:spcPct val="100000"/>
              </a:lnSpc>
              <a:buNone/>
              <a:tabLst>
                <a:tab algn="l" pos="0"/>
              </a:tabLst>
            </a:pPr>
            <a:r>
              <a:rPr b="0" lang="en" sz="12500" spc="-1" strike="noStrike">
                <a:solidFill>
                  <a:schemeClr val="dk1"/>
                </a:solidFill>
                <a:latin typeface="Bebas Neue"/>
                <a:ea typeface="Bebas Neue"/>
              </a:rPr>
              <a:t>Expense Tracker</a:t>
            </a:r>
            <a:endParaRPr b="0" lang="fr-FR" sz="12500" spc="-1" strike="noStrike">
              <a:solidFill>
                <a:schemeClr val="dk1"/>
              </a:solidFill>
              <a:latin typeface="Arial"/>
            </a:endParaRPr>
          </a:p>
        </p:txBody>
      </p:sp>
      <p:sp>
        <p:nvSpPr>
          <p:cNvPr id="60" name="PlaceHolder 2"/>
          <p:cNvSpPr>
            <a:spLocks noGrp="1"/>
          </p:cNvSpPr>
          <p:nvPr>
            <p:ph type="subTitle"/>
          </p:nvPr>
        </p:nvSpPr>
        <p:spPr>
          <a:xfrm>
            <a:off x="714240" y="428760"/>
            <a:ext cx="7714800" cy="44748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400" spc="-1" strike="noStrike">
                <a:solidFill>
                  <a:schemeClr val="dk1"/>
                </a:solidFill>
                <a:latin typeface="Anek Malayalam"/>
                <a:ea typeface="Anek Malayalam"/>
              </a:rPr>
              <a:t>A comprehensive tool for managing personal finances using Java.</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Data Management Techniques</a:t>
            </a:r>
            <a:endParaRPr b="0" lang="fr-FR" sz="6000" spc="-1" strike="noStrike">
              <a:solidFill>
                <a:schemeClr val="dk1"/>
              </a:solidFill>
              <a:latin typeface="Arial"/>
            </a:endParaRPr>
          </a:p>
        </p:txBody>
      </p:sp>
      <p:sp>
        <p:nvSpPr>
          <p:cNvPr id="83"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Data management is crucial for the Expense Tracker, implemented through effective use of SQLite database queries for storing, retrieving, and updating expense records. Prepared statements are used to prevent SQL injection attacks and ensure data integrity. Additionally, the application incorporates exception handling to manage errors gracefully during database operations.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Conclusions</a:t>
            </a:r>
            <a:endParaRPr b="0" lang="fr-FR" sz="6000" spc="-1" strike="noStrike">
              <a:solidFill>
                <a:schemeClr val="dk1"/>
              </a:solidFill>
              <a:latin typeface="Arial"/>
            </a:endParaRPr>
          </a:p>
        </p:txBody>
      </p:sp>
      <p:sp>
        <p:nvSpPr>
          <p:cNvPr id="85"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In conclusion, the Expense Tracker is a robust application that utilizes Java and modern technologies to help users manage their finances effectively. It combines a user-friendly interface with solid data management practices, making it a reliable tool for personal finance management.</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14240" y="2876400"/>
            <a:ext cx="4447800" cy="1828440"/>
          </a:xfrm>
          <a:prstGeom prst="rect">
            <a:avLst/>
          </a:prstGeom>
          <a:noFill/>
          <a:ln w="0">
            <a:noFill/>
          </a:ln>
        </p:spPr>
        <p:txBody>
          <a:bodyPr lIns="91440" rIns="91440" tIns="91440" bIns="91440" anchor="b">
            <a:normAutofit fontScale="74922"/>
          </a:bodyPr>
          <a:p>
            <a:pPr indent="0">
              <a:lnSpc>
                <a:spcPct val="100000"/>
              </a:lnSpc>
              <a:buNone/>
              <a:tabLst>
                <a:tab algn="l" pos="0"/>
              </a:tabLst>
            </a:pPr>
            <a:r>
              <a:rPr b="0" lang="en" sz="12000" spc="-1" strike="noStrike">
                <a:solidFill>
                  <a:schemeClr val="dk1"/>
                </a:solidFill>
                <a:latin typeface="Bebas Neue"/>
                <a:ea typeface="Bebas Neue"/>
              </a:rPr>
              <a:t>Thank you!</a:t>
            </a:r>
            <a:endParaRPr b="0" lang="fr-FR" sz="12000" spc="-1" strike="noStrike">
              <a:solidFill>
                <a:schemeClr val="dk1"/>
              </a:solidFill>
              <a:latin typeface="Arial"/>
            </a:endParaRPr>
          </a:p>
        </p:txBody>
      </p:sp>
      <p:sp>
        <p:nvSpPr>
          <p:cNvPr id="87" name="PlaceHolder 2"/>
          <p:cNvSpPr>
            <a:spLocks noGrp="1"/>
          </p:cNvSpPr>
          <p:nvPr>
            <p:ph type="subTitle"/>
          </p:nvPr>
        </p:nvSpPr>
        <p:spPr>
          <a:xfrm>
            <a:off x="714240" y="1000080"/>
            <a:ext cx="272376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 you have any questions?</a:t>
            </a:r>
            <a:endParaRPr b="0" lang="en-US" sz="1400" spc="-1" strike="noStrike">
              <a:solidFill>
                <a:srgbClr val="ffffff"/>
              </a:solidFill>
              <a:latin typeface="OpenSymbol"/>
            </a:endParaRPr>
          </a:p>
        </p:txBody>
      </p:sp>
      <p:grpSp>
        <p:nvGrpSpPr>
          <p:cNvPr id="88" name="Google Shape;263;p42"/>
          <p:cNvGrpSpPr/>
          <p:nvPr/>
        </p:nvGrpSpPr>
        <p:grpSpPr>
          <a:xfrm>
            <a:off x="5591160" y="3191040"/>
            <a:ext cx="437040" cy="437040"/>
            <a:chOff x="5591160" y="3191040"/>
            <a:chExt cx="437040" cy="437040"/>
          </a:xfrm>
        </p:grpSpPr>
        <p:sp>
          <p:nvSpPr>
            <p:cNvPr id="89" name="Google Shape;264;p42"/>
            <p:cNvSpPr/>
            <p:nvPr/>
          </p:nvSpPr>
          <p:spPr>
            <a:xfrm>
              <a:off x="55911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0" name="Google Shape;265;p42"/>
            <p:cNvGrpSpPr/>
            <p:nvPr/>
          </p:nvGrpSpPr>
          <p:grpSpPr>
            <a:xfrm>
              <a:off x="5677560" y="3271680"/>
              <a:ext cx="275760" cy="275760"/>
              <a:chOff x="5677560" y="3271680"/>
              <a:chExt cx="275760" cy="275760"/>
            </a:xfrm>
          </p:grpSpPr>
          <p:sp>
            <p:nvSpPr>
              <p:cNvPr id="91" name="Google Shape;266;p42"/>
              <p:cNvSpPr/>
              <p:nvPr/>
            </p:nvSpPr>
            <p:spPr>
              <a:xfrm>
                <a:off x="5677560" y="327168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67;p42"/>
              <p:cNvSpPr/>
              <p:nvPr/>
            </p:nvSpPr>
            <p:spPr>
              <a:xfrm>
                <a:off x="5741640" y="333720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68;p42"/>
              <p:cNvSpPr/>
              <p:nvPr/>
            </p:nvSpPr>
            <p:spPr>
              <a:xfrm>
                <a:off x="5871600" y="330696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4" name="Google Shape;269;p42"/>
          <p:cNvGrpSpPr/>
          <p:nvPr/>
        </p:nvGrpSpPr>
        <p:grpSpPr>
          <a:xfrm>
            <a:off x="6458400" y="3191040"/>
            <a:ext cx="437040" cy="437040"/>
            <a:chOff x="6458400" y="3191040"/>
            <a:chExt cx="437040" cy="437040"/>
          </a:xfrm>
        </p:grpSpPr>
        <p:sp>
          <p:nvSpPr>
            <p:cNvPr id="95" name="Google Shape;270;p42"/>
            <p:cNvSpPr/>
            <p:nvPr/>
          </p:nvSpPr>
          <p:spPr>
            <a:xfrm>
              <a:off x="6458400" y="3191040"/>
              <a:ext cx="437040" cy="437040"/>
            </a:xfrm>
            <a:prstGeom prst="roundRect">
              <a:avLst>
                <a:gd name="adj" fmla="val 10894"/>
              </a:avLst>
            </a:prstGeom>
            <a:gradFill rotWithShape="0">
              <a:gsLst>
                <a:gs pos="0">
                  <a:srgbClr val="3833cb"/>
                </a:gs>
                <a:gs pos="100000">
                  <a:srgbClr val="47d2fb"/>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 name="Google Shape;271;p42"/>
            <p:cNvGrpSpPr/>
            <p:nvPr/>
          </p:nvGrpSpPr>
          <p:grpSpPr>
            <a:xfrm>
              <a:off x="6543720" y="3290400"/>
              <a:ext cx="266400" cy="237960"/>
              <a:chOff x="6543720" y="3290400"/>
              <a:chExt cx="266400" cy="237960"/>
            </a:xfrm>
          </p:grpSpPr>
          <p:sp>
            <p:nvSpPr>
              <p:cNvPr id="97" name="Google Shape;272;p42"/>
              <p:cNvSpPr/>
              <p:nvPr/>
            </p:nvSpPr>
            <p:spPr>
              <a:xfrm>
                <a:off x="6553080" y="337428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273;p42"/>
              <p:cNvSpPr/>
              <p:nvPr/>
            </p:nvSpPr>
            <p:spPr>
              <a:xfrm>
                <a:off x="6543720" y="329040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74;p42"/>
              <p:cNvSpPr/>
              <p:nvPr/>
            </p:nvSpPr>
            <p:spPr>
              <a:xfrm>
                <a:off x="6646320" y="337428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00" name="Google Shape;275;p42"/>
          <p:cNvSpPr/>
          <p:nvPr/>
        </p:nvSpPr>
        <p:spPr>
          <a:xfrm>
            <a:off x="5562720" y="4048200"/>
            <a:ext cx="29523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grpSp>
        <p:nvGrpSpPr>
          <p:cNvPr id="101" name="Google Shape;276;p42"/>
          <p:cNvGrpSpPr/>
          <p:nvPr/>
        </p:nvGrpSpPr>
        <p:grpSpPr>
          <a:xfrm>
            <a:off x="7326360" y="3191040"/>
            <a:ext cx="437040" cy="437040"/>
            <a:chOff x="7326360" y="3191040"/>
            <a:chExt cx="437040" cy="437040"/>
          </a:xfrm>
        </p:grpSpPr>
        <p:sp>
          <p:nvSpPr>
            <p:cNvPr id="102" name="Google Shape;277;p42"/>
            <p:cNvSpPr/>
            <p:nvPr/>
          </p:nvSpPr>
          <p:spPr>
            <a:xfrm>
              <a:off x="73263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78;p42"/>
            <p:cNvSpPr/>
            <p:nvPr/>
          </p:nvSpPr>
          <p:spPr>
            <a:xfrm>
              <a:off x="7410600" y="327240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Introduction</a:t>
            </a:r>
            <a:endParaRPr b="0" lang="fr-FR" sz="6000" spc="-1" strike="noStrike">
              <a:solidFill>
                <a:schemeClr val="dk1"/>
              </a:solidFill>
              <a:latin typeface="Arial"/>
            </a:endParaRPr>
          </a:p>
        </p:txBody>
      </p:sp>
      <p:sp>
        <p:nvSpPr>
          <p:cNvPr id="62"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This presentation outlines the development of an Expense Tracker application using Java, focusing on its objectives, features, and implementation details.</a:t>
            </a:r>
            <a:endParaRPr b="0" lang="fr-FR" sz="1400" spc="-1" strike="noStrike">
              <a:solidFill>
                <a:srgbClr val="000000"/>
              </a:solidFill>
              <a:latin typeface="Arial"/>
            </a:endParaRPr>
          </a:p>
        </p:txBody>
      </p:sp>
      <p:sp>
        <p:nvSpPr>
          <p:cNvPr id="63"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65"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Project Overview</a:t>
            </a:r>
            <a:endParaRPr b="0" lang="fr-FR" sz="8500" spc="-1" strike="noStrike">
              <a:solidFill>
                <a:schemeClr val="dk1"/>
              </a:solidFill>
              <a:latin typeface="Arial"/>
            </a:endParaRPr>
          </a:p>
        </p:txBody>
      </p:sp>
      <p:sp>
        <p:nvSpPr>
          <p:cNvPr id="66"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fontScale="91985"/>
          </a:bodyPr>
          <a:p>
            <a:pPr indent="0">
              <a:lnSpc>
                <a:spcPct val="100000"/>
              </a:lnSpc>
              <a:buNone/>
              <a:tabLst>
                <a:tab algn="l" pos="0"/>
              </a:tabLst>
            </a:pPr>
            <a:r>
              <a:rPr b="0" lang="en" sz="6000" spc="-1" strike="noStrike">
                <a:solidFill>
                  <a:schemeClr val="dk1"/>
                </a:solidFill>
                <a:latin typeface="Bebas Neue"/>
                <a:ea typeface="Bebas Neue"/>
              </a:rPr>
              <a:t>Objective of Expense Tracker</a:t>
            </a:r>
            <a:endParaRPr b="0" lang="fr-FR" sz="6000" spc="-1" strike="noStrike">
              <a:solidFill>
                <a:schemeClr val="dk1"/>
              </a:solidFill>
              <a:latin typeface="Arial"/>
            </a:endParaRPr>
          </a:p>
        </p:txBody>
      </p:sp>
      <p:sp>
        <p:nvSpPr>
          <p:cNvPr id="68"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primary objective of the Expense Tracker is to provide users with a reliable method to monitor and manage their daily expenses efficiently. The application aims to help individuals maintain budget control, track spending patterns, and promote financial awareness.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fontScale="87486"/>
          </a:bodyPr>
          <a:p>
            <a:pPr indent="0">
              <a:lnSpc>
                <a:spcPct val="100000"/>
              </a:lnSpc>
              <a:buNone/>
              <a:tabLst>
                <a:tab algn="l" pos="0"/>
              </a:tabLst>
            </a:pPr>
            <a:r>
              <a:rPr b="0" lang="en" sz="6000" spc="-1" strike="noStrike">
                <a:solidFill>
                  <a:schemeClr val="dk1"/>
                </a:solidFill>
                <a:latin typeface="Bebas Neue"/>
                <a:ea typeface="Bebas Neue"/>
              </a:rPr>
              <a:t>Key Features and Functionality</a:t>
            </a:r>
            <a:endParaRPr b="0" lang="fr-FR" sz="6000" spc="-1" strike="noStrike">
              <a:solidFill>
                <a:schemeClr val="dk1"/>
              </a:solidFill>
              <a:latin typeface="Arial"/>
            </a:endParaRPr>
          </a:p>
        </p:txBody>
      </p:sp>
      <p:sp>
        <p:nvSpPr>
          <p:cNvPr id="70"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Expense Tracker includes features such as user authentication, simple navigation, expense categorization, real-time expense tracking, and reporting capabilities. Users can add, edit, or delete expenses and generate reports to analyze spending habits over time.</a:t>
            </a:r>
            <a:endParaRPr b="0" lang="fr-FR" sz="1400" spc="-1" strike="noStrike">
              <a:solidFill>
                <a:srgbClr val="000000"/>
              </a:solidFill>
              <a:latin typeface="Arial"/>
            </a:endParaRPr>
          </a:p>
        </p:txBody>
      </p:sp>
      <p:sp>
        <p:nvSpPr>
          <p:cNvPr id="71"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Technological Stack Used</a:t>
            </a:r>
            <a:endParaRPr b="0" lang="fr-FR" sz="6000" spc="-1" strike="noStrike">
              <a:solidFill>
                <a:schemeClr val="dk1"/>
              </a:solidFill>
              <a:latin typeface="Arial"/>
            </a:endParaRPr>
          </a:p>
        </p:txBody>
      </p:sp>
      <p:sp>
        <p:nvSpPr>
          <p:cNvPr id="73"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Expense Tracker application is developed using Java as the primary programming language, leveraging the Java Standard Edition (SE) for core functionalities. The user interface is built using JavaFX to provide a modern and intuitive design. For data management, a SQLite database is employed to store user data securely and efficiently.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75"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Implementation Details</a:t>
            </a:r>
            <a:endParaRPr b="0" lang="fr-FR" sz="8500" spc="-1" strike="noStrike">
              <a:solidFill>
                <a:schemeClr val="dk1"/>
              </a:solidFill>
              <a:latin typeface="Arial"/>
            </a:endParaRPr>
          </a:p>
        </p:txBody>
      </p:sp>
      <p:sp>
        <p:nvSpPr>
          <p:cNvPr id="76"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Java Code Structure</a:t>
            </a:r>
            <a:endParaRPr b="0" lang="fr-FR" sz="6000" spc="-1" strike="noStrike">
              <a:solidFill>
                <a:schemeClr val="dk1"/>
              </a:solidFill>
              <a:latin typeface="Arial"/>
            </a:endParaRPr>
          </a:p>
        </p:txBody>
      </p:sp>
      <p:sp>
        <p:nvSpPr>
          <p:cNvPr id="78"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code is organized into multiple packages, each responsible for different aspects of the application. The main package handles the core functionality, while other packages encapsulate the user interface components, database interactions, and utility classes. This modular structure promotes maintainability and scalability of the application.</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User Interface Design</a:t>
            </a:r>
            <a:endParaRPr b="0" lang="fr-FR" sz="6000" spc="-1" strike="noStrike">
              <a:solidFill>
                <a:schemeClr val="dk1"/>
              </a:solidFill>
              <a:latin typeface="Arial"/>
            </a:endParaRPr>
          </a:p>
        </p:txBody>
      </p:sp>
      <p:sp>
        <p:nvSpPr>
          <p:cNvPr id="80"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user interface is designed with usability in mind, featuring a clean layout that enhances user experience. Navigation is straightforward, with clearly labeled buttons and sections. The use of JavaFX allows for responsive components, ensuring that the application works seamlessly across different screen sizes and resolutions.</a:t>
            </a:r>
            <a:endParaRPr b="0" lang="fr-FR" sz="1400" spc="-1" strike="noStrike">
              <a:solidFill>
                <a:srgbClr val="000000"/>
              </a:solidFill>
              <a:latin typeface="Arial"/>
            </a:endParaRPr>
          </a:p>
        </p:txBody>
      </p:sp>
      <p:sp>
        <p:nvSpPr>
          <p:cNvPr id="81"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2025-05-27T13:17:57Z</dcterms:created>
  <dc:creator>Unknown Creator</dc:creator>
  <dc:description/>
  <dc:language>en-US</dc:language>
  <cp:lastModifiedBy>Unknown Creator</cp:lastModifiedBy>
  <dcterms:modified xsi:type="dcterms:W3CDTF">2025-05-27T13:17:57Z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