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0" r:id="rId3"/>
    <p:sldId id="261" r:id="rId4"/>
    <p:sldId id="259" r:id="rId5"/>
    <p:sldId id="262" r:id="rId6"/>
    <p:sldId id="263" r:id="rId7"/>
    <p:sldId id="264" r:id="rId8"/>
    <p:sldId id="265" r:id="rId9"/>
    <p:sldId id="266" r:id="rId10"/>
    <p:sldId id="267" r:id="rId11"/>
    <p:sldId id="268" r:id="rId12"/>
    <p:sldId id="269" r:id="rId13"/>
    <p:sldId id="276" r:id="rId14"/>
    <p:sldId id="270" r:id="rId15"/>
    <p:sldId id="271" r:id="rId16"/>
    <p:sldId id="272" r:id="rId17"/>
    <p:sldId id="273" r:id="rId18"/>
    <p:sldId id="274" r:id="rId19"/>
    <p:sldId id="275" r:id="rId20"/>
    <p:sldId id="277" r:id="rId21"/>
    <p:sldId id="278" r:id="rId22"/>
    <p:sldId id="279"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0" autoAdjust="0"/>
  </p:normalViewPr>
  <p:slideViewPr>
    <p:cSldViewPr snapToGrid="0">
      <p:cViewPr varScale="1">
        <p:scale>
          <a:sx n="109" d="100"/>
          <a:sy n="109" d="100"/>
        </p:scale>
        <p:origin x="70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997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103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endParaRPr lang="en-US"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EDA On Hotel Booking Analysis</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By:-</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Abhishek Singh Rawat</a:t>
            </a:r>
            <a:endParaRPr lang="en-US"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(Cohort Madrid)</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29B4-54F4-6398-13F3-EEC978BB85A6}"/>
              </a:ext>
            </a:extLst>
          </p:cNvPr>
          <p:cNvSpPr>
            <a:spLocks noGrp="1"/>
          </p:cNvSpPr>
          <p:nvPr>
            <p:ph type="title"/>
          </p:nvPr>
        </p:nvSpPr>
        <p:spPr>
          <a:xfrm>
            <a:off x="394010" y="53964"/>
            <a:ext cx="8125522"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240E5813-D51C-8C15-2F9A-CC9D371F7969}"/>
              </a:ext>
            </a:extLst>
          </p:cNvPr>
          <p:cNvSpPr>
            <a:spLocks noGrp="1"/>
          </p:cNvSpPr>
          <p:nvPr>
            <p:ph type="body" idx="1"/>
          </p:nvPr>
        </p:nvSpPr>
        <p:spPr>
          <a:xfrm>
            <a:off x="66907" y="626664"/>
            <a:ext cx="8995317" cy="4462872"/>
          </a:xfrm>
        </p:spPr>
        <p:txBody>
          <a:bodyPr/>
          <a:lstStyle/>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lgn="just">
              <a:buNone/>
            </a:pPr>
            <a:r>
              <a:rPr lang="en-US" sz="2800" b="1" i="0" u="none" strike="noStrike" baseline="0" dirty="0">
                <a:solidFill>
                  <a:srgbClr val="FF4646"/>
                </a:solidFill>
                <a:latin typeface="Arial" panose="020B0604020202020204" pitchFamily="34" charset="0"/>
              </a:rPr>
              <a:t>Conclusions: </a:t>
            </a:r>
          </a:p>
          <a:p>
            <a:pPr algn="just">
              <a:buClr>
                <a:schemeClr val="accent2"/>
              </a:buClr>
              <a:buFont typeface="Wingdings" panose="05000000000000000000" pitchFamily="2" charset="2"/>
              <a:buChar char="Ø"/>
            </a:pPr>
            <a:r>
              <a:rPr lang="en-US" sz="1400" b="0" i="0" u="none" strike="noStrike" baseline="0" dirty="0">
                <a:solidFill>
                  <a:srgbClr val="000000"/>
                </a:solidFill>
                <a:latin typeface="Arial" panose="020B0604020202020204" pitchFamily="34" charset="0"/>
              </a:rPr>
              <a:t> 79.1 % bookings were made through TA/TO</a:t>
            </a:r>
          </a:p>
          <a:p>
            <a:pPr marL="114300" indent="0" algn="just">
              <a:buNone/>
            </a:pPr>
            <a:r>
              <a:rPr lang="en-US" sz="1400" b="0" i="0" u="none" strike="noStrike" baseline="0" dirty="0">
                <a:solidFill>
                  <a:srgbClr val="000000"/>
                </a:solidFill>
                <a:latin typeface="Arial" panose="020B0604020202020204" pitchFamily="34" charset="0"/>
              </a:rPr>
              <a:t>      (travel agents/Tour operators).Second most </a:t>
            </a:r>
          </a:p>
          <a:p>
            <a:pPr marL="114300" indent="0" algn="just">
              <a:buNone/>
            </a:pPr>
            <a:r>
              <a:rPr lang="en-US" sz="140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channel is direct. </a:t>
            </a:r>
          </a:p>
          <a:p>
            <a:pPr marL="114300" indent="0" algn="just">
              <a:buClr>
                <a:schemeClr val="accent2"/>
              </a:buClr>
              <a:buNone/>
            </a:pPr>
            <a:r>
              <a:rPr lang="en-US" sz="1400" b="0" i="0" u="none" strike="noStrike" baseline="0" dirty="0">
                <a:solidFill>
                  <a:srgbClr val="000000"/>
                </a:solidFill>
                <a:latin typeface="Arial" panose="020B0604020202020204" pitchFamily="34" charset="0"/>
              </a:rPr>
              <a:t>       Room type ‘A’ is most preferred by </a:t>
            </a:r>
          </a:p>
          <a:p>
            <a:pPr algn="just">
              <a:buClr>
                <a:schemeClr val="accent2"/>
              </a:buClr>
              <a:buFont typeface="Wingdings" panose="05000000000000000000" pitchFamily="2" charset="2"/>
              <a:buChar char="Ø"/>
            </a:pPr>
            <a:r>
              <a:rPr lang="en-US" sz="1400" b="0" i="0" u="none" strike="noStrike" baseline="0" dirty="0">
                <a:solidFill>
                  <a:srgbClr val="000000"/>
                </a:solidFill>
                <a:latin typeface="Arial" panose="020B0604020202020204" pitchFamily="34" charset="0"/>
              </a:rPr>
              <a:t>the guests second most preferred is ‘D’. </a:t>
            </a:r>
          </a:p>
          <a:p>
            <a:pPr marL="114300" indent="0" algn="just">
              <a:buClr>
                <a:schemeClr val="accent2"/>
              </a:buClr>
              <a:buNone/>
            </a:pPr>
            <a:r>
              <a:rPr lang="en-US" sz="1400" dirty="0">
                <a:solidFill>
                  <a:srgbClr val="000000"/>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Almost 98.7% of the guests prefer ‘No deposit’ type</a:t>
            </a:r>
          </a:p>
          <a:p>
            <a:pPr algn="just">
              <a:buClr>
                <a:schemeClr val="accent2"/>
              </a:buClr>
              <a:buFont typeface="Wingdings" panose="05000000000000000000" pitchFamily="2" charset="2"/>
              <a:buChar char="Ø"/>
            </a:pPr>
            <a:r>
              <a:rPr lang="en-US" sz="1400" b="0" i="0" u="none" strike="noStrike" baseline="0" dirty="0">
                <a:solidFill>
                  <a:srgbClr val="000000"/>
                </a:solidFill>
                <a:latin typeface="Arial" panose="020B0604020202020204" pitchFamily="34" charset="0"/>
              </a:rPr>
              <a:t> of criterion while booking hotels. </a:t>
            </a:r>
          </a:p>
          <a:p>
            <a:endParaRPr lang="en-US" sz="1400" b="0" i="0" u="none" strike="noStrike" baseline="0" dirty="0">
              <a:solidFill>
                <a:srgbClr val="000000"/>
              </a:solidFill>
              <a:latin typeface="Arial" panose="020B0604020202020204" pitchFamily="34" charset="0"/>
            </a:endParaRPr>
          </a:p>
          <a:p>
            <a:pPr marL="114300" indent="0">
              <a:buNone/>
            </a:pPr>
            <a:endParaRPr lang="en-US" sz="1400" dirty="0"/>
          </a:p>
          <a:p>
            <a:endParaRPr lang="en-US" dirty="0"/>
          </a:p>
        </p:txBody>
      </p:sp>
      <p:pic>
        <p:nvPicPr>
          <p:cNvPr id="5" name="Picture 4" descr="Chart, pie chart&#10;&#10;Description automatically generated">
            <a:extLst>
              <a:ext uri="{FF2B5EF4-FFF2-40B4-BE49-F238E27FC236}">
                <a16:creationId xmlns:a16="http://schemas.microsoft.com/office/drawing/2014/main" id="{D7B3A213-27A0-0E7A-72C8-C2C6B0980EC0}"/>
              </a:ext>
            </a:extLst>
          </p:cNvPr>
          <p:cNvPicPr>
            <a:picLocks noChangeAspect="1"/>
          </p:cNvPicPr>
          <p:nvPr/>
        </p:nvPicPr>
        <p:blipFill>
          <a:blip r:embed="rId2"/>
          <a:stretch>
            <a:fillRect/>
          </a:stretch>
        </p:blipFill>
        <p:spPr>
          <a:xfrm>
            <a:off x="14867" y="632086"/>
            <a:ext cx="2795239" cy="2282100"/>
          </a:xfrm>
          <a:prstGeom prst="rect">
            <a:avLst/>
          </a:prstGeom>
        </p:spPr>
      </p:pic>
      <p:pic>
        <p:nvPicPr>
          <p:cNvPr id="7" name="Picture 6" descr="Chart&#10;&#10;Description automatically generated">
            <a:extLst>
              <a:ext uri="{FF2B5EF4-FFF2-40B4-BE49-F238E27FC236}">
                <a16:creationId xmlns:a16="http://schemas.microsoft.com/office/drawing/2014/main" id="{C9539CC0-EF3B-F166-C3B3-92A6722D6CD4}"/>
              </a:ext>
            </a:extLst>
          </p:cNvPr>
          <p:cNvPicPr>
            <a:picLocks noChangeAspect="1"/>
          </p:cNvPicPr>
          <p:nvPr/>
        </p:nvPicPr>
        <p:blipFill>
          <a:blip r:embed="rId3"/>
          <a:stretch>
            <a:fillRect/>
          </a:stretch>
        </p:blipFill>
        <p:spPr>
          <a:xfrm>
            <a:off x="2795238" y="626664"/>
            <a:ext cx="6214947" cy="2339560"/>
          </a:xfrm>
          <a:prstGeom prst="rect">
            <a:avLst/>
          </a:prstGeom>
        </p:spPr>
      </p:pic>
      <p:pic>
        <p:nvPicPr>
          <p:cNvPr id="9" name="Picture 8" descr="Chart, pie chart&#10;&#10;Description automatically generated">
            <a:extLst>
              <a:ext uri="{FF2B5EF4-FFF2-40B4-BE49-F238E27FC236}">
                <a16:creationId xmlns:a16="http://schemas.microsoft.com/office/drawing/2014/main" id="{0AEEA196-2A9F-DDDC-B1C3-5684D3CF115A}"/>
              </a:ext>
            </a:extLst>
          </p:cNvPr>
          <p:cNvPicPr>
            <a:picLocks noChangeAspect="1"/>
          </p:cNvPicPr>
          <p:nvPr/>
        </p:nvPicPr>
        <p:blipFill>
          <a:blip r:embed="rId4"/>
          <a:stretch>
            <a:fillRect/>
          </a:stretch>
        </p:blipFill>
        <p:spPr>
          <a:xfrm>
            <a:off x="5374888" y="2923796"/>
            <a:ext cx="3040566" cy="2208168"/>
          </a:xfrm>
          <a:prstGeom prst="rect">
            <a:avLst/>
          </a:prstGeom>
        </p:spPr>
      </p:pic>
    </p:spTree>
    <p:extLst>
      <p:ext uri="{BB962C8B-B14F-4D97-AF65-F5344CB8AC3E}">
        <p14:creationId xmlns:p14="http://schemas.microsoft.com/office/powerpoint/2010/main" val="329479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463A-5045-D094-61AD-B1212C5D0EC2}"/>
              </a:ext>
            </a:extLst>
          </p:cNvPr>
          <p:cNvSpPr>
            <a:spLocks noGrp="1"/>
          </p:cNvSpPr>
          <p:nvPr>
            <p:ph type="title"/>
          </p:nvPr>
        </p:nvSpPr>
        <p:spPr>
          <a:xfrm>
            <a:off x="311700" y="58449"/>
            <a:ext cx="8245002"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71551F57-202C-9C2E-B461-9FB745FEEE72}"/>
              </a:ext>
            </a:extLst>
          </p:cNvPr>
          <p:cNvSpPr>
            <a:spLocks noGrp="1"/>
          </p:cNvSpPr>
          <p:nvPr>
            <p:ph type="body" idx="1"/>
          </p:nvPr>
        </p:nvSpPr>
        <p:spPr>
          <a:xfrm>
            <a:off x="311700" y="706427"/>
            <a:ext cx="8520600" cy="4378624"/>
          </a:xfrm>
        </p:spPr>
        <p:txBody>
          <a:bodyPr/>
          <a:lstStyle/>
          <a:p>
            <a:pPr marL="114300" indent="0">
              <a:buNone/>
            </a:pPr>
            <a:r>
              <a:rPr lang="en-US" sz="2800" b="1" i="0" u="none" strike="noStrike" baseline="0" dirty="0">
                <a:solidFill>
                  <a:srgbClr val="FF4646"/>
                </a:solidFill>
                <a:latin typeface="Arial" panose="020B0604020202020204" pitchFamily="34" charset="0"/>
              </a:rPr>
              <a:t>Conclusions: </a:t>
            </a:r>
            <a:endParaRPr lang="en-US" sz="2800" dirty="0">
              <a:solidFill>
                <a:srgbClr val="FF4646"/>
              </a:solidFill>
              <a:latin typeface="Arial" panose="020B0604020202020204" pitchFamily="34" charset="0"/>
            </a:endParaRPr>
          </a:p>
          <a:p>
            <a:pPr>
              <a:buClr>
                <a:schemeClr val="accent2"/>
              </a:buClr>
              <a:buFont typeface="Wingdings" panose="05000000000000000000" pitchFamily="2" charset="2"/>
              <a:buChar char="Ø"/>
            </a:pPr>
            <a:r>
              <a:rPr lang="en-US" sz="1400" i="0" u="none" strike="noStrike" baseline="0" dirty="0">
                <a:solidFill>
                  <a:srgbClr val="202020"/>
                </a:solidFill>
                <a:latin typeface="Arial" panose="020B0604020202020204" pitchFamily="34" charset="0"/>
              </a:rPr>
              <a:t>BB( Bed &amp; Breakfast) is the most preferred</a:t>
            </a:r>
          </a:p>
          <a:p>
            <a:pPr marL="114300" indent="0">
              <a:buClr>
                <a:schemeClr val="accent2"/>
              </a:buClr>
              <a:buNone/>
            </a:pPr>
            <a:r>
              <a:rPr lang="en-US" sz="1400" dirty="0">
                <a:solidFill>
                  <a:srgbClr val="202020"/>
                </a:solidFill>
                <a:latin typeface="Arial" panose="020B0604020202020204" pitchFamily="34" charset="0"/>
              </a:rPr>
              <a:t>     </a:t>
            </a:r>
            <a:r>
              <a:rPr lang="en-US" sz="1400" i="0" u="none" strike="noStrike" baseline="0" dirty="0">
                <a:solidFill>
                  <a:srgbClr val="202020"/>
                </a:solidFill>
                <a:latin typeface="Arial" panose="020B0604020202020204" pitchFamily="34" charset="0"/>
              </a:rPr>
              <a:t> type of meal by the guests.</a:t>
            </a:r>
          </a:p>
          <a:p>
            <a:pPr>
              <a:buClr>
                <a:schemeClr val="accent2"/>
              </a:buClr>
              <a:buFont typeface="Wingdings" panose="05000000000000000000" pitchFamily="2" charset="2"/>
              <a:buChar char="Ø"/>
            </a:pPr>
            <a:r>
              <a:rPr lang="en-US" sz="1400" i="0" u="none" strike="noStrike" baseline="0" dirty="0">
                <a:solidFill>
                  <a:srgbClr val="202020"/>
                </a:solidFill>
                <a:latin typeface="Arial" panose="020B0604020202020204" pitchFamily="34" charset="0"/>
              </a:rPr>
              <a:t>Full Board i.e., FB is least preferred.</a:t>
            </a:r>
          </a:p>
          <a:p>
            <a:pPr>
              <a:buClr>
                <a:schemeClr val="accent2"/>
              </a:buClr>
              <a:buFont typeface="Wingdings" panose="05000000000000000000" pitchFamily="2" charset="2"/>
              <a:buChar char="Ø"/>
            </a:pPr>
            <a:r>
              <a:rPr lang="en-US" sz="1400" i="0" u="none" strike="noStrike" baseline="0" dirty="0">
                <a:solidFill>
                  <a:srgbClr val="202020"/>
                </a:solidFill>
                <a:latin typeface="Arial" panose="020B0604020202020204" pitchFamily="34" charset="0"/>
              </a:rPr>
              <a:t>HB (Half Board) and SC(Self Catering)</a:t>
            </a:r>
          </a:p>
          <a:p>
            <a:pPr marL="114300" indent="0">
              <a:buClr>
                <a:schemeClr val="accent2"/>
              </a:buClr>
              <a:buNone/>
            </a:pPr>
            <a:r>
              <a:rPr lang="en-US" sz="1400" dirty="0">
                <a:solidFill>
                  <a:srgbClr val="202020"/>
                </a:solidFill>
                <a:latin typeface="Arial" panose="020B0604020202020204" pitchFamily="34" charset="0"/>
              </a:rPr>
              <a:t>     </a:t>
            </a:r>
            <a:r>
              <a:rPr lang="en-US" sz="1400" i="0" u="none" strike="noStrike" baseline="0" dirty="0">
                <a:solidFill>
                  <a:srgbClr val="202020"/>
                </a:solidFill>
                <a:latin typeface="Arial" panose="020B0604020202020204" pitchFamily="34" charset="0"/>
              </a:rPr>
              <a:t> are equally preferred. </a:t>
            </a:r>
          </a:p>
          <a:p>
            <a:pPr marL="114300" indent="0">
              <a:buNone/>
            </a:pPr>
            <a:endParaRPr lang="en-US" dirty="0"/>
          </a:p>
          <a:p>
            <a:pPr marL="114300" indent="0">
              <a:buNone/>
            </a:pPr>
            <a:endParaRPr lang="en-US" dirty="0"/>
          </a:p>
          <a:p>
            <a:pPr marL="114300" indent="0">
              <a:buNone/>
            </a:pPr>
            <a:endParaRPr lang="en-US" dirty="0"/>
          </a:p>
          <a:p>
            <a:pPr>
              <a:buClr>
                <a:schemeClr val="accent2"/>
              </a:buClr>
              <a:buFont typeface="Wingdings" panose="05000000000000000000" pitchFamily="2" charset="2"/>
              <a:buChar char="Ø"/>
            </a:pPr>
            <a:r>
              <a:rPr lang="en-US" sz="1400" b="0" i="0" u="none" strike="noStrike" baseline="0" dirty="0">
                <a:solidFill>
                  <a:srgbClr val="202020"/>
                </a:solidFill>
                <a:latin typeface="Arial" panose="020B0604020202020204" pitchFamily="34" charset="0"/>
              </a:rPr>
              <a:t>As we can see in the line chart,</a:t>
            </a:r>
          </a:p>
          <a:p>
            <a:pPr marL="114300" indent="0">
              <a:buClr>
                <a:schemeClr val="accent2"/>
              </a:buClr>
              <a:buNone/>
            </a:pPr>
            <a:r>
              <a:rPr lang="en-US" sz="1400" b="0" i="0" u="none" strike="noStrike" baseline="0" dirty="0">
                <a:solidFill>
                  <a:srgbClr val="202020"/>
                </a:solidFill>
                <a:latin typeface="Arial" panose="020B0604020202020204" pitchFamily="34" charset="0"/>
              </a:rPr>
              <a:t>       from June to September most of the </a:t>
            </a:r>
          </a:p>
          <a:p>
            <a:pPr marL="114300" indent="0">
              <a:buClr>
                <a:schemeClr val="accent2"/>
              </a:buClr>
              <a:buNone/>
            </a:pPr>
            <a:r>
              <a:rPr lang="en-US" sz="1400" b="0" i="0" u="none" strike="noStrike" baseline="0" dirty="0">
                <a:solidFill>
                  <a:srgbClr val="202020"/>
                </a:solidFill>
                <a:latin typeface="Arial" panose="020B0604020202020204" pitchFamily="34" charset="0"/>
              </a:rPr>
              <a:t>       bookings happened. It’s Summertime.</a:t>
            </a:r>
          </a:p>
          <a:p>
            <a:pPr marL="114300" indent="0">
              <a:buNone/>
            </a:pPr>
            <a:r>
              <a:rPr lang="en-US" sz="1400" b="0" i="0" u="none" strike="noStrike" baseline="0" dirty="0">
                <a:solidFill>
                  <a:srgbClr val="202020"/>
                </a:solidFill>
                <a:latin typeface="Arial" panose="020B0604020202020204" pitchFamily="34" charset="0"/>
              </a:rPr>
              <a:t>       After September bookings Starts declining. </a:t>
            </a:r>
          </a:p>
          <a:p>
            <a:pPr marL="114300" indent="0">
              <a:buNone/>
            </a:pPr>
            <a:endParaRPr lang="en-US" dirty="0"/>
          </a:p>
        </p:txBody>
      </p:sp>
      <p:pic>
        <p:nvPicPr>
          <p:cNvPr id="7" name="Picture 6">
            <a:extLst>
              <a:ext uri="{FF2B5EF4-FFF2-40B4-BE49-F238E27FC236}">
                <a16:creationId xmlns:a16="http://schemas.microsoft.com/office/drawing/2014/main" id="{8C0DE62F-2867-8AFB-AD7B-A54575ECDC70}"/>
              </a:ext>
            </a:extLst>
          </p:cNvPr>
          <p:cNvPicPr>
            <a:picLocks noChangeAspect="1"/>
          </p:cNvPicPr>
          <p:nvPr/>
        </p:nvPicPr>
        <p:blipFill>
          <a:blip r:embed="rId2"/>
          <a:stretch>
            <a:fillRect/>
          </a:stretch>
        </p:blipFill>
        <p:spPr>
          <a:xfrm>
            <a:off x="4260300" y="660290"/>
            <a:ext cx="4572000" cy="2075476"/>
          </a:xfrm>
          <a:prstGeom prst="rect">
            <a:avLst/>
          </a:prstGeom>
        </p:spPr>
      </p:pic>
      <p:pic>
        <p:nvPicPr>
          <p:cNvPr id="9" name="Picture 8">
            <a:extLst>
              <a:ext uri="{FF2B5EF4-FFF2-40B4-BE49-F238E27FC236}">
                <a16:creationId xmlns:a16="http://schemas.microsoft.com/office/drawing/2014/main" id="{1FF5C517-57E7-1F6B-0A64-C78DA0EA0748}"/>
              </a:ext>
            </a:extLst>
          </p:cNvPr>
          <p:cNvPicPr>
            <a:picLocks noChangeAspect="1"/>
          </p:cNvPicPr>
          <p:nvPr/>
        </p:nvPicPr>
        <p:blipFill>
          <a:blip r:embed="rId3"/>
          <a:stretch>
            <a:fillRect/>
          </a:stretch>
        </p:blipFill>
        <p:spPr>
          <a:xfrm>
            <a:off x="4260300" y="2735766"/>
            <a:ext cx="4883700" cy="2349285"/>
          </a:xfrm>
          <a:prstGeom prst="rect">
            <a:avLst/>
          </a:prstGeom>
        </p:spPr>
      </p:pic>
    </p:spTree>
    <p:extLst>
      <p:ext uri="{BB962C8B-B14F-4D97-AF65-F5344CB8AC3E}">
        <p14:creationId xmlns:p14="http://schemas.microsoft.com/office/powerpoint/2010/main" val="285741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C331-3D13-57E4-1B99-91989EC69223}"/>
              </a:ext>
            </a:extLst>
          </p:cNvPr>
          <p:cNvSpPr>
            <a:spLocks noGrp="1"/>
          </p:cNvSpPr>
          <p:nvPr>
            <p:ph type="title"/>
          </p:nvPr>
        </p:nvSpPr>
        <p:spPr>
          <a:xfrm>
            <a:off x="311700" y="1925"/>
            <a:ext cx="8230134"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A4BBFAEF-08E2-9B70-A07C-314E1C9D5CC7}"/>
              </a:ext>
            </a:extLst>
          </p:cNvPr>
          <p:cNvSpPr>
            <a:spLocks noGrp="1"/>
          </p:cNvSpPr>
          <p:nvPr>
            <p:ph type="body" idx="1"/>
          </p:nvPr>
        </p:nvSpPr>
        <p:spPr>
          <a:xfrm>
            <a:off x="104079" y="661820"/>
            <a:ext cx="8868936" cy="439339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Clr>
                <a:schemeClr val="accent2"/>
              </a:buClr>
              <a:buNone/>
            </a:pPr>
            <a:r>
              <a:rPr lang="en-US" sz="2400" b="1" i="0" u="none" strike="noStrike" baseline="0" dirty="0">
                <a:solidFill>
                  <a:srgbClr val="FF4646"/>
                </a:solidFill>
                <a:latin typeface="Arial" panose="020B0604020202020204" pitchFamily="34" charset="0"/>
              </a:rPr>
              <a:t>Conclusions:</a:t>
            </a: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Resort hotels had the highest </a:t>
            </a:r>
            <a:r>
              <a:rPr lang="en-US" sz="1600" b="0" i="0" u="none" strike="noStrike" baseline="0" dirty="0" err="1">
                <a:solidFill>
                  <a:srgbClr val="202020"/>
                </a:solidFill>
                <a:latin typeface="Arial" panose="020B0604020202020204" pitchFamily="34" charset="0"/>
              </a:rPr>
              <a:t>adr</a:t>
            </a:r>
            <a:r>
              <a:rPr lang="en-US" sz="1600" b="0" i="0" u="none" strike="noStrike" baseline="0" dirty="0">
                <a:solidFill>
                  <a:srgbClr val="202020"/>
                </a:solidFill>
                <a:latin typeface="Arial" panose="020B0604020202020204" pitchFamily="34" charset="0"/>
              </a:rPr>
              <a:t> in June ,July and August than the City hotels. But in other months </a:t>
            </a:r>
            <a:r>
              <a:rPr lang="en-US" sz="1600" b="0" i="0" u="none" strike="noStrike" baseline="0" dirty="0" err="1">
                <a:solidFill>
                  <a:srgbClr val="202020"/>
                </a:solidFill>
                <a:latin typeface="Arial" panose="020B0604020202020204" pitchFamily="34" charset="0"/>
              </a:rPr>
              <a:t>adr</a:t>
            </a:r>
            <a:r>
              <a:rPr lang="en-US" sz="1600" b="0" i="0" u="none" strike="noStrike" baseline="0" dirty="0">
                <a:solidFill>
                  <a:srgbClr val="202020"/>
                </a:solidFill>
                <a:latin typeface="Arial" panose="020B0604020202020204" pitchFamily="34" charset="0"/>
              </a:rPr>
              <a:t> of Resort hotel was less than the City hotels.</a:t>
            </a: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Thus, we can say that the January, February, March, April ,November and December are the good months for customers to get good </a:t>
            </a:r>
            <a:r>
              <a:rPr lang="en-US" sz="1600" b="0" i="0" u="none" strike="noStrike" baseline="0" dirty="0" err="1">
                <a:solidFill>
                  <a:srgbClr val="202020"/>
                </a:solidFill>
                <a:latin typeface="Arial" panose="020B0604020202020204" pitchFamily="34" charset="0"/>
              </a:rPr>
              <a:t>adr</a:t>
            </a:r>
            <a:r>
              <a:rPr lang="en-US" sz="1600" b="0" i="0" u="none" strike="noStrike" baseline="0" dirty="0">
                <a:solidFill>
                  <a:srgbClr val="202020"/>
                </a:solidFill>
                <a:latin typeface="Arial" panose="020B0604020202020204" pitchFamily="34" charset="0"/>
              </a:rPr>
              <a:t> </a:t>
            </a:r>
          </a:p>
          <a:p>
            <a:endParaRPr lang="en-US" dirty="0"/>
          </a:p>
        </p:txBody>
      </p:sp>
      <p:pic>
        <p:nvPicPr>
          <p:cNvPr id="5" name="Picture 4">
            <a:extLst>
              <a:ext uri="{FF2B5EF4-FFF2-40B4-BE49-F238E27FC236}">
                <a16:creationId xmlns:a16="http://schemas.microsoft.com/office/drawing/2014/main" id="{8FDC2615-7521-539D-4267-B4D299D7F9FF}"/>
              </a:ext>
            </a:extLst>
          </p:cNvPr>
          <p:cNvPicPr>
            <a:picLocks noChangeAspect="1"/>
          </p:cNvPicPr>
          <p:nvPr/>
        </p:nvPicPr>
        <p:blipFill>
          <a:blip r:embed="rId2"/>
          <a:stretch>
            <a:fillRect/>
          </a:stretch>
        </p:blipFill>
        <p:spPr>
          <a:xfrm>
            <a:off x="104078" y="632872"/>
            <a:ext cx="5865541" cy="2303616"/>
          </a:xfrm>
          <a:prstGeom prst="rect">
            <a:avLst/>
          </a:prstGeom>
        </p:spPr>
      </p:pic>
    </p:spTree>
    <p:extLst>
      <p:ext uri="{BB962C8B-B14F-4D97-AF65-F5344CB8AC3E}">
        <p14:creationId xmlns:p14="http://schemas.microsoft.com/office/powerpoint/2010/main" val="84638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C331-3D13-57E4-1B99-91989EC69223}"/>
              </a:ext>
            </a:extLst>
          </p:cNvPr>
          <p:cNvSpPr>
            <a:spLocks noGrp="1"/>
          </p:cNvSpPr>
          <p:nvPr>
            <p:ph type="title"/>
          </p:nvPr>
        </p:nvSpPr>
        <p:spPr>
          <a:xfrm>
            <a:off x="311700" y="1925"/>
            <a:ext cx="8230134"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6" name="Text Placeholder 5">
            <a:extLst>
              <a:ext uri="{FF2B5EF4-FFF2-40B4-BE49-F238E27FC236}">
                <a16:creationId xmlns:a16="http://schemas.microsoft.com/office/drawing/2014/main" id="{0245BBC3-B375-5A7F-34B8-E877DE9BE810}"/>
              </a:ext>
            </a:extLst>
          </p:cNvPr>
          <p:cNvSpPr>
            <a:spLocks noGrp="1"/>
          </p:cNvSpPr>
          <p:nvPr>
            <p:ph type="body" idx="1"/>
          </p:nvPr>
        </p:nvSpPr>
        <p:spPr>
          <a:xfrm>
            <a:off x="0" y="574624"/>
            <a:ext cx="9144000" cy="4568875"/>
          </a:xfrm>
        </p:spPr>
        <p:txBody>
          <a:bodyPr/>
          <a:lstStyle/>
          <a:p>
            <a:pPr marL="114300" indent="0" algn="l">
              <a:buNone/>
            </a:pPr>
            <a:endParaRPr lang="en-US" dirty="0">
              <a:solidFill>
                <a:srgbClr val="FF4646"/>
              </a:solidFill>
              <a:latin typeface="Arial" panose="020B0604020202020204" pitchFamily="34" charset="0"/>
            </a:endParaRPr>
          </a:p>
          <a:p>
            <a:pPr marL="114300" indent="0" algn="l">
              <a:buNone/>
            </a:pPr>
            <a:endParaRPr lang="en-US" sz="1800" b="0" i="0" u="none" strike="noStrike" baseline="0" dirty="0">
              <a:solidFill>
                <a:srgbClr val="FF4646"/>
              </a:solidFill>
              <a:latin typeface="Arial" panose="020B0604020202020204" pitchFamily="34" charset="0"/>
            </a:endParaRPr>
          </a:p>
          <a:p>
            <a:pPr marL="114300" indent="0" algn="l">
              <a:buNone/>
            </a:pPr>
            <a:endParaRPr lang="en-US" dirty="0">
              <a:solidFill>
                <a:srgbClr val="FF4646"/>
              </a:solidFill>
              <a:latin typeface="Arial" panose="020B0604020202020204" pitchFamily="34" charset="0"/>
            </a:endParaRPr>
          </a:p>
          <a:p>
            <a:pPr marL="114300" indent="0" algn="l">
              <a:buNone/>
            </a:pPr>
            <a:endParaRPr lang="en-US" sz="1800" b="0" i="0" u="none" strike="noStrike" baseline="0" dirty="0">
              <a:solidFill>
                <a:srgbClr val="FF4646"/>
              </a:solidFill>
              <a:latin typeface="Arial" panose="020B0604020202020204" pitchFamily="34" charset="0"/>
            </a:endParaRPr>
          </a:p>
          <a:p>
            <a:pPr marL="114300" indent="0" algn="l">
              <a:buNone/>
            </a:pPr>
            <a:endParaRPr lang="en-US" dirty="0">
              <a:solidFill>
                <a:srgbClr val="FF4646"/>
              </a:solidFill>
              <a:latin typeface="Arial" panose="020B0604020202020204" pitchFamily="34" charset="0"/>
            </a:endParaRPr>
          </a:p>
          <a:p>
            <a:pPr marL="114300" indent="0" algn="l">
              <a:buNone/>
            </a:pPr>
            <a:endParaRPr lang="en-US" sz="1800" b="0" i="0" u="none" strike="noStrike" baseline="0" dirty="0">
              <a:solidFill>
                <a:srgbClr val="FF4646"/>
              </a:solidFill>
              <a:latin typeface="Arial" panose="020B0604020202020204" pitchFamily="34" charset="0"/>
            </a:endParaRPr>
          </a:p>
          <a:p>
            <a:pPr marL="114300" indent="0">
              <a:buNone/>
            </a:pPr>
            <a:endParaRPr lang="en-US" dirty="0">
              <a:solidFill>
                <a:srgbClr val="FF4646"/>
              </a:solidFill>
              <a:latin typeface="Arial" panose="020B0604020202020204" pitchFamily="34" charset="0"/>
            </a:endParaRPr>
          </a:p>
          <a:p>
            <a:pPr marL="114300" indent="0">
              <a:buNone/>
            </a:pPr>
            <a:r>
              <a:rPr lang="en-US" sz="1800" b="1" i="0" u="none" strike="noStrike" baseline="0" dirty="0">
                <a:solidFill>
                  <a:srgbClr val="FF4646"/>
                </a:solidFill>
                <a:latin typeface="Arial" panose="020B0604020202020204" pitchFamily="34" charset="0"/>
              </a:rPr>
              <a:t>Conclusions:</a:t>
            </a:r>
          </a:p>
          <a:p>
            <a:pPr>
              <a:buClr>
                <a:schemeClr val="accent2"/>
              </a:buClr>
              <a:buFont typeface="Wingdings" panose="05000000000000000000" pitchFamily="2" charset="2"/>
              <a:buChar char="Ø"/>
            </a:pPr>
            <a:r>
              <a:rPr lang="en-US" sz="1400" b="0" i="0" u="none" strike="noStrike" baseline="0" dirty="0">
                <a:solidFill>
                  <a:srgbClr val="202020"/>
                </a:solidFill>
                <a:latin typeface="Arial" panose="020B0604020202020204" pitchFamily="34" charset="0"/>
              </a:rPr>
              <a:t> Maximum number of guests were from Portugal. i.e.,</a:t>
            </a:r>
          </a:p>
          <a:p>
            <a:pPr marL="114300" indent="0">
              <a:buClr>
                <a:schemeClr val="accent2"/>
              </a:buClr>
              <a:buNone/>
            </a:pPr>
            <a:r>
              <a:rPr lang="en-US" sz="1400" dirty="0">
                <a:solidFill>
                  <a:srgbClr val="202020"/>
                </a:solidFill>
                <a:latin typeface="Arial" panose="020B0604020202020204" pitchFamily="34" charset="0"/>
              </a:rPr>
              <a:t>       </a:t>
            </a:r>
            <a:r>
              <a:rPr lang="en-US" sz="1400" b="0" i="0" u="none" strike="noStrike" baseline="0" dirty="0">
                <a:solidFill>
                  <a:srgbClr val="202020"/>
                </a:solidFill>
                <a:latin typeface="Arial" panose="020B0604020202020204" pitchFamily="34" charset="0"/>
              </a:rPr>
              <a:t> more than 25000 guests.</a:t>
            </a:r>
          </a:p>
          <a:p>
            <a:pPr>
              <a:buClr>
                <a:schemeClr val="accent2"/>
              </a:buClr>
              <a:buFont typeface="Wingdings" panose="05000000000000000000" pitchFamily="2" charset="2"/>
              <a:buChar char="Ø"/>
            </a:pPr>
            <a:r>
              <a:rPr lang="en-US" sz="1400" b="0" i="0" u="none" strike="noStrike" baseline="0" dirty="0">
                <a:solidFill>
                  <a:srgbClr val="202020"/>
                </a:solidFill>
                <a:latin typeface="Arial" panose="020B0604020202020204" pitchFamily="34" charset="0"/>
              </a:rPr>
              <a:t> After Portugal, GBR(Great Brittan),France </a:t>
            </a:r>
          </a:p>
          <a:p>
            <a:pPr marL="114300" indent="0">
              <a:buClr>
                <a:schemeClr val="accent2"/>
              </a:buClr>
              <a:buNone/>
            </a:pPr>
            <a:r>
              <a:rPr lang="en-US" sz="1400" b="0" i="0" u="none" strike="noStrike" baseline="0" dirty="0">
                <a:solidFill>
                  <a:srgbClr val="202020"/>
                </a:solidFill>
                <a:latin typeface="Arial" panose="020B0604020202020204" pitchFamily="34" charset="0"/>
              </a:rPr>
              <a:t>        and Spain are the countries from where most of the</a:t>
            </a:r>
          </a:p>
          <a:p>
            <a:pPr marL="114300" indent="0">
              <a:buClr>
                <a:schemeClr val="accent2"/>
              </a:buClr>
              <a:buNone/>
            </a:pPr>
            <a:r>
              <a:rPr lang="en-US" sz="1400" dirty="0">
                <a:solidFill>
                  <a:srgbClr val="202020"/>
                </a:solidFill>
                <a:latin typeface="Arial" panose="020B0604020202020204" pitchFamily="34" charset="0"/>
              </a:rPr>
              <a:t>       </a:t>
            </a:r>
            <a:r>
              <a:rPr lang="en-US" sz="1400" b="0" i="0" u="none" strike="noStrike" baseline="0" dirty="0">
                <a:solidFill>
                  <a:srgbClr val="202020"/>
                </a:solidFill>
                <a:latin typeface="Arial" panose="020B0604020202020204" pitchFamily="34" charset="0"/>
              </a:rPr>
              <a:t> guests came.</a:t>
            </a:r>
          </a:p>
          <a:p>
            <a:pPr>
              <a:buClr>
                <a:schemeClr val="accent2"/>
              </a:buClr>
              <a:buFont typeface="Wingdings" panose="05000000000000000000" pitchFamily="2" charset="2"/>
              <a:buChar char="Ø"/>
            </a:pPr>
            <a:r>
              <a:rPr lang="en-US" sz="1400" b="0" i="0" u="none" strike="noStrike" baseline="0" dirty="0">
                <a:solidFill>
                  <a:srgbClr val="202020"/>
                </a:solidFill>
                <a:latin typeface="Arial" panose="020B0604020202020204" pitchFamily="34" charset="0"/>
              </a:rPr>
              <a:t> Most of the bookings for City hotels and Resort hotel</a:t>
            </a:r>
          </a:p>
          <a:p>
            <a:pPr marL="114300" indent="0">
              <a:buClr>
                <a:schemeClr val="accent2"/>
              </a:buClr>
              <a:buNone/>
            </a:pPr>
            <a:r>
              <a:rPr lang="en-US" sz="1400" dirty="0">
                <a:solidFill>
                  <a:srgbClr val="202020"/>
                </a:solidFill>
                <a:latin typeface="Arial" panose="020B0604020202020204" pitchFamily="34" charset="0"/>
              </a:rPr>
              <a:t>       </a:t>
            </a:r>
            <a:r>
              <a:rPr lang="en-US" sz="1400" b="0" i="0" u="none" strike="noStrike" baseline="0" dirty="0">
                <a:solidFill>
                  <a:srgbClr val="202020"/>
                </a:solidFill>
                <a:latin typeface="Arial" panose="020B0604020202020204" pitchFamily="34" charset="0"/>
              </a:rPr>
              <a:t> were happened in 2016.As we can see Most of the</a:t>
            </a:r>
          </a:p>
          <a:p>
            <a:pPr marL="114300" indent="0">
              <a:buClr>
                <a:schemeClr val="accent2"/>
              </a:buClr>
              <a:buNone/>
            </a:pPr>
            <a:r>
              <a:rPr lang="en-US" sz="1400" dirty="0">
                <a:solidFill>
                  <a:srgbClr val="202020"/>
                </a:solidFill>
                <a:latin typeface="Arial" panose="020B0604020202020204" pitchFamily="34" charset="0"/>
              </a:rPr>
              <a:t>       </a:t>
            </a:r>
            <a:r>
              <a:rPr lang="en-US" sz="1400" b="0" i="0" u="none" strike="noStrike" baseline="0" dirty="0">
                <a:solidFill>
                  <a:srgbClr val="202020"/>
                </a:solidFill>
                <a:latin typeface="Arial" panose="020B0604020202020204" pitchFamily="34" charset="0"/>
              </a:rPr>
              <a:t> bookings were for City hotels. </a:t>
            </a:r>
          </a:p>
          <a:p>
            <a:pPr marL="114300" indent="0" algn="l">
              <a:buNone/>
            </a:pPr>
            <a:endParaRPr lang="en-US" sz="1800" b="0" i="0" u="none" strike="noStrike" baseline="0" dirty="0">
              <a:solidFill>
                <a:srgbClr val="000000"/>
              </a:solidFill>
              <a:latin typeface="Arial" panose="020B0604020202020204" pitchFamily="34" charset="0"/>
            </a:endParaRPr>
          </a:p>
        </p:txBody>
      </p:sp>
      <p:pic>
        <p:nvPicPr>
          <p:cNvPr id="8" name="Picture 7" descr="Map&#10;&#10;Description automatically generated">
            <a:extLst>
              <a:ext uri="{FF2B5EF4-FFF2-40B4-BE49-F238E27FC236}">
                <a16:creationId xmlns:a16="http://schemas.microsoft.com/office/drawing/2014/main" id="{C8C5C28E-6075-9BD1-392E-42F10998D68C}"/>
              </a:ext>
            </a:extLst>
          </p:cNvPr>
          <p:cNvPicPr>
            <a:picLocks noChangeAspect="1"/>
          </p:cNvPicPr>
          <p:nvPr/>
        </p:nvPicPr>
        <p:blipFill>
          <a:blip r:embed="rId2"/>
          <a:stretch>
            <a:fillRect/>
          </a:stretch>
        </p:blipFill>
        <p:spPr>
          <a:xfrm>
            <a:off x="-1" y="574623"/>
            <a:ext cx="5183945" cy="2182645"/>
          </a:xfrm>
          <a:prstGeom prst="rect">
            <a:avLst/>
          </a:prstGeom>
        </p:spPr>
      </p:pic>
      <p:pic>
        <p:nvPicPr>
          <p:cNvPr id="10" name="Picture 9" descr="Chart, bar chart&#10;&#10;Description automatically generated">
            <a:extLst>
              <a:ext uri="{FF2B5EF4-FFF2-40B4-BE49-F238E27FC236}">
                <a16:creationId xmlns:a16="http://schemas.microsoft.com/office/drawing/2014/main" id="{195D6C88-E74A-B8D5-EF0F-B77D63049176}"/>
              </a:ext>
            </a:extLst>
          </p:cNvPr>
          <p:cNvPicPr>
            <a:picLocks noChangeAspect="1"/>
          </p:cNvPicPr>
          <p:nvPr/>
        </p:nvPicPr>
        <p:blipFill>
          <a:blip r:embed="rId3"/>
          <a:stretch>
            <a:fillRect/>
          </a:stretch>
        </p:blipFill>
        <p:spPr>
          <a:xfrm>
            <a:off x="5183944" y="574623"/>
            <a:ext cx="3960056" cy="2365526"/>
          </a:xfrm>
          <a:prstGeom prst="rect">
            <a:avLst/>
          </a:prstGeom>
        </p:spPr>
      </p:pic>
      <p:pic>
        <p:nvPicPr>
          <p:cNvPr id="12" name="Picture 11" descr="Chart, bar chart&#10;&#10;Description automatically generated">
            <a:extLst>
              <a:ext uri="{FF2B5EF4-FFF2-40B4-BE49-F238E27FC236}">
                <a16:creationId xmlns:a16="http://schemas.microsoft.com/office/drawing/2014/main" id="{4626A442-2203-FCA4-D5D1-47D8B9AA04DE}"/>
              </a:ext>
            </a:extLst>
          </p:cNvPr>
          <p:cNvPicPr>
            <a:picLocks noChangeAspect="1"/>
          </p:cNvPicPr>
          <p:nvPr/>
        </p:nvPicPr>
        <p:blipFill>
          <a:blip r:embed="rId4"/>
          <a:stretch>
            <a:fillRect/>
          </a:stretch>
        </p:blipFill>
        <p:spPr>
          <a:xfrm>
            <a:off x="4754880" y="2940149"/>
            <a:ext cx="4389120" cy="2203352"/>
          </a:xfrm>
          <a:prstGeom prst="rect">
            <a:avLst/>
          </a:prstGeom>
        </p:spPr>
      </p:pic>
    </p:spTree>
    <p:extLst>
      <p:ext uri="{BB962C8B-B14F-4D97-AF65-F5344CB8AC3E}">
        <p14:creationId xmlns:p14="http://schemas.microsoft.com/office/powerpoint/2010/main" val="24189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7AF1-A786-3CAB-7306-C7D7DDEA084D}"/>
              </a:ext>
            </a:extLst>
          </p:cNvPr>
          <p:cNvSpPr>
            <a:spLocks noGrp="1"/>
          </p:cNvSpPr>
          <p:nvPr>
            <p:ph type="title"/>
          </p:nvPr>
        </p:nvSpPr>
        <p:spPr>
          <a:xfrm>
            <a:off x="311700" y="1925"/>
            <a:ext cx="8163227"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B0831DDE-FCF5-F14D-B9EE-F83C5BEC97C7}"/>
              </a:ext>
            </a:extLst>
          </p:cNvPr>
          <p:cNvSpPr>
            <a:spLocks noGrp="1"/>
          </p:cNvSpPr>
          <p:nvPr>
            <p:ph type="body" idx="1"/>
          </p:nvPr>
        </p:nvSpPr>
        <p:spPr>
          <a:xfrm>
            <a:off x="111511" y="574625"/>
            <a:ext cx="8965581" cy="4566950"/>
          </a:xfrm>
        </p:spPr>
        <p:txBody>
          <a:bodyPr/>
          <a:lstStyle/>
          <a:p>
            <a:endParaRPr lang="en-US" dirty="0"/>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sz="2800" b="1" i="0" u="none" strike="noStrike" baseline="0" dirty="0">
                <a:solidFill>
                  <a:srgbClr val="FF4646"/>
                </a:solidFill>
                <a:latin typeface="Arial" panose="020B0604020202020204" pitchFamily="34" charset="0"/>
              </a:rPr>
              <a:t>Conclusions: </a:t>
            </a:r>
            <a:endParaRPr lang="en-US" sz="2800" b="0" i="0" u="none" strike="noStrike" baseline="0" dirty="0">
              <a:solidFill>
                <a:srgbClr val="FF4646"/>
              </a:solidFill>
              <a:latin typeface="Arial" panose="020B0604020202020204" pitchFamily="34" charset="0"/>
            </a:endParaRP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Average ADR for city hotel is high as compared to resort hotels. These City hotels are generating more revenue than the resort hotels.</a:t>
            </a: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Average lead time for resort hotel is high. It means people plan their trip too early. Usually people prefer resort hotels for longer stays. That’s why people plan early</a:t>
            </a: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Booking cancellation rate is high for City hotels which almost 30 %. </a:t>
            </a:r>
          </a:p>
          <a:p>
            <a:endParaRPr lang="en-US" dirty="0"/>
          </a:p>
        </p:txBody>
      </p:sp>
      <p:pic>
        <p:nvPicPr>
          <p:cNvPr id="5" name="Picture 4">
            <a:extLst>
              <a:ext uri="{FF2B5EF4-FFF2-40B4-BE49-F238E27FC236}">
                <a16:creationId xmlns:a16="http://schemas.microsoft.com/office/drawing/2014/main" id="{89FDC8D4-1C03-97D8-C7C2-6CE920728D1A}"/>
              </a:ext>
            </a:extLst>
          </p:cNvPr>
          <p:cNvPicPr>
            <a:picLocks noChangeAspect="1"/>
          </p:cNvPicPr>
          <p:nvPr/>
        </p:nvPicPr>
        <p:blipFill>
          <a:blip r:embed="rId2"/>
          <a:stretch>
            <a:fillRect/>
          </a:stretch>
        </p:blipFill>
        <p:spPr>
          <a:xfrm>
            <a:off x="111511" y="574625"/>
            <a:ext cx="2990415" cy="2140440"/>
          </a:xfrm>
          <a:prstGeom prst="rect">
            <a:avLst/>
          </a:prstGeom>
        </p:spPr>
      </p:pic>
      <p:pic>
        <p:nvPicPr>
          <p:cNvPr id="7" name="Picture 6">
            <a:extLst>
              <a:ext uri="{FF2B5EF4-FFF2-40B4-BE49-F238E27FC236}">
                <a16:creationId xmlns:a16="http://schemas.microsoft.com/office/drawing/2014/main" id="{5E47723F-082F-C644-81EF-50B2A5FF6DCC}"/>
              </a:ext>
            </a:extLst>
          </p:cNvPr>
          <p:cNvPicPr>
            <a:picLocks noChangeAspect="1"/>
          </p:cNvPicPr>
          <p:nvPr/>
        </p:nvPicPr>
        <p:blipFill>
          <a:blip r:embed="rId3"/>
          <a:stretch>
            <a:fillRect/>
          </a:stretch>
        </p:blipFill>
        <p:spPr>
          <a:xfrm>
            <a:off x="3101926" y="635290"/>
            <a:ext cx="2990415" cy="2079775"/>
          </a:xfrm>
          <a:prstGeom prst="rect">
            <a:avLst/>
          </a:prstGeom>
        </p:spPr>
      </p:pic>
      <p:pic>
        <p:nvPicPr>
          <p:cNvPr id="9" name="Picture 8">
            <a:extLst>
              <a:ext uri="{FF2B5EF4-FFF2-40B4-BE49-F238E27FC236}">
                <a16:creationId xmlns:a16="http://schemas.microsoft.com/office/drawing/2014/main" id="{562F1FE1-7424-CA49-D90F-0BC57B968D33}"/>
              </a:ext>
            </a:extLst>
          </p:cNvPr>
          <p:cNvPicPr>
            <a:picLocks noChangeAspect="1"/>
          </p:cNvPicPr>
          <p:nvPr/>
        </p:nvPicPr>
        <p:blipFill>
          <a:blip r:embed="rId4"/>
          <a:stretch>
            <a:fillRect/>
          </a:stretch>
        </p:blipFill>
        <p:spPr>
          <a:xfrm>
            <a:off x="6092342" y="574625"/>
            <a:ext cx="2940148" cy="2140439"/>
          </a:xfrm>
          <a:prstGeom prst="rect">
            <a:avLst/>
          </a:prstGeom>
        </p:spPr>
      </p:pic>
    </p:spTree>
    <p:extLst>
      <p:ext uri="{BB962C8B-B14F-4D97-AF65-F5344CB8AC3E}">
        <p14:creationId xmlns:p14="http://schemas.microsoft.com/office/powerpoint/2010/main" val="427698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FFF4-BE5A-3EDC-1B2A-23F6A6E1DC13}"/>
              </a:ext>
            </a:extLst>
          </p:cNvPr>
          <p:cNvSpPr>
            <a:spLocks noGrp="1"/>
          </p:cNvSpPr>
          <p:nvPr>
            <p:ph type="title"/>
          </p:nvPr>
        </p:nvSpPr>
        <p:spPr>
          <a:xfrm>
            <a:off x="311700" y="1925"/>
            <a:ext cx="8215266"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198E7E03-2C5D-B0FF-1B4B-4BDD5FAA0386}"/>
              </a:ext>
            </a:extLst>
          </p:cNvPr>
          <p:cNvSpPr>
            <a:spLocks noGrp="1"/>
          </p:cNvSpPr>
          <p:nvPr>
            <p:ph type="body" idx="1"/>
          </p:nvPr>
        </p:nvSpPr>
        <p:spPr>
          <a:xfrm>
            <a:off x="0" y="632083"/>
            <a:ext cx="9144000" cy="450949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2400" b="1" i="0" u="none" strike="noStrike" baseline="0" dirty="0">
                <a:solidFill>
                  <a:srgbClr val="FF4646"/>
                </a:solidFill>
                <a:latin typeface="Arial" panose="020B0604020202020204" pitchFamily="34" charset="0"/>
              </a:rPr>
              <a:t>Conclusions:</a:t>
            </a: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Waiting time period for City hotel is high as compared to resort hotels. That means city hotels are much busier than Resort hotels.</a:t>
            </a:r>
          </a:p>
          <a:p>
            <a:pPr marL="114300" indent="0">
              <a:buClr>
                <a:schemeClr val="accent2"/>
              </a:buClr>
              <a:buNone/>
            </a:pPr>
            <a:endParaRPr lang="en-US" sz="1600" b="0" i="0" u="none" strike="noStrike" baseline="0" dirty="0">
              <a:solidFill>
                <a:srgbClr val="202020"/>
              </a:solidFill>
              <a:latin typeface="Arial" panose="020B0604020202020204" pitchFamily="34" charset="0"/>
            </a:endParaRP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Resort hotels has the most repeated guests. In order to get increase the count of repeated guest's hotel management need to take the valuable feedbacks from the guests and try to give good service. </a:t>
            </a:r>
          </a:p>
          <a:p>
            <a:endParaRPr lang="en-US" dirty="0"/>
          </a:p>
        </p:txBody>
      </p:sp>
      <p:pic>
        <p:nvPicPr>
          <p:cNvPr id="5" name="Picture 4">
            <a:extLst>
              <a:ext uri="{FF2B5EF4-FFF2-40B4-BE49-F238E27FC236}">
                <a16:creationId xmlns:a16="http://schemas.microsoft.com/office/drawing/2014/main" id="{28384896-486D-87F5-A5C4-76D6801A6853}"/>
              </a:ext>
            </a:extLst>
          </p:cNvPr>
          <p:cNvPicPr>
            <a:picLocks noChangeAspect="1"/>
          </p:cNvPicPr>
          <p:nvPr/>
        </p:nvPicPr>
        <p:blipFill>
          <a:blip r:embed="rId2"/>
          <a:stretch>
            <a:fillRect/>
          </a:stretch>
        </p:blipFill>
        <p:spPr>
          <a:xfrm>
            <a:off x="1" y="696351"/>
            <a:ext cx="4185138" cy="2250832"/>
          </a:xfrm>
          <a:prstGeom prst="rect">
            <a:avLst/>
          </a:prstGeom>
        </p:spPr>
      </p:pic>
      <p:pic>
        <p:nvPicPr>
          <p:cNvPr id="7" name="Picture 6">
            <a:extLst>
              <a:ext uri="{FF2B5EF4-FFF2-40B4-BE49-F238E27FC236}">
                <a16:creationId xmlns:a16="http://schemas.microsoft.com/office/drawing/2014/main" id="{95BB3E1E-1C96-5006-498B-56D603418211}"/>
              </a:ext>
            </a:extLst>
          </p:cNvPr>
          <p:cNvPicPr>
            <a:picLocks noChangeAspect="1"/>
          </p:cNvPicPr>
          <p:nvPr/>
        </p:nvPicPr>
        <p:blipFill>
          <a:blip r:embed="rId3"/>
          <a:stretch>
            <a:fillRect/>
          </a:stretch>
        </p:blipFill>
        <p:spPr>
          <a:xfrm>
            <a:off x="4572000" y="632083"/>
            <a:ext cx="3907650" cy="2315100"/>
          </a:xfrm>
          <a:prstGeom prst="rect">
            <a:avLst/>
          </a:prstGeom>
        </p:spPr>
      </p:pic>
    </p:spTree>
    <p:extLst>
      <p:ext uri="{BB962C8B-B14F-4D97-AF65-F5344CB8AC3E}">
        <p14:creationId xmlns:p14="http://schemas.microsoft.com/office/powerpoint/2010/main" val="39371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8C4-AA33-2A74-82C3-65A2A20A62C5}"/>
              </a:ext>
            </a:extLst>
          </p:cNvPr>
          <p:cNvSpPr>
            <a:spLocks noGrp="1"/>
          </p:cNvSpPr>
          <p:nvPr>
            <p:ph type="title"/>
          </p:nvPr>
        </p:nvSpPr>
        <p:spPr>
          <a:xfrm>
            <a:off x="311700" y="1925"/>
            <a:ext cx="8237568"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53D1AC72-F088-A08E-7682-899D42527C4F}"/>
              </a:ext>
            </a:extLst>
          </p:cNvPr>
          <p:cNvSpPr>
            <a:spLocks noGrp="1"/>
          </p:cNvSpPr>
          <p:nvPr>
            <p:ph type="body" idx="1"/>
          </p:nvPr>
        </p:nvSpPr>
        <p:spPr>
          <a:xfrm>
            <a:off x="0" y="631902"/>
            <a:ext cx="9144000" cy="4509673"/>
          </a:xfrm>
        </p:spPr>
        <p:txBody>
          <a:bodyPr/>
          <a:lstStyle/>
          <a:p>
            <a:endParaRPr lang="en-US" dirty="0"/>
          </a:p>
          <a:p>
            <a:endParaRPr lang="en-US" dirty="0"/>
          </a:p>
          <a:p>
            <a:endParaRPr lang="en-US" dirty="0"/>
          </a:p>
          <a:p>
            <a:endParaRPr lang="en-US" dirty="0"/>
          </a:p>
          <a:p>
            <a:endParaRPr lang="en-US" dirty="0"/>
          </a:p>
          <a:p>
            <a:endParaRPr lang="en-US" dirty="0"/>
          </a:p>
          <a:p>
            <a:pPr marL="114300" indent="0">
              <a:buNone/>
            </a:pPr>
            <a:r>
              <a:rPr lang="en-US" sz="1800" b="1" i="0" u="none" strike="noStrike" baseline="0" dirty="0">
                <a:solidFill>
                  <a:srgbClr val="FF4646"/>
                </a:solidFill>
                <a:latin typeface="Arial" panose="020B0604020202020204" pitchFamily="34" charset="0"/>
              </a:rPr>
              <a:t>Conclusions:</a:t>
            </a:r>
          </a:p>
          <a:p>
            <a:pPr marL="114300" indent="0">
              <a:buNone/>
            </a:pPr>
            <a:r>
              <a:rPr lang="en-US" sz="1800" b="1" i="0" u="none" strike="noStrike" baseline="0" dirty="0">
                <a:solidFill>
                  <a:srgbClr val="FF4646"/>
                </a:solidFill>
                <a:latin typeface="Arial" panose="020B0604020202020204" pitchFamily="34" charset="0"/>
              </a:rPr>
              <a:t>     </a:t>
            </a:r>
            <a:r>
              <a:rPr lang="en-US" sz="1800" b="1" i="0" u="none" strike="noStrike" baseline="0" dirty="0">
                <a:solidFill>
                  <a:srgbClr val="202020"/>
                </a:solidFill>
                <a:latin typeface="Arial" panose="020B0604020202020204" pitchFamily="34" charset="0"/>
              </a:rPr>
              <a:t>Distribution channel: </a:t>
            </a:r>
            <a:endParaRPr lang="en-US" sz="1800" b="0" i="0" u="none" strike="noStrike" baseline="0" dirty="0">
              <a:solidFill>
                <a:srgbClr val="202020"/>
              </a:solidFill>
              <a:latin typeface="Arial" panose="020B0604020202020204" pitchFamily="34" charset="0"/>
            </a:endParaRPr>
          </a:p>
          <a:p>
            <a:pPr>
              <a:buClr>
                <a:schemeClr val="accent2"/>
              </a:buClr>
              <a:buFont typeface="Wingdings" panose="05000000000000000000" pitchFamily="2" charset="2"/>
              <a:buChar char="Ø"/>
            </a:pPr>
            <a:r>
              <a:rPr lang="en-US" sz="1400" b="0" i="0" u="none" strike="noStrike" baseline="0" dirty="0">
                <a:solidFill>
                  <a:srgbClr val="000000"/>
                </a:solidFill>
                <a:latin typeface="Arial" panose="020B0604020202020204" pitchFamily="34" charset="0"/>
              </a:rPr>
              <a:t>'Direct' and 'TA/TO' has almost equal </a:t>
            </a:r>
            <a:r>
              <a:rPr lang="en-US" sz="1400" b="0" i="0" u="none" strike="noStrike" baseline="0" dirty="0" err="1">
                <a:solidFill>
                  <a:srgbClr val="000000"/>
                </a:solidFill>
                <a:latin typeface="Arial" panose="020B0604020202020204" pitchFamily="34" charset="0"/>
              </a:rPr>
              <a:t>adr</a:t>
            </a:r>
            <a:r>
              <a:rPr lang="en-US" sz="1400" b="0" i="0" u="none" strike="noStrike" baseline="0" dirty="0">
                <a:solidFill>
                  <a:srgbClr val="000000"/>
                </a:solidFill>
                <a:latin typeface="Arial" panose="020B0604020202020204" pitchFamily="34" charset="0"/>
              </a:rPr>
              <a:t> in both type of hotels which is high among other channels.</a:t>
            </a:r>
          </a:p>
          <a:p>
            <a:pPr>
              <a:buClr>
                <a:schemeClr val="accent2"/>
              </a:buClr>
              <a:buFont typeface="Wingdings" panose="05000000000000000000" pitchFamily="2" charset="2"/>
              <a:buChar char="Ø"/>
            </a:pPr>
            <a:r>
              <a:rPr lang="en-US" sz="1400" b="0" i="0" u="none" strike="noStrike" baseline="0" dirty="0">
                <a:solidFill>
                  <a:srgbClr val="000000"/>
                </a:solidFill>
                <a:latin typeface="Arial" panose="020B0604020202020204" pitchFamily="34" charset="0"/>
              </a:rPr>
              <a:t>GDS has high </a:t>
            </a:r>
            <a:r>
              <a:rPr lang="en-US" sz="1400" b="0" i="0" u="none" strike="noStrike" baseline="0" dirty="0" err="1">
                <a:solidFill>
                  <a:srgbClr val="000000"/>
                </a:solidFill>
                <a:latin typeface="Arial" panose="020B0604020202020204" pitchFamily="34" charset="0"/>
              </a:rPr>
              <a:t>adr</a:t>
            </a:r>
            <a:r>
              <a:rPr lang="en-US" sz="1400" b="0" i="0" u="none" strike="noStrike" baseline="0" dirty="0">
                <a:solidFill>
                  <a:srgbClr val="000000"/>
                </a:solidFill>
                <a:latin typeface="Arial" panose="020B0604020202020204" pitchFamily="34" charset="0"/>
              </a:rPr>
              <a:t> in 'City Hotel' type. GDS needs to increase Resort Hotel bookings. From this we can say that “Direct” and ‘TA/TO’ are generating more revenue than the other channels. </a:t>
            </a:r>
          </a:p>
          <a:p>
            <a:pPr marL="114300" indent="0">
              <a:buClr>
                <a:schemeClr val="accent2"/>
              </a:buClr>
              <a:buNone/>
            </a:pPr>
            <a:r>
              <a:rPr lang="en-US" dirty="0">
                <a:solidFill>
                  <a:srgbClr val="000000"/>
                </a:solidFill>
                <a:latin typeface="Arial" panose="020B0604020202020204" pitchFamily="34" charset="0"/>
              </a:rPr>
              <a:t>     </a:t>
            </a:r>
            <a:r>
              <a:rPr lang="en-US" sz="1800" b="1" i="0" u="none" strike="noStrike" baseline="0" dirty="0">
                <a:solidFill>
                  <a:srgbClr val="202020"/>
                </a:solidFill>
                <a:latin typeface="Arial" panose="020B0604020202020204" pitchFamily="34" charset="0"/>
              </a:rPr>
              <a:t>Market Segment:</a:t>
            </a:r>
          </a:p>
          <a:p>
            <a:pPr>
              <a:buClr>
                <a:schemeClr val="accent2"/>
              </a:buClr>
              <a:buFont typeface="Wingdings" panose="05000000000000000000" pitchFamily="2" charset="2"/>
              <a:buChar char="Ø"/>
            </a:pPr>
            <a:r>
              <a:rPr lang="en-US" sz="1400" b="0" i="0" u="none" strike="noStrike" baseline="0" dirty="0">
                <a:solidFill>
                  <a:srgbClr val="202020"/>
                </a:solidFill>
                <a:latin typeface="Arial" panose="020B0604020202020204" pitchFamily="34" charset="0"/>
              </a:rPr>
              <a:t>Here “Direct” and ‘Online Travel Agency’ has high </a:t>
            </a:r>
            <a:r>
              <a:rPr lang="en-US" sz="1400" b="0" i="0" u="none" strike="noStrike" baseline="0" dirty="0" err="1">
                <a:solidFill>
                  <a:srgbClr val="202020"/>
                </a:solidFill>
                <a:latin typeface="Arial" panose="020B0604020202020204" pitchFamily="34" charset="0"/>
              </a:rPr>
              <a:t>adr</a:t>
            </a:r>
            <a:r>
              <a:rPr lang="en-US" sz="1400" b="0" i="0" u="none" strike="noStrike" baseline="0" dirty="0">
                <a:solidFill>
                  <a:srgbClr val="202020"/>
                </a:solidFill>
                <a:latin typeface="Arial" panose="020B0604020202020204" pitchFamily="34" charset="0"/>
              </a:rPr>
              <a:t> for both hotel types. Aviation segment needs to increase Resort hotel bookings. </a:t>
            </a:r>
          </a:p>
          <a:p>
            <a:endParaRPr lang="en-US" dirty="0"/>
          </a:p>
        </p:txBody>
      </p:sp>
      <p:pic>
        <p:nvPicPr>
          <p:cNvPr id="5" name="Picture 4">
            <a:extLst>
              <a:ext uri="{FF2B5EF4-FFF2-40B4-BE49-F238E27FC236}">
                <a16:creationId xmlns:a16="http://schemas.microsoft.com/office/drawing/2014/main" id="{DB90E2E1-FD8F-4C85-3E3E-51A900CCAE46}"/>
              </a:ext>
            </a:extLst>
          </p:cNvPr>
          <p:cNvPicPr>
            <a:picLocks noChangeAspect="1"/>
          </p:cNvPicPr>
          <p:nvPr/>
        </p:nvPicPr>
        <p:blipFill>
          <a:blip r:embed="rId2"/>
          <a:stretch>
            <a:fillRect/>
          </a:stretch>
        </p:blipFill>
        <p:spPr>
          <a:xfrm>
            <a:off x="105508" y="631902"/>
            <a:ext cx="4199205" cy="1939848"/>
          </a:xfrm>
          <a:prstGeom prst="rect">
            <a:avLst/>
          </a:prstGeom>
        </p:spPr>
      </p:pic>
      <p:pic>
        <p:nvPicPr>
          <p:cNvPr id="7" name="Picture 6">
            <a:extLst>
              <a:ext uri="{FF2B5EF4-FFF2-40B4-BE49-F238E27FC236}">
                <a16:creationId xmlns:a16="http://schemas.microsoft.com/office/drawing/2014/main" id="{DE650594-84FB-873B-317D-2BBF9BACC484}"/>
              </a:ext>
            </a:extLst>
          </p:cNvPr>
          <p:cNvPicPr>
            <a:picLocks noChangeAspect="1"/>
          </p:cNvPicPr>
          <p:nvPr/>
        </p:nvPicPr>
        <p:blipFill>
          <a:blip r:embed="rId3"/>
          <a:stretch>
            <a:fillRect/>
          </a:stretch>
        </p:blipFill>
        <p:spPr>
          <a:xfrm>
            <a:off x="4410222" y="574625"/>
            <a:ext cx="4628270" cy="1997125"/>
          </a:xfrm>
          <a:prstGeom prst="rect">
            <a:avLst/>
          </a:prstGeom>
        </p:spPr>
      </p:pic>
    </p:spTree>
    <p:extLst>
      <p:ext uri="{BB962C8B-B14F-4D97-AF65-F5344CB8AC3E}">
        <p14:creationId xmlns:p14="http://schemas.microsoft.com/office/powerpoint/2010/main" val="194365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8C4-AA33-2A74-82C3-65A2A20A62C5}"/>
              </a:ext>
            </a:extLst>
          </p:cNvPr>
          <p:cNvSpPr>
            <a:spLocks noGrp="1"/>
          </p:cNvSpPr>
          <p:nvPr>
            <p:ph type="title"/>
          </p:nvPr>
        </p:nvSpPr>
        <p:spPr>
          <a:xfrm>
            <a:off x="311700" y="1925"/>
            <a:ext cx="8237568"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53D1AC72-F088-A08E-7682-899D42527C4F}"/>
              </a:ext>
            </a:extLst>
          </p:cNvPr>
          <p:cNvSpPr>
            <a:spLocks noGrp="1"/>
          </p:cNvSpPr>
          <p:nvPr>
            <p:ph type="body" idx="1"/>
          </p:nvPr>
        </p:nvSpPr>
        <p:spPr>
          <a:xfrm>
            <a:off x="0" y="631902"/>
            <a:ext cx="9144000" cy="4509673"/>
          </a:xfrm>
        </p:spPr>
        <p:txBody>
          <a:bodyPr/>
          <a:lstStyle/>
          <a:p>
            <a:endParaRPr lang="en-US" dirty="0"/>
          </a:p>
          <a:p>
            <a:endParaRPr lang="en-US" dirty="0"/>
          </a:p>
          <a:p>
            <a:endParaRPr lang="en-US" dirty="0"/>
          </a:p>
          <a:p>
            <a:endParaRPr lang="en-US" dirty="0"/>
          </a:p>
          <a:p>
            <a:endParaRPr lang="en-US" dirty="0"/>
          </a:p>
          <a:p>
            <a:endParaRPr lang="en-US" dirty="0"/>
          </a:p>
          <a:p>
            <a:pPr marL="114300" indent="0">
              <a:buNone/>
            </a:pPr>
            <a:r>
              <a:rPr lang="en-US" sz="2400" b="1" i="0" u="none" strike="noStrike" baseline="0" dirty="0">
                <a:solidFill>
                  <a:srgbClr val="FF4646"/>
                </a:solidFill>
                <a:latin typeface="Arial" panose="020B0604020202020204" pitchFamily="34" charset="0"/>
              </a:rPr>
              <a:t>Conclusions: </a:t>
            </a:r>
          </a:p>
          <a:p>
            <a:pPr marL="114300" indent="0">
              <a:buNone/>
            </a:pPr>
            <a:r>
              <a:rPr lang="en-US" sz="1800" b="1" i="0" u="none" strike="noStrike" baseline="0" dirty="0">
                <a:solidFill>
                  <a:srgbClr val="202020"/>
                </a:solidFill>
                <a:latin typeface="Arial" panose="020B0604020202020204" pitchFamily="34" charset="0"/>
              </a:rPr>
              <a:t>     Distribution channel: </a:t>
            </a:r>
            <a:endParaRPr lang="en-US" dirty="0">
              <a:solidFill>
                <a:srgbClr val="202020"/>
              </a:solidFill>
              <a:latin typeface="Arial" panose="020B0604020202020204" pitchFamily="34" charset="0"/>
            </a:endParaRPr>
          </a:p>
          <a:p>
            <a:pPr>
              <a:buClr>
                <a:schemeClr val="accent2"/>
              </a:buClr>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‘TA/TO’ distribution channel has highest cancellations for city hotels and more than 6000 cancellations for resort hotels. In order to reduce the cancellations they should improve their cancellation policies and deposit policies.</a:t>
            </a:r>
          </a:p>
          <a:p>
            <a:pPr marL="114300" indent="0">
              <a:buClr>
                <a:schemeClr val="accent2"/>
              </a:buClr>
              <a:buNone/>
            </a:pPr>
            <a:r>
              <a:rPr lang="en-US" sz="1800" b="0" i="0" u="none" strike="noStrike" baseline="0" dirty="0">
                <a:solidFill>
                  <a:srgbClr val="000000"/>
                </a:solidFill>
                <a:latin typeface="Arial" panose="020B0604020202020204" pitchFamily="34" charset="0"/>
              </a:rPr>
              <a:t>     </a:t>
            </a:r>
            <a:r>
              <a:rPr lang="en-US" sz="1800" b="1" i="0" u="none" strike="noStrike" baseline="0" dirty="0">
                <a:solidFill>
                  <a:srgbClr val="202020"/>
                </a:solidFill>
                <a:latin typeface="Arial" panose="020B0604020202020204" pitchFamily="34" charset="0"/>
              </a:rPr>
              <a:t>Market Segment:</a:t>
            </a:r>
          </a:p>
          <a:p>
            <a:pPr>
              <a:buClr>
                <a:schemeClr val="accent2"/>
              </a:buClr>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‘Online TA/TO’ market segment has highest cancellations for city hotels. </a:t>
            </a:r>
          </a:p>
          <a:p>
            <a:endParaRPr lang="en-US" dirty="0"/>
          </a:p>
        </p:txBody>
      </p:sp>
      <p:pic>
        <p:nvPicPr>
          <p:cNvPr id="5" name="Picture 4">
            <a:extLst>
              <a:ext uri="{FF2B5EF4-FFF2-40B4-BE49-F238E27FC236}">
                <a16:creationId xmlns:a16="http://schemas.microsoft.com/office/drawing/2014/main" id="{3D51826F-3410-A3B4-66A1-A9C76319F0C2}"/>
              </a:ext>
            </a:extLst>
          </p:cNvPr>
          <p:cNvPicPr>
            <a:picLocks noChangeAspect="1"/>
          </p:cNvPicPr>
          <p:nvPr/>
        </p:nvPicPr>
        <p:blipFill>
          <a:blip r:embed="rId2"/>
          <a:stretch>
            <a:fillRect/>
          </a:stretch>
        </p:blipFill>
        <p:spPr>
          <a:xfrm>
            <a:off x="70385" y="631902"/>
            <a:ext cx="4241363" cy="2033926"/>
          </a:xfrm>
          <a:prstGeom prst="rect">
            <a:avLst/>
          </a:prstGeom>
        </p:spPr>
      </p:pic>
      <p:pic>
        <p:nvPicPr>
          <p:cNvPr id="7" name="Picture 6">
            <a:extLst>
              <a:ext uri="{FF2B5EF4-FFF2-40B4-BE49-F238E27FC236}">
                <a16:creationId xmlns:a16="http://schemas.microsoft.com/office/drawing/2014/main" id="{BC406630-A1F0-D605-6AFA-3A331286F154}"/>
              </a:ext>
            </a:extLst>
          </p:cNvPr>
          <p:cNvPicPr>
            <a:picLocks noChangeAspect="1"/>
          </p:cNvPicPr>
          <p:nvPr/>
        </p:nvPicPr>
        <p:blipFill>
          <a:blip r:embed="rId3"/>
          <a:stretch>
            <a:fillRect/>
          </a:stretch>
        </p:blipFill>
        <p:spPr>
          <a:xfrm>
            <a:off x="4477066" y="609603"/>
            <a:ext cx="4501615" cy="2078524"/>
          </a:xfrm>
          <a:prstGeom prst="rect">
            <a:avLst/>
          </a:prstGeom>
        </p:spPr>
      </p:pic>
    </p:spTree>
    <p:extLst>
      <p:ext uri="{BB962C8B-B14F-4D97-AF65-F5344CB8AC3E}">
        <p14:creationId xmlns:p14="http://schemas.microsoft.com/office/powerpoint/2010/main" val="1923707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8C4-AA33-2A74-82C3-65A2A20A62C5}"/>
              </a:ext>
            </a:extLst>
          </p:cNvPr>
          <p:cNvSpPr>
            <a:spLocks noGrp="1"/>
          </p:cNvSpPr>
          <p:nvPr>
            <p:ph type="title"/>
          </p:nvPr>
        </p:nvSpPr>
        <p:spPr>
          <a:xfrm>
            <a:off x="311700" y="1925"/>
            <a:ext cx="8237568"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53D1AC72-F088-A08E-7682-899D42527C4F}"/>
              </a:ext>
            </a:extLst>
          </p:cNvPr>
          <p:cNvSpPr>
            <a:spLocks noGrp="1"/>
          </p:cNvSpPr>
          <p:nvPr>
            <p:ph type="body" idx="1"/>
          </p:nvPr>
        </p:nvSpPr>
        <p:spPr>
          <a:xfrm>
            <a:off x="0" y="631902"/>
            <a:ext cx="9144000" cy="4509673"/>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114300" indent="0">
              <a:buNone/>
            </a:pPr>
            <a:r>
              <a:rPr lang="en-US" sz="2400" b="1" i="0" u="none" strike="noStrike" baseline="0" dirty="0">
                <a:solidFill>
                  <a:srgbClr val="FF4646"/>
                </a:solidFill>
                <a:latin typeface="Arial" panose="020B0604020202020204" pitchFamily="34" charset="0"/>
              </a:rPr>
              <a:t>Conclusions: </a:t>
            </a:r>
            <a:endParaRPr lang="en-US" sz="2400" b="0" i="0" u="none" strike="noStrike" baseline="0" dirty="0">
              <a:solidFill>
                <a:srgbClr val="FF4646"/>
              </a:solidFill>
              <a:latin typeface="Arial" panose="020B0604020202020204" pitchFamily="34" charset="0"/>
            </a:endParaRPr>
          </a:p>
          <a:p>
            <a:pPr>
              <a:buClr>
                <a:schemeClr val="accent2"/>
              </a:buClr>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Almost 19 % people did not cancel their bookings even after not getting the same room which they reserved while booking hotel. Only 2.5 % people cancelled the booking.</a:t>
            </a:r>
          </a:p>
          <a:p>
            <a:pPr marL="114300" indent="0">
              <a:buClr>
                <a:schemeClr val="accent2"/>
              </a:buClr>
              <a:buNone/>
            </a:pPr>
            <a:endParaRPr lang="en-US" sz="1600" b="0" i="0" u="none" strike="noStrike" baseline="0" dirty="0">
              <a:solidFill>
                <a:srgbClr val="000000"/>
              </a:solidFill>
              <a:latin typeface="Arial" panose="020B0604020202020204" pitchFamily="34" charset="0"/>
            </a:endParaRPr>
          </a:p>
          <a:p>
            <a:pPr>
              <a:buClr>
                <a:schemeClr val="accent2"/>
              </a:buClr>
              <a:buFont typeface="Wingdings" panose="05000000000000000000" pitchFamily="2" charset="2"/>
              <a:buChar char="Ø"/>
            </a:pPr>
            <a:r>
              <a:rPr lang="en-US" sz="1600" b="0" i="0" u="none" strike="noStrike" baseline="0" dirty="0">
                <a:solidFill>
                  <a:srgbClr val="202020"/>
                </a:solidFill>
                <a:latin typeface="Arial" panose="020B0604020202020204" pitchFamily="34" charset="0"/>
              </a:rPr>
              <a:t>Thus, not getting the same room as per reserved room is not the reason for booking cancellations. </a:t>
            </a:r>
          </a:p>
          <a:p>
            <a:endParaRPr lang="en-US" dirty="0"/>
          </a:p>
        </p:txBody>
      </p:sp>
      <p:pic>
        <p:nvPicPr>
          <p:cNvPr id="5" name="Picture 4">
            <a:extLst>
              <a:ext uri="{FF2B5EF4-FFF2-40B4-BE49-F238E27FC236}">
                <a16:creationId xmlns:a16="http://schemas.microsoft.com/office/drawing/2014/main" id="{ABF2B051-B696-B913-8BB1-E8519F6A72B5}"/>
              </a:ext>
            </a:extLst>
          </p:cNvPr>
          <p:cNvPicPr>
            <a:picLocks noChangeAspect="1"/>
          </p:cNvPicPr>
          <p:nvPr/>
        </p:nvPicPr>
        <p:blipFill>
          <a:blip r:embed="rId2"/>
          <a:stretch>
            <a:fillRect/>
          </a:stretch>
        </p:blipFill>
        <p:spPr>
          <a:xfrm>
            <a:off x="98380" y="574625"/>
            <a:ext cx="4944887" cy="2456963"/>
          </a:xfrm>
          <a:prstGeom prst="rect">
            <a:avLst/>
          </a:prstGeom>
        </p:spPr>
      </p:pic>
    </p:spTree>
    <p:extLst>
      <p:ext uri="{BB962C8B-B14F-4D97-AF65-F5344CB8AC3E}">
        <p14:creationId xmlns:p14="http://schemas.microsoft.com/office/powerpoint/2010/main" val="963769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8C4-AA33-2A74-82C3-65A2A20A62C5}"/>
              </a:ext>
            </a:extLst>
          </p:cNvPr>
          <p:cNvSpPr>
            <a:spLocks noGrp="1"/>
          </p:cNvSpPr>
          <p:nvPr>
            <p:ph type="title"/>
          </p:nvPr>
        </p:nvSpPr>
        <p:spPr>
          <a:xfrm>
            <a:off x="311700" y="1925"/>
            <a:ext cx="8237568"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53D1AC72-F088-A08E-7682-899D42527C4F}"/>
              </a:ext>
            </a:extLst>
          </p:cNvPr>
          <p:cNvSpPr>
            <a:spLocks noGrp="1"/>
          </p:cNvSpPr>
          <p:nvPr>
            <p:ph type="body" idx="1"/>
          </p:nvPr>
        </p:nvSpPr>
        <p:spPr>
          <a:xfrm>
            <a:off x="75162" y="574625"/>
            <a:ext cx="9068838" cy="4566949"/>
          </a:xfrm>
        </p:spPr>
        <p:txBody>
          <a:bodyPr/>
          <a:lstStyle/>
          <a:p>
            <a:r>
              <a:rPr lang="en-US" dirty="0"/>
              <a:t>                                                                                 </a:t>
            </a:r>
          </a:p>
        </p:txBody>
      </p:sp>
      <p:pic>
        <p:nvPicPr>
          <p:cNvPr id="1028" name="Picture 4">
            <a:extLst>
              <a:ext uri="{FF2B5EF4-FFF2-40B4-BE49-F238E27FC236}">
                <a16:creationId xmlns:a16="http://schemas.microsoft.com/office/drawing/2014/main" id="{3241BFD6-A009-390A-48B5-C4932E81A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1" y="654955"/>
            <a:ext cx="5254283" cy="44866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E60417-331B-C5ED-0578-66E6AEBFD551}"/>
              </a:ext>
            </a:extLst>
          </p:cNvPr>
          <p:cNvSpPr txBox="1"/>
          <p:nvPr/>
        </p:nvSpPr>
        <p:spPr>
          <a:xfrm>
            <a:off x="5401994" y="654955"/>
            <a:ext cx="3460652" cy="4216539"/>
          </a:xfrm>
          <a:prstGeom prst="rect">
            <a:avLst/>
          </a:prstGeom>
          <a:noFill/>
        </p:spPr>
        <p:txBody>
          <a:bodyPr wrap="square">
            <a:spAutoFit/>
          </a:bodyPr>
          <a:lstStyle/>
          <a:p>
            <a:r>
              <a:rPr lang="en-US" sz="1600" b="1" i="0" u="none" strike="noStrike" baseline="0" dirty="0">
                <a:solidFill>
                  <a:srgbClr val="FF4646"/>
                </a:solidFill>
                <a:latin typeface="Arial" panose="020B0604020202020204" pitchFamily="34" charset="0"/>
              </a:rPr>
              <a:t>Conclusions: </a:t>
            </a:r>
            <a:endParaRPr lang="en-US" sz="1600" b="0" i="0" u="none" strike="noStrike" baseline="0" dirty="0">
              <a:solidFill>
                <a:srgbClr val="FF4646"/>
              </a:solidFill>
              <a:latin typeface="Arial" panose="020B0604020202020204" pitchFamily="34" charset="0"/>
            </a:endParaRPr>
          </a:p>
          <a:p>
            <a:pPr marL="285750" indent="-285750">
              <a:buFont typeface="Wingdings" panose="05000000000000000000" pitchFamily="2" charset="2"/>
              <a:buChar char="Ø"/>
            </a:pPr>
            <a:r>
              <a:rPr lang="en-US" b="0" i="0" u="none" strike="noStrike" baseline="0" dirty="0">
                <a:solidFill>
                  <a:srgbClr val="000000"/>
                </a:solidFill>
                <a:latin typeface="Arial" panose="020B0604020202020204" pitchFamily="34" charset="0"/>
              </a:rPr>
              <a:t>is canceled and same_room_alloted_or_not are negatively correlated. </a:t>
            </a:r>
            <a:r>
              <a:rPr lang="en-US" b="0" i="0" u="none" strike="noStrike" baseline="0" dirty="0">
                <a:solidFill>
                  <a:srgbClr val="202020"/>
                </a:solidFill>
                <a:latin typeface="Arial" panose="020B0604020202020204" pitchFamily="34" charset="0"/>
              </a:rPr>
              <a:t>Not getting the same room as per reserved room is not the reason for booking cancellations.</a:t>
            </a:r>
          </a:p>
          <a:p>
            <a:pPr marL="285750" indent="-285750">
              <a:buFont typeface="Wingdings" panose="05000000000000000000" pitchFamily="2" charset="2"/>
              <a:buChar char="Ø"/>
            </a:pPr>
            <a:r>
              <a:rPr lang="en-US" b="0" i="0" u="none" strike="noStrike" baseline="0" dirty="0">
                <a:solidFill>
                  <a:srgbClr val="000000"/>
                </a:solidFill>
                <a:latin typeface="Arial" panose="020B0604020202020204" pitchFamily="34" charset="0"/>
              </a:rPr>
              <a:t>lead-time and total stay is positively correlated means more is the stay of customer more will be the lead time.</a:t>
            </a:r>
          </a:p>
          <a:p>
            <a:pPr marL="285750" indent="-285750">
              <a:buFont typeface="Wingdings" panose="05000000000000000000" pitchFamily="2" charset="2"/>
              <a:buChar char="Ø"/>
            </a:pPr>
            <a:r>
              <a:rPr lang="en-US" b="0" i="0" u="none" strike="noStrike" baseline="0" dirty="0">
                <a:solidFill>
                  <a:srgbClr val="000000"/>
                </a:solidFill>
                <a:latin typeface="Arial" panose="020B0604020202020204" pitchFamily="34" charset="0"/>
              </a:rPr>
              <a:t>ADR and total people are highly correlated. That means more the people more will be </a:t>
            </a:r>
            <a:r>
              <a:rPr lang="en-US" b="0" i="0" u="none" strike="noStrike" baseline="0" dirty="0" err="1">
                <a:solidFill>
                  <a:srgbClr val="000000"/>
                </a:solidFill>
                <a:latin typeface="Arial" panose="020B0604020202020204" pitchFamily="34" charset="0"/>
              </a:rPr>
              <a:t>adr.High</a:t>
            </a:r>
            <a:r>
              <a:rPr lang="en-US" b="0" i="0" u="none" strike="noStrike" baseline="0" dirty="0">
                <a:solidFill>
                  <a:srgbClr val="000000"/>
                </a:solidFill>
                <a:latin typeface="Arial" panose="020B0604020202020204" pitchFamily="34" charset="0"/>
              </a:rPr>
              <a:t> </a:t>
            </a:r>
            <a:r>
              <a:rPr lang="en-US" b="0" i="0" u="none" strike="noStrike" baseline="0" dirty="0" err="1">
                <a:solidFill>
                  <a:srgbClr val="000000"/>
                </a:solidFill>
                <a:latin typeface="Arial" panose="020B0604020202020204" pitchFamily="34" charset="0"/>
              </a:rPr>
              <a:t>adr</a:t>
            </a:r>
            <a:r>
              <a:rPr lang="en-US" b="0" i="0" u="none" strike="noStrike" baseline="0" dirty="0">
                <a:solidFill>
                  <a:srgbClr val="000000"/>
                </a:solidFill>
                <a:latin typeface="Arial" panose="020B0604020202020204" pitchFamily="34" charset="0"/>
              </a:rPr>
              <a:t> means high revenue</a:t>
            </a:r>
          </a:p>
          <a:p>
            <a:pPr marL="285750" indent="-285750">
              <a:buFont typeface="Wingdings" panose="05000000000000000000" pitchFamily="2" charset="2"/>
              <a:buChar char="Ø"/>
            </a:pPr>
            <a:r>
              <a:rPr lang="en-US" b="0" i="0" u="none" strike="noStrike" baseline="0" dirty="0">
                <a:solidFill>
                  <a:srgbClr val="000000"/>
                </a:solidFill>
                <a:latin typeface="Arial" panose="020B0604020202020204" pitchFamily="34" charset="0"/>
              </a:rPr>
              <a:t> </a:t>
            </a:r>
            <a:r>
              <a:rPr lang="en-US" b="0" i="0" u="none" strike="noStrike" baseline="0" dirty="0" err="1">
                <a:solidFill>
                  <a:srgbClr val="000000"/>
                </a:solidFill>
                <a:latin typeface="Arial" panose="020B0604020202020204" pitchFamily="34" charset="0"/>
              </a:rPr>
              <a:t>is_repeated_guest</a:t>
            </a:r>
            <a:r>
              <a:rPr lang="en-US" b="0" i="0" u="none" strike="noStrike" baseline="0" dirty="0">
                <a:solidFill>
                  <a:srgbClr val="000000"/>
                </a:solidFill>
                <a:latin typeface="Arial" panose="020B0604020202020204" pitchFamily="34" charset="0"/>
              </a:rPr>
              <a:t> and </a:t>
            </a:r>
            <a:r>
              <a:rPr lang="en-US" b="0" i="0" u="none" strike="noStrike" baseline="0" dirty="0" err="1">
                <a:solidFill>
                  <a:srgbClr val="000000"/>
                </a:solidFill>
                <a:latin typeface="Arial" panose="020B0604020202020204" pitchFamily="34" charset="0"/>
              </a:rPr>
              <a:t>previous_bookings</a:t>
            </a:r>
            <a:r>
              <a:rPr lang="en-US" b="0" i="0" u="none" strike="noStrike" baseline="0" dirty="0">
                <a:solidFill>
                  <a:srgbClr val="000000"/>
                </a:solidFill>
                <a:latin typeface="Arial" panose="020B0604020202020204" pitchFamily="34" charset="0"/>
              </a:rPr>
              <a:t> </a:t>
            </a:r>
            <a:r>
              <a:rPr lang="en-US" b="0" i="0" u="none" strike="noStrike" baseline="0" dirty="0" err="1">
                <a:solidFill>
                  <a:srgbClr val="000000"/>
                </a:solidFill>
                <a:latin typeface="Arial" panose="020B0604020202020204" pitchFamily="34" charset="0"/>
              </a:rPr>
              <a:t>Not_canceled</a:t>
            </a:r>
            <a:r>
              <a:rPr lang="en-US" b="0" i="0" u="none" strike="noStrike" baseline="0" dirty="0">
                <a:solidFill>
                  <a:srgbClr val="000000"/>
                </a:solidFill>
                <a:latin typeface="Arial" panose="020B0604020202020204" pitchFamily="34" charset="0"/>
              </a:rPr>
              <a:t> has strong correlation. May be repeated guests are not more likely to cancel their bookings.</a:t>
            </a:r>
          </a:p>
        </p:txBody>
      </p:sp>
    </p:spTree>
    <p:extLst>
      <p:ext uri="{BB962C8B-B14F-4D97-AF65-F5344CB8AC3E}">
        <p14:creationId xmlns:p14="http://schemas.microsoft.com/office/powerpoint/2010/main" val="117204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563F-A5DB-6FDE-3DEE-3067508AD996}"/>
              </a:ext>
            </a:extLst>
          </p:cNvPr>
          <p:cNvSpPr>
            <a:spLocks noGrp="1"/>
          </p:cNvSpPr>
          <p:nvPr>
            <p:ph type="title"/>
          </p:nvPr>
        </p:nvSpPr>
        <p:spPr>
          <a:solidFill>
            <a:schemeClr val="accent2"/>
          </a:solidFill>
        </p:spPr>
        <p:txBody>
          <a:bodyPr/>
          <a:lstStyle/>
          <a:p>
            <a:pPr marL="457200" indent="-457200">
              <a:buClr>
                <a:schemeClr val="tx1"/>
              </a:buClr>
              <a:buSzPct val="101000"/>
              <a:buFont typeface="Wingdings" panose="05000000000000000000" pitchFamily="2" charset="2"/>
              <a:buChar char="q"/>
            </a:pPr>
            <a:r>
              <a:rPr lang="en-US" sz="3200" dirty="0"/>
              <a:t>Problem statement:</a:t>
            </a:r>
          </a:p>
        </p:txBody>
      </p:sp>
      <p:sp>
        <p:nvSpPr>
          <p:cNvPr id="3" name="Text Placeholder 2">
            <a:extLst>
              <a:ext uri="{FF2B5EF4-FFF2-40B4-BE49-F238E27FC236}">
                <a16:creationId xmlns:a16="http://schemas.microsoft.com/office/drawing/2014/main" id="{69B9D718-2987-01F3-61BA-657BC5057C03}"/>
              </a:ext>
            </a:extLst>
          </p:cNvPr>
          <p:cNvSpPr>
            <a:spLocks noGrp="1"/>
          </p:cNvSpPr>
          <p:nvPr>
            <p:ph type="body" idx="1"/>
          </p:nvPr>
        </p:nvSpPr>
        <p:spPr>
          <a:xfrm>
            <a:off x="311700" y="1152474"/>
            <a:ext cx="8520600" cy="3685925"/>
          </a:xfrm>
          <a:solidFill>
            <a:schemeClr val="bg2"/>
          </a:solidFill>
        </p:spPr>
        <p:txBody>
          <a:bodyPr/>
          <a:lstStyle/>
          <a:p>
            <a:pPr>
              <a:buFont typeface="+mj-lt"/>
              <a:buAutoNum type="arabicPeriod"/>
            </a:pPr>
            <a:r>
              <a:rPr lang="en-US" b="0" i="0" u="none" strike="noStrike" baseline="0" dirty="0">
                <a:solidFill>
                  <a:srgbClr val="FF0000"/>
                </a:solidFill>
                <a:latin typeface="Arial" panose="020B0604020202020204" pitchFamily="34" charset="0"/>
              </a:rPr>
              <a:t>1.</a:t>
            </a:r>
            <a:r>
              <a:rPr lang="en-US" b="0" i="0" u="none" strike="noStrike" baseline="0" dirty="0">
                <a:solidFill>
                  <a:srgbClr val="202020"/>
                </a:solidFill>
                <a:latin typeface="Arial" panose="020B0604020202020204" pitchFamily="34" charset="0"/>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p>
          <a:p>
            <a:r>
              <a:rPr lang="en-US" b="0" i="0" u="none" strike="noStrike" baseline="0" dirty="0">
                <a:solidFill>
                  <a:srgbClr val="FF0000"/>
                </a:solidFill>
                <a:latin typeface="Arial" panose="020B0604020202020204" pitchFamily="34" charset="0"/>
              </a:rPr>
              <a:t>2.</a:t>
            </a:r>
            <a:r>
              <a:rPr lang="en-US" b="0" i="0" u="none" strike="noStrike" baseline="0" dirty="0">
                <a:solidFill>
                  <a:srgbClr val="202020"/>
                </a:solidFill>
                <a:latin typeface="Arial" panose="020B0604020202020204" pitchFamily="34" charset="0"/>
              </a:rPr>
              <a:t>Hotel industry is a very volatile industry and the bookings depends on above factors and many more. </a:t>
            </a:r>
          </a:p>
          <a:p>
            <a:r>
              <a:rPr lang="en-US" b="0" i="0" u="none" strike="noStrike" baseline="0" dirty="0">
                <a:solidFill>
                  <a:srgbClr val="FF0000"/>
                </a:solidFill>
                <a:latin typeface="Arial" panose="020B0604020202020204" pitchFamily="34" charset="0"/>
              </a:rPr>
              <a:t>3.</a:t>
            </a:r>
            <a:r>
              <a:rPr lang="en-US" b="0" i="0" u="none" strike="noStrike" baseline="0" dirty="0">
                <a:solidFill>
                  <a:srgbClr val="202020"/>
                </a:solidFill>
                <a:latin typeface="Arial" panose="020B0604020202020204" pitchFamily="34" charset="0"/>
              </a:rPr>
              <a:t>The main objective behind this project is to explore and analyze data to discover important factors that govern the bookings and give insights to hotel management ,which can perform various campaigns to boost the business and performance. </a:t>
            </a: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pPr>
              <a:buFont typeface="Wingdings" panose="05000000000000000000" pitchFamily="2" charset="2"/>
              <a:buChar char="Ø"/>
            </a:pPr>
            <a:endParaRPr lang="en-US" sz="1800" b="0" i="0" u="none" strike="noStrike" baseline="0" dirty="0">
              <a:solidFill>
                <a:srgbClr val="20202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pPr marL="114300" indent="0">
              <a:buNone/>
            </a:pPr>
            <a:endParaRPr lang="en-US" dirty="0">
              <a:solidFill>
                <a:srgbClr val="FF0000"/>
              </a:solidFill>
            </a:endParaRPr>
          </a:p>
        </p:txBody>
      </p:sp>
    </p:spTree>
    <p:extLst>
      <p:ext uri="{BB962C8B-B14F-4D97-AF65-F5344CB8AC3E}">
        <p14:creationId xmlns:p14="http://schemas.microsoft.com/office/powerpoint/2010/main" val="49117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8C4-AA33-2A74-82C3-65A2A20A62C5}"/>
              </a:ext>
            </a:extLst>
          </p:cNvPr>
          <p:cNvSpPr>
            <a:spLocks noGrp="1"/>
          </p:cNvSpPr>
          <p:nvPr>
            <p:ph type="title"/>
          </p:nvPr>
        </p:nvSpPr>
        <p:spPr>
          <a:xfrm>
            <a:off x="311700" y="1925"/>
            <a:ext cx="8237568"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53D1AC72-F088-A08E-7682-899D42527C4F}"/>
              </a:ext>
            </a:extLst>
          </p:cNvPr>
          <p:cNvSpPr>
            <a:spLocks noGrp="1"/>
          </p:cNvSpPr>
          <p:nvPr>
            <p:ph type="body" idx="1"/>
          </p:nvPr>
        </p:nvSpPr>
        <p:spPr>
          <a:xfrm>
            <a:off x="75162" y="640080"/>
            <a:ext cx="9068838" cy="4501494"/>
          </a:xfrm>
        </p:spPr>
        <p:txBody>
          <a:bodyPr/>
          <a:lstStyle/>
          <a:p>
            <a:r>
              <a:rPr lang="en-US" dirty="0"/>
              <a:t>                                                                                 </a:t>
            </a:r>
          </a:p>
        </p:txBody>
      </p:sp>
      <p:pic>
        <p:nvPicPr>
          <p:cNvPr id="6" name="Picture 5">
            <a:extLst>
              <a:ext uri="{FF2B5EF4-FFF2-40B4-BE49-F238E27FC236}">
                <a16:creationId xmlns:a16="http://schemas.microsoft.com/office/drawing/2014/main" id="{D278BE54-C649-FFFE-D102-87D1B26680D9}"/>
              </a:ext>
            </a:extLst>
          </p:cNvPr>
          <p:cNvPicPr>
            <a:picLocks noChangeAspect="1"/>
          </p:cNvPicPr>
          <p:nvPr/>
        </p:nvPicPr>
        <p:blipFill>
          <a:blip r:embed="rId2"/>
          <a:stretch>
            <a:fillRect/>
          </a:stretch>
        </p:blipFill>
        <p:spPr>
          <a:xfrm>
            <a:off x="168812" y="640080"/>
            <a:ext cx="4656406" cy="2328203"/>
          </a:xfrm>
          <a:prstGeom prst="rect">
            <a:avLst/>
          </a:prstGeom>
        </p:spPr>
      </p:pic>
      <p:pic>
        <p:nvPicPr>
          <p:cNvPr id="8" name="Picture 7">
            <a:extLst>
              <a:ext uri="{FF2B5EF4-FFF2-40B4-BE49-F238E27FC236}">
                <a16:creationId xmlns:a16="http://schemas.microsoft.com/office/drawing/2014/main" id="{CB7444A1-F8FE-9732-7150-8BBC46D2B6B3}"/>
              </a:ext>
            </a:extLst>
          </p:cNvPr>
          <p:cNvPicPr>
            <a:picLocks noChangeAspect="1"/>
          </p:cNvPicPr>
          <p:nvPr/>
        </p:nvPicPr>
        <p:blipFill>
          <a:blip r:embed="rId3"/>
          <a:stretch>
            <a:fillRect/>
          </a:stretch>
        </p:blipFill>
        <p:spPr>
          <a:xfrm>
            <a:off x="4849465" y="701236"/>
            <a:ext cx="4125723" cy="2267048"/>
          </a:xfrm>
          <a:prstGeom prst="rect">
            <a:avLst/>
          </a:prstGeom>
        </p:spPr>
      </p:pic>
      <p:sp>
        <p:nvSpPr>
          <p:cNvPr id="10" name="TextBox 9">
            <a:extLst>
              <a:ext uri="{FF2B5EF4-FFF2-40B4-BE49-F238E27FC236}">
                <a16:creationId xmlns:a16="http://schemas.microsoft.com/office/drawing/2014/main" id="{363D0F63-F1A7-0546-0BBC-69B0380A8EC8}"/>
              </a:ext>
            </a:extLst>
          </p:cNvPr>
          <p:cNvSpPr txBox="1"/>
          <p:nvPr/>
        </p:nvSpPr>
        <p:spPr>
          <a:xfrm>
            <a:off x="311700" y="2890827"/>
            <a:ext cx="8757138" cy="1938992"/>
          </a:xfrm>
          <a:prstGeom prst="rect">
            <a:avLst/>
          </a:prstGeom>
          <a:noFill/>
        </p:spPr>
        <p:txBody>
          <a:bodyPr wrap="square">
            <a:spAutoFit/>
          </a:bodyPr>
          <a:lstStyle/>
          <a:p>
            <a:r>
              <a:rPr lang="en-US" sz="2400" b="1" i="0" u="none" strike="noStrike" baseline="0" dirty="0">
                <a:solidFill>
                  <a:srgbClr val="FF4646"/>
                </a:solidFill>
                <a:latin typeface="Arial" panose="020B0604020202020204" pitchFamily="34" charset="0"/>
              </a:rPr>
              <a:t>Conclusions: </a:t>
            </a:r>
            <a:endParaRPr lang="en-US" sz="2400" b="0" i="0" u="none" strike="noStrike" baseline="0" dirty="0">
              <a:solidFill>
                <a:srgbClr val="FF4646"/>
              </a:solidFill>
              <a:latin typeface="Arial" panose="020B0604020202020204" pitchFamily="34" charset="0"/>
            </a:endParaRPr>
          </a:p>
          <a:p>
            <a:pPr marL="285750" indent="-285750">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Optimal stay in both the type hotel is less than 7 days. Usually, people stays for a week.</a:t>
            </a:r>
          </a:p>
          <a:p>
            <a:pPr marL="285750" indent="-285750">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For stay more than 7 days people likes to stay in Resort hotels. As we can see after 7 days City Hotel Bookings are very less as compared to Resort hotels.</a:t>
            </a:r>
          </a:p>
          <a:p>
            <a:pPr marL="285750" indent="-285750">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As we saw in Correlation heatmap, total people and </a:t>
            </a:r>
            <a:r>
              <a:rPr lang="en-US" sz="1600" b="0" i="0" u="none" strike="noStrike" baseline="0" dirty="0" err="1">
                <a:solidFill>
                  <a:srgbClr val="000000"/>
                </a:solidFill>
                <a:latin typeface="Arial" panose="020B0604020202020204" pitchFamily="34" charset="0"/>
              </a:rPr>
              <a:t>adr</a:t>
            </a:r>
            <a:r>
              <a:rPr lang="en-US" sz="1600" b="0" i="0" u="none" strike="noStrike" baseline="0" dirty="0">
                <a:solidFill>
                  <a:srgbClr val="000000"/>
                </a:solidFill>
                <a:latin typeface="Arial" panose="020B0604020202020204" pitchFamily="34" charset="0"/>
              </a:rPr>
              <a:t> are positively correlated. Thus for 2 people ,</a:t>
            </a:r>
            <a:r>
              <a:rPr lang="en-US" sz="1600" b="0" i="0" u="none" strike="noStrike" baseline="0" dirty="0" err="1">
                <a:solidFill>
                  <a:srgbClr val="000000"/>
                </a:solidFill>
                <a:latin typeface="Arial" panose="020B0604020202020204" pitchFamily="34" charset="0"/>
              </a:rPr>
              <a:t>adr</a:t>
            </a:r>
            <a:r>
              <a:rPr lang="en-US" sz="1600" b="0" i="0" u="none" strike="noStrike" baseline="0" dirty="0">
                <a:solidFill>
                  <a:srgbClr val="000000"/>
                </a:solidFill>
                <a:latin typeface="Arial" panose="020B0604020202020204" pitchFamily="34" charset="0"/>
              </a:rPr>
              <a:t> is almost 100 and for 5 people its more than 200.</a:t>
            </a:r>
          </a:p>
          <a:p>
            <a:pPr marL="285750" indent="-285750">
              <a:buFont typeface="Wingdings" panose="05000000000000000000" pitchFamily="2" charset="2"/>
              <a:buChar char="Ø"/>
            </a:pPr>
            <a:r>
              <a:rPr lang="en-US" sz="1600" b="0" i="0" u="none" strike="noStrike" baseline="0" dirty="0">
                <a:solidFill>
                  <a:srgbClr val="000000"/>
                </a:solidFill>
                <a:latin typeface="Arial" panose="020B0604020202020204" pitchFamily="34" charset="0"/>
              </a:rPr>
              <a:t>Thus, more the people more will revenue of the hotels. </a:t>
            </a:r>
          </a:p>
        </p:txBody>
      </p:sp>
    </p:spTree>
    <p:extLst>
      <p:ext uri="{BB962C8B-B14F-4D97-AF65-F5344CB8AC3E}">
        <p14:creationId xmlns:p14="http://schemas.microsoft.com/office/powerpoint/2010/main" val="1470735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DEF10A-5B99-C26F-7EE1-861DA701F5F2}"/>
              </a:ext>
            </a:extLst>
          </p:cNvPr>
          <p:cNvSpPr>
            <a:spLocks noGrp="1"/>
          </p:cNvSpPr>
          <p:nvPr>
            <p:ph type="body" idx="1"/>
          </p:nvPr>
        </p:nvSpPr>
        <p:spPr>
          <a:xfrm>
            <a:off x="2759025" y="1805060"/>
            <a:ext cx="3625949" cy="2394145"/>
          </a:xfrm>
        </p:spPr>
        <p:txBody>
          <a:bodyPr/>
          <a:lstStyle/>
          <a:p>
            <a:r>
              <a:rPr lang="en-US" sz="6600" b="1" dirty="0">
                <a:solidFill>
                  <a:srgbClr val="C00000"/>
                </a:solidFill>
              </a:rPr>
              <a:t>Q &amp; A</a:t>
            </a:r>
          </a:p>
        </p:txBody>
      </p:sp>
    </p:spTree>
    <p:extLst>
      <p:ext uri="{BB962C8B-B14F-4D97-AF65-F5344CB8AC3E}">
        <p14:creationId xmlns:p14="http://schemas.microsoft.com/office/powerpoint/2010/main" val="431105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7272-7FF8-56F0-B308-E8058960F53F}"/>
              </a:ext>
            </a:extLst>
          </p:cNvPr>
          <p:cNvSpPr>
            <a:spLocks noGrp="1"/>
          </p:cNvSpPr>
          <p:nvPr>
            <p:ph type="title"/>
          </p:nvPr>
        </p:nvSpPr>
        <p:spPr>
          <a:xfrm>
            <a:off x="91441" y="1999049"/>
            <a:ext cx="8771206" cy="1433467"/>
          </a:xfrm>
        </p:spPr>
        <p:txBody>
          <a:bodyPr/>
          <a:lstStyle/>
          <a:p>
            <a:r>
              <a:rPr lang="en-US" sz="6000" b="1" dirty="0"/>
              <a:t>          THANK YOU</a:t>
            </a:r>
          </a:p>
        </p:txBody>
      </p:sp>
    </p:spTree>
    <p:extLst>
      <p:ext uri="{BB962C8B-B14F-4D97-AF65-F5344CB8AC3E}">
        <p14:creationId xmlns:p14="http://schemas.microsoft.com/office/powerpoint/2010/main" val="412446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07E2-FBBB-DC48-7003-02A1DD002D91}"/>
              </a:ext>
            </a:extLst>
          </p:cNvPr>
          <p:cNvSpPr>
            <a:spLocks noGrp="1"/>
          </p:cNvSpPr>
          <p:nvPr>
            <p:ph type="title"/>
          </p:nvPr>
        </p:nvSpPr>
        <p:spPr>
          <a:solidFill>
            <a:schemeClr val="accent2"/>
          </a:solidFill>
        </p:spPr>
        <p:txBody>
          <a:bodyPr/>
          <a:lstStyle/>
          <a:p>
            <a:pPr marL="457200" indent="-457200">
              <a:buFont typeface="Wingdings" panose="05000000000000000000" pitchFamily="2" charset="2"/>
              <a:buChar char="q"/>
            </a:pPr>
            <a:r>
              <a:rPr lang="en-US" dirty="0"/>
              <a:t>Work Flow:</a:t>
            </a:r>
          </a:p>
        </p:txBody>
      </p:sp>
      <p:sp>
        <p:nvSpPr>
          <p:cNvPr id="3" name="Text Placeholder 2">
            <a:extLst>
              <a:ext uri="{FF2B5EF4-FFF2-40B4-BE49-F238E27FC236}">
                <a16:creationId xmlns:a16="http://schemas.microsoft.com/office/drawing/2014/main" id="{4BAD7842-2D17-941B-D56A-83A4CF06BA51}"/>
              </a:ext>
            </a:extLst>
          </p:cNvPr>
          <p:cNvSpPr>
            <a:spLocks noGrp="1"/>
          </p:cNvSpPr>
          <p:nvPr>
            <p:ph type="body" idx="1"/>
          </p:nvPr>
        </p:nvSpPr>
        <p:spPr>
          <a:xfrm>
            <a:off x="311700" y="1152474"/>
            <a:ext cx="8520600" cy="3808325"/>
          </a:xfrm>
        </p:spPr>
        <p:txBody>
          <a:bodyPr/>
          <a:lstStyle/>
          <a:p>
            <a:r>
              <a:rPr lang="en-US" sz="1800" b="0" i="0" u="none" strike="noStrike" baseline="0" dirty="0">
                <a:solidFill>
                  <a:srgbClr val="000000"/>
                </a:solidFill>
                <a:latin typeface="Arial" panose="020B0604020202020204" pitchFamily="34" charset="0"/>
              </a:rPr>
              <a:t>So we will divide our work flow into following 3 steps. </a:t>
            </a:r>
          </a:p>
          <a:p>
            <a:pPr algn="l"/>
            <a:endParaRPr lang="en-US" sz="1800" b="0" i="0" u="none" strike="noStrike" baseline="0" dirty="0">
              <a:solidFill>
                <a:srgbClr val="000000"/>
              </a:solidFill>
              <a:latin typeface="Wingdings" panose="05000000000000000000" pitchFamily="2" charset="2"/>
            </a:endParaRPr>
          </a:p>
          <a:p>
            <a:endParaRPr lang="en-US" dirty="0"/>
          </a:p>
          <a:p>
            <a:endParaRPr lang="en-US" dirty="0"/>
          </a:p>
          <a:p>
            <a:endParaRPr lang="en-US" dirty="0"/>
          </a:p>
          <a:p>
            <a:endParaRPr lang="en-US" dirty="0"/>
          </a:p>
          <a:p>
            <a:r>
              <a:rPr lang="en-US" sz="1400" b="0" i="0" u="none" strike="noStrike" baseline="0" dirty="0">
                <a:solidFill>
                  <a:srgbClr val="000000"/>
                </a:solidFill>
                <a:latin typeface="Arial" panose="020B0604020202020204" pitchFamily="34" charset="0"/>
              </a:rPr>
              <a:t>EDA will be divided into following 3 analysis. </a:t>
            </a:r>
          </a:p>
          <a:p>
            <a:r>
              <a:rPr lang="en-US" sz="1400" b="1" i="0" u="none" strike="noStrike" baseline="0" dirty="0">
                <a:solidFill>
                  <a:srgbClr val="000000"/>
                </a:solidFill>
                <a:latin typeface="Arial" panose="020B0604020202020204" pitchFamily="34" charset="0"/>
              </a:rPr>
              <a:t>1)</a:t>
            </a:r>
            <a:r>
              <a:rPr lang="en-US" sz="1400" b="1" i="0" u="none" strike="noStrike" baseline="0" dirty="0">
                <a:solidFill>
                  <a:srgbClr val="FF4646"/>
                </a:solidFill>
                <a:latin typeface="Arial" panose="020B0604020202020204" pitchFamily="34" charset="0"/>
              </a:rPr>
              <a:t>Univariate analysis: </a:t>
            </a:r>
            <a:r>
              <a:rPr lang="en-US" sz="1400" b="0" i="0" u="none" strike="noStrike" baseline="0" dirty="0">
                <a:solidFill>
                  <a:srgbClr val="000000"/>
                </a:solidFill>
                <a:latin typeface="Arial" panose="020B0604020202020204" pitchFamily="34" charset="0"/>
              </a:rPr>
              <a:t>Univariate analysis is the simplest of the three analyses where the data you are analyzing is only one variable. </a:t>
            </a:r>
          </a:p>
          <a:p>
            <a:r>
              <a:rPr lang="en-US" sz="1400" b="1" i="0" u="none" strike="noStrike" baseline="0" dirty="0">
                <a:solidFill>
                  <a:srgbClr val="000000"/>
                </a:solidFill>
                <a:latin typeface="Arial" panose="020B0604020202020204" pitchFamily="34" charset="0"/>
              </a:rPr>
              <a:t>2)</a:t>
            </a:r>
            <a:r>
              <a:rPr lang="en-US" sz="1400" b="1" i="0" u="none" strike="noStrike" baseline="0" dirty="0">
                <a:solidFill>
                  <a:srgbClr val="FF4646"/>
                </a:solidFill>
                <a:latin typeface="Arial" panose="020B0604020202020204" pitchFamily="34" charset="0"/>
              </a:rPr>
              <a:t>Bivariate analysis: </a:t>
            </a:r>
            <a:r>
              <a:rPr lang="en-US" sz="1400" b="0" i="0" u="none" strike="noStrike" baseline="0" dirty="0">
                <a:solidFill>
                  <a:srgbClr val="000000"/>
                </a:solidFill>
                <a:latin typeface="Arial" panose="020B0604020202020204" pitchFamily="34" charset="0"/>
              </a:rPr>
              <a:t>Bivariate analysis is where you are comparing two variables to study their relationships. </a:t>
            </a:r>
          </a:p>
          <a:p>
            <a:r>
              <a:rPr lang="en-US" sz="1400" b="1" i="0" u="none" strike="noStrike" baseline="0" dirty="0">
                <a:solidFill>
                  <a:srgbClr val="000000"/>
                </a:solidFill>
                <a:latin typeface="Arial" panose="020B0604020202020204" pitchFamily="34" charset="0"/>
              </a:rPr>
              <a:t>3)</a:t>
            </a:r>
            <a:r>
              <a:rPr lang="en-US" sz="1400" b="1" i="0" u="none" strike="noStrike" baseline="0" dirty="0">
                <a:solidFill>
                  <a:srgbClr val="FF4646"/>
                </a:solidFill>
                <a:latin typeface="Arial" panose="020B0604020202020204" pitchFamily="34" charset="0"/>
              </a:rPr>
              <a:t>Multivariate </a:t>
            </a:r>
            <a:r>
              <a:rPr lang="en-US" sz="1400" b="1" i="0" u="none" strike="noStrike" baseline="0" dirty="0" err="1">
                <a:solidFill>
                  <a:srgbClr val="FF4646"/>
                </a:solidFill>
                <a:latin typeface="Arial" panose="020B0604020202020204" pitchFamily="34" charset="0"/>
              </a:rPr>
              <a:t>anlysis</a:t>
            </a:r>
            <a:r>
              <a:rPr lang="en-US" sz="1400" b="1" i="0" u="none" strike="noStrike" baseline="0" dirty="0">
                <a:solidFill>
                  <a:srgbClr val="FF4646"/>
                </a:solidFill>
                <a:latin typeface="Arial" panose="020B0604020202020204" pitchFamily="34" charset="0"/>
              </a:rPr>
              <a:t>: </a:t>
            </a:r>
            <a:r>
              <a:rPr lang="en-US" sz="1400" b="0" i="0" u="none" strike="noStrike" baseline="0" dirty="0">
                <a:solidFill>
                  <a:srgbClr val="000000"/>
                </a:solidFill>
                <a:latin typeface="Arial" panose="020B0604020202020204" pitchFamily="34" charset="0"/>
              </a:rPr>
              <a:t>Multivariate analysis is similar to Bivariate analysis but you are comparing more than two variables. </a:t>
            </a:r>
          </a:p>
          <a:p>
            <a:endParaRPr lang="en-US" dirty="0"/>
          </a:p>
        </p:txBody>
      </p:sp>
      <p:sp>
        <p:nvSpPr>
          <p:cNvPr id="4" name="Arrow: Chevron 3" descr="hvvbvb&#10;">
            <a:extLst>
              <a:ext uri="{FF2B5EF4-FFF2-40B4-BE49-F238E27FC236}">
                <a16:creationId xmlns:a16="http://schemas.microsoft.com/office/drawing/2014/main" id="{F90D3CF8-A554-826B-446F-509AC0BE499A}"/>
              </a:ext>
            </a:extLst>
          </p:cNvPr>
          <p:cNvSpPr/>
          <p:nvPr/>
        </p:nvSpPr>
        <p:spPr>
          <a:xfrm>
            <a:off x="446400" y="1728000"/>
            <a:ext cx="2664000" cy="12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5" name="Arrow: Chevron 4">
            <a:extLst>
              <a:ext uri="{FF2B5EF4-FFF2-40B4-BE49-F238E27FC236}">
                <a16:creationId xmlns:a16="http://schemas.microsoft.com/office/drawing/2014/main" id="{46DDA579-0DCF-11B1-096F-98681EFBD107}"/>
              </a:ext>
            </a:extLst>
          </p:cNvPr>
          <p:cNvSpPr/>
          <p:nvPr/>
        </p:nvSpPr>
        <p:spPr>
          <a:xfrm>
            <a:off x="3177749" y="1728000"/>
            <a:ext cx="2788502" cy="12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2BA0C3C2-68AA-2778-74D5-E017A1ABE8A7}"/>
              </a:ext>
            </a:extLst>
          </p:cNvPr>
          <p:cNvSpPr/>
          <p:nvPr/>
        </p:nvSpPr>
        <p:spPr>
          <a:xfrm>
            <a:off x="6117900" y="1728000"/>
            <a:ext cx="2664000" cy="1260000"/>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9993BE3-5176-7011-76E3-63772A55A56B}"/>
              </a:ext>
            </a:extLst>
          </p:cNvPr>
          <p:cNvSpPr txBox="1"/>
          <p:nvPr/>
        </p:nvSpPr>
        <p:spPr>
          <a:xfrm>
            <a:off x="1108800" y="1936800"/>
            <a:ext cx="1490400" cy="784830"/>
          </a:xfrm>
          <a:prstGeom prst="rect">
            <a:avLst/>
          </a:prstGeom>
          <a:noFill/>
        </p:spPr>
        <p:txBody>
          <a:bodyPr wrap="square" rtlCol="0">
            <a:spAutoFit/>
          </a:bodyPr>
          <a:lstStyle/>
          <a:p>
            <a:r>
              <a:rPr lang="en-US" sz="1500" dirty="0">
                <a:solidFill>
                  <a:schemeClr val="bg2"/>
                </a:solidFill>
              </a:rPr>
              <a:t>Data collection And</a:t>
            </a:r>
          </a:p>
          <a:p>
            <a:r>
              <a:rPr lang="en-US" sz="1500" dirty="0">
                <a:solidFill>
                  <a:schemeClr val="bg2"/>
                </a:solidFill>
              </a:rPr>
              <a:t>Understanding</a:t>
            </a:r>
          </a:p>
        </p:txBody>
      </p:sp>
      <p:sp>
        <p:nvSpPr>
          <p:cNvPr id="10" name="TextBox 9">
            <a:extLst>
              <a:ext uri="{FF2B5EF4-FFF2-40B4-BE49-F238E27FC236}">
                <a16:creationId xmlns:a16="http://schemas.microsoft.com/office/drawing/2014/main" id="{E27E3AC7-0C6B-B0D6-EB2A-6A788895F6B6}"/>
              </a:ext>
            </a:extLst>
          </p:cNvPr>
          <p:cNvSpPr txBox="1"/>
          <p:nvPr/>
        </p:nvSpPr>
        <p:spPr>
          <a:xfrm>
            <a:off x="3873601" y="1813690"/>
            <a:ext cx="1533600" cy="954107"/>
          </a:xfrm>
          <a:prstGeom prst="rect">
            <a:avLst/>
          </a:prstGeom>
          <a:noFill/>
        </p:spPr>
        <p:txBody>
          <a:bodyPr wrap="square" rtlCol="0">
            <a:spAutoFit/>
          </a:bodyPr>
          <a:lstStyle/>
          <a:p>
            <a:r>
              <a:rPr lang="en-US" sz="2800" dirty="0">
                <a:solidFill>
                  <a:schemeClr val="bg2"/>
                </a:solidFill>
              </a:rPr>
              <a:t>Data cleaning </a:t>
            </a:r>
          </a:p>
        </p:txBody>
      </p:sp>
      <p:sp>
        <p:nvSpPr>
          <p:cNvPr id="11" name="TextBox 10">
            <a:extLst>
              <a:ext uri="{FF2B5EF4-FFF2-40B4-BE49-F238E27FC236}">
                <a16:creationId xmlns:a16="http://schemas.microsoft.com/office/drawing/2014/main" id="{98ABC864-4942-DC38-3117-CB38A069D544}"/>
              </a:ext>
            </a:extLst>
          </p:cNvPr>
          <p:cNvSpPr txBox="1"/>
          <p:nvPr/>
        </p:nvSpPr>
        <p:spPr>
          <a:xfrm>
            <a:off x="6847200" y="1936800"/>
            <a:ext cx="1519200" cy="830997"/>
          </a:xfrm>
          <a:prstGeom prst="rect">
            <a:avLst/>
          </a:prstGeom>
          <a:noFill/>
        </p:spPr>
        <p:txBody>
          <a:bodyPr wrap="square" rtlCol="0">
            <a:spAutoFit/>
          </a:bodyPr>
          <a:lstStyle/>
          <a:p>
            <a:r>
              <a:rPr lang="en-US" sz="1600" dirty="0">
                <a:solidFill>
                  <a:schemeClr val="bg2"/>
                </a:solidFill>
              </a:rPr>
              <a:t>Exploratory Data</a:t>
            </a:r>
          </a:p>
          <a:p>
            <a:r>
              <a:rPr lang="en-US" sz="1600" dirty="0">
                <a:solidFill>
                  <a:schemeClr val="bg2"/>
                </a:solidFill>
              </a:rPr>
              <a:t>Analysis(EDA)</a:t>
            </a:r>
          </a:p>
        </p:txBody>
      </p:sp>
    </p:spTree>
    <p:extLst>
      <p:ext uri="{BB962C8B-B14F-4D97-AF65-F5344CB8AC3E}">
        <p14:creationId xmlns:p14="http://schemas.microsoft.com/office/powerpoint/2010/main" val="215779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BA-DF67-FD60-746B-B67D1858F6CC}"/>
              </a:ext>
            </a:extLst>
          </p:cNvPr>
          <p:cNvSpPr>
            <a:spLocks noGrp="1"/>
          </p:cNvSpPr>
          <p:nvPr>
            <p:ph type="title"/>
          </p:nvPr>
        </p:nvSpPr>
        <p:spPr>
          <a:solidFill>
            <a:schemeClr val="accent2"/>
          </a:solidFill>
        </p:spPr>
        <p:txBody>
          <a:bodyPr/>
          <a:lstStyle/>
          <a:p>
            <a:pPr marL="457200" indent="-457200">
              <a:buFont typeface="Wingdings" panose="05000000000000000000" pitchFamily="2" charset="2"/>
              <a:buChar char="q"/>
            </a:pPr>
            <a:r>
              <a:rPr lang="en-US" dirty="0"/>
              <a:t>Data Collection And Understanding:</a:t>
            </a:r>
          </a:p>
        </p:txBody>
      </p:sp>
      <p:sp>
        <p:nvSpPr>
          <p:cNvPr id="3" name="Text Placeholder 2">
            <a:extLst>
              <a:ext uri="{FF2B5EF4-FFF2-40B4-BE49-F238E27FC236}">
                <a16:creationId xmlns:a16="http://schemas.microsoft.com/office/drawing/2014/main" id="{F4FCB39A-5BA5-4133-4B69-861FB6C3A32E}"/>
              </a:ext>
            </a:extLst>
          </p:cNvPr>
          <p:cNvSpPr>
            <a:spLocks noGrp="1"/>
          </p:cNvSpPr>
          <p:nvPr>
            <p:ph type="body" idx="1"/>
          </p:nvPr>
        </p:nvSpPr>
        <p:spPr>
          <a:xfrm>
            <a:off x="311700" y="1152474"/>
            <a:ext cx="8520600" cy="3901925"/>
          </a:xfrm>
        </p:spPr>
        <p:txBody>
          <a:bodyPr/>
          <a:lstStyle/>
          <a:p>
            <a:pPr marL="114300" indent="0">
              <a:buNone/>
            </a:pPr>
            <a:r>
              <a:rPr lang="en-US" sz="1400" dirty="0">
                <a:solidFill>
                  <a:schemeClr val="tx1"/>
                </a:solidFill>
                <a:latin typeface="Arial" panose="020B0604020202020204" pitchFamily="34" charset="0"/>
              </a:rPr>
              <a:t># </a:t>
            </a:r>
            <a:r>
              <a:rPr lang="en-US" sz="1400" b="0" i="0" u="none" strike="noStrike" baseline="0" dirty="0">
                <a:solidFill>
                  <a:schemeClr val="accent5"/>
                </a:solidFill>
                <a:latin typeface="Arial" panose="020B0604020202020204" pitchFamily="34" charset="0"/>
              </a:rPr>
              <a:t>After collecting data it’s very important to understand your data. So we had hotel Booking analysis data. Which had 119390 rows and 32 columns. So let’s understand this 32 columns. </a:t>
            </a:r>
          </a:p>
          <a:p>
            <a:pPr marL="114300" indent="0">
              <a:buNone/>
            </a:pPr>
            <a:r>
              <a:rPr lang="en-US" sz="1600" dirty="0">
                <a:solidFill>
                  <a:schemeClr val="tx1"/>
                </a:solidFill>
                <a:latin typeface="Arial" panose="020B0604020202020204" pitchFamily="34" charset="0"/>
              </a:rPr>
              <a:t>Data Description:</a:t>
            </a:r>
          </a:p>
          <a:p>
            <a:pPr marL="114300" indent="0">
              <a:buNone/>
            </a:pPr>
            <a:r>
              <a:rPr lang="en-US" sz="1200" b="1" i="0" u="none" strike="noStrike" baseline="0" dirty="0">
                <a:solidFill>
                  <a:srgbClr val="000000"/>
                </a:solidFill>
                <a:latin typeface="Arial" panose="020B0604020202020204" pitchFamily="34" charset="0"/>
              </a:rPr>
              <a:t>hotel </a:t>
            </a:r>
            <a:r>
              <a:rPr lang="en-US" sz="1200" b="0" i="0" u="none" strike="noStrike" baseline="0" dirty="0">
                <a:solidFill>
                  <a:srgbClr val="000000"/>
                </a:solidFill>
                <a:latin typeface="Arial" panose="020B0604020202020204" pitchFamily="34" charset="0"/>
              </a:rPr>
              <a:t>:Resort Hotel or City Hotel</a:t>
            </a:r>
          </a:p>
          <a:p>
            <a:pPr marL="114300" indent="0">
              <a:buNone/>
            </a:pPr>
            <a:r>
              <a:rPr lang="en-US" sz="1200" b="1" i="0" u="none" strike="noStrike" baseline="0" dirty="0" err="1">
                <a:solidFill>
                  <a:srgbClr val="000000"/>
                </a:solidFill>
                <a:latin typeface="Arial" panose="020B0604020202020204" pitchFamily="34" charset="0"/>
              </a:rPr>
              <a:t>is_canceled</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Value indicating if the booking was canceled (1) or not (0)</a:t>
            </a:r>
          </a:p>
          <a:p>
            <a:pPr marL="114300" indent="0">
              <a:buNone/>
            </a:pPr>
            <a:r>
              <a:rPr lang="en-US" sz="1200" b="1" i="0" u="none" strike="noStrike" baseline="0" dirty="0" err="1">
                <a:solidFill>
                  <a:srgbClr val="000000"/>
                </a:solidFill>
                <a:latin typeface="Arial" panose="020B0604020202020204" pitchFamily="34" charset="0"/>
              </a:rPr>
              <a:t>lead_time</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Number of days that elapsed between the entering date of the booking and the arrival date</a:t>
            </a:r>
          </a:p>
          <a:p>
            <a:pPr marL="114300" indent="0">
              <a:buNone/>
            </a:pPr>
            <a:r>
              <a:rPr lang="en-US" sz="1200" b="1" i="0" u="none" strike="noStrike" baseline="0" dirty="0" err="1">
                <a:solidFill>
                  <a:srgbClr val="000000"/>
                </a:solidFill>
                <a:latin typeface="Arial" panose="020B0604020202020204" pitchFamily="34" charset="0"/>
              </a:rPr>
              <a:t>arrival_date_year</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Year of arrival date</a:t>
            </a:r>
          </a:p>
          <a:p>
            <a:pPr marL="114300" indent="0">
              <a:buNone/>
            </a:pPr>
            <a:r>
              <a:rPr lang="en-US" sz="1200" b="1" i="0" u="none" strike="noStrike" baseline="0" dirty="0" err="1">
                <a:solidFill>
                  <a:srgbClr val="000000"/>
                </a:solidFill>
                <a:latin typeface="Arial" panose="020B0604020202020204" pitchFamily="34" charset="0"/>
              </a:rPr>
              <a:t>arrival_date_month</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Month of arrival date</a:t>
            </a:r>
          </a:p>
          <a:p>
            <a:pPr marL="114300" indent="0">
              <a:buNone/>
            </a:pPr>
            <a:r>
              <a:rPr lang="en-US" sz="1200" b="1" i="0" u="none" strike="noStrike" baseline="0" dirty="0" err="1">
                <a:solidFill>
                  <a:srgbClr val="000000"/>
                </a:solidFill>
                <a:latin typeface="Arial" panose="020B0604020202020204" pitchFamily="34" charset="0"/>
              </a:rPr>
              <a:t>arrival_date_week_number</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Week number of year for arrival date</a:t>
            </a:r>
          </a:p>
          <a:p>
            <a:pPr marL="114300" indent="0">
              <a:buNone/>
            </a:pPr>
            <a:r>
              <a:rPr lang="en-US" sz="1200" b="1" i="0" u="none" strike="noStrike" baseline="0" dirty="0" err="1">
                <a:solidFill>
                  <a:srgbClr val="000000"/>
                </a:solidFill>
                <a:latin typeface="Arial" panose="020B0604020202020204" pitchFamily="34" charset="0"/>
              </a:rPr>
              <a:t>arrival_date_day_of_month</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Day of arrival date</a:t>
            </a:r>
          </a:p>
          <a:p>
            <a:pPr marL="114300" indent="0">
              <a:buNone/>
            </a:pPr>
            <a:r>
              <a:rPr lang="en-US" sz="1200" b="1" i="0" u="none" strike="noStrike" baseline="0" dirty="0" err="1">
                <a:solidFill>
                  <a:srgbClr val="000000"/>
                </a:solidFill>
                <a:latin typeface="Arial" panose="020B0604020202020204" pitchFamily="34" charset="0"/>
              </a:rPr>
              <a:t>stays_in_weekend_nights</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Number of weekend nights</a:t>
            </a:r>
          </a:p>
          <a:p>
            <a:pPr marL="114300" indent="0">
              <a:buNone/>
            </a:pPr>
            <a:r>
              <a:rPr lang="en-US" sz="1200" b="1" i="0" u="none" strike="noStrike" baseline="0" dirty="0" err="1">
                <a:solidFill>
                  <a:srgbClr val="000000"/>
                </a:solidFill>
                <a:latin typeface="Arial" panose="020B0604020202020204" pitchFamily="34" charset="0"/>
              </a:rPr>
              <a:t>stays_in_week_nights</a:t>
            </a:r>
            <a:r>
              <a:rPr lang="en-US" sz="1200" b="1" i="0" u="none" strike="noStrike" baseline="0" dirty="0">
                <a:solidFill>
                  <a:srgbClr val="000000"/>
                </a:solidFill>
                <a:latin typeface="Arial" panose="020B0604020202020204" pitchFamily="34" charset="0"/>
              </a:rPr>
              <a:t> </a:t>
            </a:r>
            <a:r>
              <a:rPr lang="en-US" sz="1200" b="0" i="0" u="none" strike="noStrike" baseline="0" dirty="0">
                <a:solidFill>
                  <a:srgbClr val="000000"/>
                </a:solidFill>
                <a:latin typeface="Arial" panose="020B0604020202020204" pitchFamily="34" charset="0"/>
              </a:rPr>
              <a:t>: Number of week nights.</a:t>
            </a:r>
          </a:p>
          <a:p>
            <a:pPr marL="114300" indent="0">
              <a:buNone/>
            </a:pPr>
            <a:r>
              <a:rPr lang="en-US" sz="1200" b="1" i="0" u="none" strike="noStrike" baseline="0" dirty="0">
                <a:solidFill>
                  <a:srgbClr val="000000"/>
                </a:solidFill>
                <a:latin typeface="Arial" panose="020B0604020202020204" pitchFamily="34" charset="0"/>
              </a:rPr>
              <a:t>adults </a:t>
            </a:r>
            <a:r>
              <a:rPr lang="en-US" sz="1200" b="0" i="0" u="none" strike="noStrike" baseline="0" dirty="0">
                <a:solidFill>
                  <a:srgbClr val="000000"/>
                </a:solidFill>
                <a:latin typeface="Arial" panose="020B0604020202020204" pitchFamily="34" charset="0"/>
              </a:rPr>
              <a:t>: Number of adults</a:t>
            </a:r>
          </a:p>
          <a:p>
            <a:pPr marL="114300" indent="0">
              <a:buNone/>
            </a:pPr>
            <a:r>
              <a:rPr lang="en-US" sz="1200" b="1" i="0" u="none" strike="noStrike" baseline="0" dirty="0">
                <a:solidFill>
                  <a:srgbClr val="000000"/>
                </a:solidFill>
                <a:latin typeface="Arial" panose="020B0604020202020204" pitchFamily="34" charset="0"/>
              </a:rPr>
              <a:t>children </a:t>
            </a:r>
            <a:r>
              <a:rPr lang="en-US" sz="1200" b="0" i="0" u="none" strike="noStrike" baseline="0" dirty="0">
                <a:solidFill>
                  <a:srgbClr val="000000"/>
                </a:solidFill>
                <a:latin typeface="Arial" panose="020B0604020202020204" pitchFamily="34" charset="0"/>
              </a:rPr>
              <a:t>: Number of children </a:t>
            </a:r>
          </a:p>
          <a:p>
            <a:pPr marL="114300" indent="0">
              <a:buNone/>
            </a:pPr>
            <a:r>
              <a:rPr lang="en-US" sz="1200" b="1" i="0" u="none" strike="noStrike" baseline="0" dirty="0">
                <a:solidFill>
                  <a:srgbClr val="000000"/>
                </a:solidFill>
                <a:latin typeface="Arial" panose="020B0604020202020204" pitchFamily="34" charset="0"/>
              </a:rPr>
              <a:t>babies </a:t>
            </a:r>
            <a:r>
              <a:rPr lang="en-US" sz="1200" b="0" i="0" u="none" strike="noStrike" baseline="0" dirty="0">
                <a:solidFill>
                  <a:srgbClr val="000000"/>
                </a:solidFill>
                <a:latin typeface="Arial" panose="020B0604020202020204" pitchFamily="34" charset="0"/>
              </a:rPr>
              <a:t>: Number of babies </a:t>
            </a:r>
          </a:p>
          <a:p>
            <a:pPr marL="114300" indent="0">
              <a:buNone/>
            </a:pPr>
            <a:r>
              <a:rPr lang="en-US" sz="1200" b="1" i="0" u="none" strike="noStrike" baseline="0" dirty="0">
                <a:solidFill>
                  <a:srgbClr val="000000"/>
                </a:solidFill>
                <a:latin typeface="Arial" panose="020B0604020202020204" pitchFamily="34" charset="0"/>
              </a:rPr>
              <a:t>meal </a:t>
            </a:r>
            <a:r>
              <a:rPr lang="en-US" sz="1200" b="0" i="0" u="none" strike="noStrike" baseline="0" dirty="0">
                <a:solidFill>
                  <a:srgbClr val="000000"/>
                </a:solidFill>
                <a:latin typeface="Arial" panose="020B0604020202020204" pitchFamily="34" charset="0"/>
              </a:rPr>
              <a:t>: Type of meal booked.</a:t>
            </a:r>
          </a:p>
          <a:p>
            <a:pPr marL="114300" indent="0">
              <a:buNone/>
            </a:pPr>
            <a:r>
              <a:rPr lang="en-US" sz="1200" b="1" i="0" u="none" strike="noStrike" baseline="0" dirty="0">
                <a:solidFill>
                  <a:srgbClr val="000000"/>
                </a:solidFill>
                <a:latin typeface="Arial" panose="020B0604020202020204" pitchFamily="34" charset="0"/>
              </a:rPr>
              <a:t>country </a:t>
            </a:r>
            <a:r>
              <a:rPr lang="en-US" sz="1200" b="0" i="0" u="none" strike="noStrike" baseline="0" dirty="0">
                <a:solidFill>
                  <a:srgbClr val="000000"/>
                </a:solidFill>
                <a:latin typeface="Arial" panose="020B0604020202020204" pitchFamily="34" charset="0"/>
              </a:rPr>
              <a:t>: Country of origin. </a:t>
            </a:r>
            <a:endParaRPr lang="en-US" sz="1200" dirty="0">
              <a:solidFill>
                <a:schemeClr val="accent2"/>
              </a:solidFill>
            </a:endParaRPr>
          </a:p>
          <a:p>
            <a:pPr marL="114300" indent="0">
              <a:buNone/>
            </a:pPr>
            <a:endParaRPr lang="en-US" sz="1200" b="0" i="0" u="none" strike="noStrike" baseline="0" dirty="0">
              <a:solidFill>
                <a:schemeClr val="tx1"/>
              </a:solidFill>
              <a:latin typeface="Arial" panose="020B0604020202020204" pitchFamily="34" charset="0"/>
            </a:endParaRPr>
          </a:p>
          <a:p>
            <a:pPr marL="114300" indent="0">
              <a:buNone/>
            </a:pPr>
            <a:endParaRPr lang="en-US" sz="1600" dirty="0">
              <a:solidFill>
                <a:schemeClr val="tx1"/>
              </a:solidFill>
              <a:latin typeface="Arial" panose="020B0604020202020204" pitchFamily="34" charset="0"/>
            </a:endParaRPr>
          </a:p>
          <a:p>
            <a:pPr marL="114300" indent="0">
              <a:buNone/>
            </a:pPr>
            <a:endParaRPr lang="en-US" sz="1600" i="0" u="none" strike="noStrike" baseline="0" dirty="0">
              <a:solidFill>
                <a:schemeClr val="tx1"/>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56952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4D4E-1F83-7EC4-A1F4-C14DB8012C9A}"/>
              </a:ext>
            </a:extLst>
          </p:cNvPr>
          <p:cNvSpPr>
            <a:spLocks noGrp="1"/>
          </p:cNvSpPr>
          <p:nvPr>
            <p:ph type="title"/>
          </p:nvPr>
        </p:nvSpPr>
        <p:spPr>
          <a:solidFill>
            <a:schemeClr val="accent2"/>
          </a:solidFill>
        </p:spPr>
        <p:txBody>
          <a:bodyPr/>
          <a:lstStyle/>
          <a:p>
            <a:pPr marL="457200" indent="-457200">
              <a:buFont typeface="Wingdings" panose="05000000000000000000" pitchFamily="2" charset="2"/>
              <a:buChar char="q"/>
            </a:pPr>
            <a:r>
              <a:rPr lang="en-US" dirty="0"/>
              <a:t>Data Collection And Understanding:</a:t>
            </a:r>
          </a:p>
        </p:txBody>
      </p:sp>
      <p:sp>
        <p:nvSpPr>
          <p:cNvPr id="3" name="Text Placeholder 2">
            <a:extLst>
              <a:ext uri="{FF2B5EF4-FFF2-40B4-BE49-F238E27FC236}">
                <a16:creationId xmlns:a16="http://schemas.microsoft.com/office/drawing/2014/main" id="{C6D2E92C-9BE8-2FB7-D4BA-AF2CA33FC064}"/>
              </a:ext>
            </a:extLst>
          </p:cNvPr>
          <p:cNvSpPr>
            <a:spLocks noGrp="1"/>
          </p:cNvSpPr>
          <p:nvPr>
            <p:ph type="body" idx="1"/>
          </p:nvPr>
        </p:nvSpPr>
        <p:spPr>
          <a:xfrm>
            <a:off x="311700" y="1152474"/>
            <a:ext cx="8520600" cy="3880325"/>
          </a:xfrm>
        </p:spPr>
        <p:txBody>
          <a:bodyPr/>
          <a:lstStyle/>
          <a:p>
            <a:pPr marL="114300" indent="0">
              <a:buNone/>
            </a:pPr>
            <a:r>
              <a:rPr lang="en-US" sz="1150" b="1" i="0" u="none" strike="noStrike" baseline="0" dirty="0" err="1">
                <a:solidFill>
                  <a:schemeClr val="accent2"/>
                </a:solidFill>
                <a:latin typeface="Arial" panose="020B0604020202020204" pitchFamily="34" charset="0"/>
              </a:rPr>
              <a:t>market_segment</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Market segment designation. (TA/TO) </a:t>
            </a:r>
          </a:p>
          <a:p>
            <a:pPr marL="114300" indent="0">
              <a:buNone/>
            </a:pPr>
            <a:r>
              <a:rPr lang="en-US" sz="1150" b="1" i="0" u="none" strike="noStrike" baseline="0" dirty="0" err="1">
                <a:solidFill>
                  <a:schemeClr val="accent2"/>
                </a:solidFill>
                <a:latin typeface="Arial" panose="020B0604020202020204" pitchFamily="34" charset="0"/>
              </a:rPr>
              <a:t>distribution_channel</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Booking distribution channel.(T/A/TO) </a:t>
            </a:r>
          </a:p>
          <a:p>
            <a:pPr marL="114300" indent="0">
              <a:buNone/>
            </a:pPr>
            <a:r>
              <a:rPr lang="en-US" sz="1150" b="1" i="0" u="none" strike="noStrike" baseline="0" dirty="0" err="1">
                <a:solidFill>
                  <a:schemeClr val="accent2"/>
                </a:solidFill>
                <a:latin typeface="Arial" panose="020B0604020202020204" pitchFamily="34" charset="0"/>
              </a:rPr>
              <a:t>is_repeated_guest</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is a repeated guest (1) or not (0) </a:t>
            </a:r>
          </a:p>
          <a:p>
            <a:pPr marL="114300" indent="0">
              <a:buNone/>
            </a:pPr>
            <a:r>
              <a:rPr lang="en-US" sz="1150" b="1" i="0" u="none" strike="noStrike" baseline="0" dirty="0" err="1">
                <a:solidFill>
                  <a:schemeClr val="accent2"/>
                </a:solidFill>
                <a:latin typeface="Arial" panose="020B0604020202020204" pitchFamily="34" charset="0"/>
              </a:rPr>
              <a:t>previous_cancellations</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Number of previous bookings that were cancelled by the customer prior to the current booking </a:t>
            </a:r>
          </a:p>
          <a:p>
            <a:pPr marL="114300" indent="0">
              <a:buNone/>
            </a:pPr>
            <a:r>
              <a:rPr lang="en-US" sz="1150" b="1" i="0" u="none" strike="noStrike" baseline="0" dirty="0" err="1">
                <a:solidFill>
                  <a:schemeClr val="accent2"/>
                </a:solidFill>
                <a:latin typeface="Arial" panose="020B0604020202020204" pitchFamily="34" charset="0"/>
              </a:rPr>
              <a:t>previous_bookings_not_canceled</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Number of previous bookings not cancelled by the customer prior to the current booking </a:t>
            </a:r>
          </a:p>
          <a:p>
            <a:pPr marL="114300" indent="0">
              <a:buNone/>
            </a:pPr>
            <a:r>
              <a:rPr lang="en-US" sz="1150" b="1" i="0" u="none" strike="noStrike" baseline="0" dirty="0" err="1">
                <a:solidFill>
                  <a:schemeClr val="accent2"/>
                </a:solidFill>
                <a:latin typeface="Arial" panose="020B0604020202020204" pitchFamily="34" charset="0"/>
              </a:rPr>
              <a:t>reserved_room_type</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Code of room type reserved. </a:t>
            </a:r>
          </a:p>
          <a:p>
            <a:pPr marL="114300" indent="0">
              <a:buNone/>
            </a:pPr>
            <a:r>
              <a:rPr lang="en-US" sz="1150" b="1" i="0" u="none" strike="noStrike" baseline="0" dirty="0" err="1">
                <a:solidFill>
                  <a:schemeClr val="accent2"/>
                </a:solidFill>
                <a:latin typeface="Arial" panose="020B0604020202020204" pitchFamily="34" charset="0"/>
              </a:rPr>
              <a:t>assigned_room_type</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Code for the type of room assigned to the booking. </a:t>
            </a:r>
          </a:p>
          <a:p>
            <a:pPr marL="114300" indent="0">
              <a:buNone/>
            </a:pPr>
            <a:r>
              <a:rPr lang="en-US" sz="1150" b="1" i="0" u="none" strike="noStrike" baseline="0" dirty="0" err="1">
                <a:solidFill>
                  <a:schemeClr val="accent2"/>
                </a:solidFill>
                <a:latin typeface="Arial" panose="020B0604020202020204" pitchFamily="34" charset="0"/>
              </a:rPr>
              <a:t>booking_changes</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Number of changes made to the booking from the moment the booking was entered on the PMS until the moment of check-in or cancellation </a:t>
            </a:r>
          </a:p>
          <a:p>
            <a:pPr marL="114300" indent="0">
              <a:buNone/>
            </a:pPr>
            <a:r>
              <a:rPr lang="en-US" sz="1150" b="1" i="0" u="none" strike="noStrike" baseline="0" dirty="0" err="1">
                <a:solidFill>
                  <a:schemeClr val="accent2"/>
                </a:solidFill>
                <a:latin typeface="Arial" panose="020B0604020202020204" pitchFamily="34" charset="0"/>
              </a:rPr>
              <a:t>deposit_type</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No Deposit, Non Refund , Refundable. </a:t>
            </a:r>
          </a:p>
          <a:p>
            <a:pPr marL="114300" indent="0">
              <a:buNone/>
            </a:pPr>
            <a:r>
              <a:rPr lang="en-US" sz="1150" b="1" i="0" u="none" strike="noStrike" baseline="0" dirty="0">
                <a:solidFill>
                  <a:schemeClr val="accent2"/>
                </a:solidFill>
                <a:latin typeface="Arial" panose="020B0604020202020204" pitchFamily="34" charset="0"/>
              </a:rPr>
              <a:t>agent </a:t>
            </a:r>
            <a:r>
              <a:rPr lang="en-US" sz="1150" b="0" i="0" u="none" strike="noStrike" baseline="0" dirty="0">
                <a:solidFill>
                  <a:schemeClr val="accent2"/>
                </a:solidFill>
                <a:latin typeface="Arial" panose="020B0604020202020204" pitchFamily="34" charset="0"/>
              </a:rPr>
              <a:t>: ID of the travel agency that made the booking </a:t>
            </a:r>
          </a:p>
          <a:p>
            <a:pPr marL="114300" indent="0">
              <a:buNone/>
            </a:pPr>
            <a:r>
              <a:rPr lang="en-US" sz="1150" b="1" i="0" u="none" strike="noStrike" baseline="0" dirty="0">
                <a:solidFill>
                  <a:schemeClr val="accent2"/>
                </a:solidFill>
                <a:latin typeface="Arial" panose="020B0604020202020204" pitchFamily="34" charset="0"/>
              </a:rPr>
              <a:t>company </a:t>
            </a:r>
            <a:r>
              <a:rPr lang="en-US" sz="1150" b="0" i="0" u="none" strike="noStrike" baseline="0" dirty="0">
                <a:solidFill>
                  <a:schemeClr val="accent2"/>
                </a:solidFill>
                <a:latin typeface="Arial" panose="020B0604020202020204" pitchFamily="34" charset="0"/>
              </a:rPr>
              <a:t>: ID of the company/entity that made the booking . </a:t>
            </a:r>
          </a:p>
          <a:p>
            <a:pPr marL="114300" indent="0">
              <a:buNone/>
            </a:pPr>
            <a:r>
              <a:rPr lang="en-US" sz="1150" b="1" i="0" u="none" strike="noStrike" baseline="0" dirty="0" err="1">
                <a:solidFill>
                  <a:schemeClr val="accent2"/>
                </a:solidFill>
                <a:latin typeface="Arial" panose="020B0604020202020204" pitchFamily="34" charset="0"/>
              </a:rPr>
              <a:t>days_in_waiting_list</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Number of days the booking was in the waiting list before it was confirmed to the customer </a:t>
            </a:r>
          </a:p>
          <a:p>
            <a:pPr marL="114300" indent="0">
              <a:buNone/>
            </a:pPr>
            <a:r>
              <a:rPr lang="en-US" sz="1150" b="1" i="0" u="none" strike="noStrike" baseline="0" dirty="0" err="1">
                <a:solidFill>
                  <a:schemeClr val="accent2"/>
                </a:solidFill>
                <a:latin typeface="Arial" panose="020B0604020202020204" pitchFamily="34" charset="0"/>
              </a:rPr>
              <a:t>customer_type</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type of customer. </a:t>
            </a:r>
            <a:r>
              <a:rPr lang="en-US" sz="1150" b="0" i="0" u="none" strike="noStrike" baseline="0" dirty="0" err="1">
                <a:solidFill>
                  <a:schemeClr val="accent2"/>
                </a:solidFill>
                <a:latin typeface="Arial" panose="020B0604020202020204" pitchFamily="34" charset="0"/>
              </a:rPr>
              <a:t>Contract,Group,transient,Transient</a:t>
            </a:r>
            <a:r>
              <a:rPr lang="en-US" sz="1150" b="0" i="0" u="none" strike="noStrike" baseline="0" dirty="0">
                <a:solidFill>
                  <a:schemeClr val="accent2"/>
                </a:solidFill>
                <a:latin typeface="Arial" panose="020B0604020202020204" pitchFamily="34" charset="0"/>
              </a:rPr>
              <a:t> party. </a:t>
            </a:r>
          </a:p>
          <a:p>
            <a:pPr marL="114300" indent="0">
              <a:buNone/>
            </a:pPr>
            <a:r>
              <a:rPr lang="en-US" sz="1150" b="1" i="0" u="none" strike="noStrike" baseline="0" dirty="0" err="1">
                <a:solidFill>
                  <a:schemeClr val="accent2"/>
                </a:solidFill>
                <a:latin typeface="Arial" panose="020B0604020202020204" pitchFamily="34" charset="0"/>
              </a:rPr>
              <a:t>adr</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Average Daily Rate as defined by dividing the sum of all lodging transactions by the total number of staying nights </a:t>
            </a:r>
          </a:p>
          <a:p>
            <a:pPr marL="114300" indent="0">
              <a:buNone/>
            </a:pPr>
            <a:r>
              <a:rPr lang="en-US" sz="1150" b="1" i="0" u="none" strike="noStrike" baseline="0" dirty="0" err="1">
                <a:solidFill>
                  <a:schemeClr val="accent2"/>
                </a:solidFill>
                <a:latin typeface="Arial" panose="020B0604020202020204" pitchFamily="34" charset="0"/>
              </a:rPr>
              <a:t>required_car_parking_spaces</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Number of car parking spaces required by the customer </a:t>
            </a:r>
          </a:p>
          <a:p>
            <a:pPr marL="114300" indent="0">
              <a:buNone/>
            </a:pPr>
            <a:r>
              <a:rPr lang="en-US" sz="1150" b="1" i="0" u="none" strike="noStrike" baseline="0" dirty="0" err="1">
                <a:solidFill>
                  <a:schemeClr val="accent2"/>
                </a:solidFill>
                <a:latin typeface="Arial" panose="020B0604020202020204" pitchFamily="34" charset="0"/>
              </a:rPr>
              <a:t>total_of_special_requests</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Number of special requests made by the customer (e.g. twin bed or high floor) </a:t>
            </a:r>
          </a:p>
          <a:p>
            <a:pPr marL="114300" indent="0">
              <a:buNone/>
            </a:pPr>
            <a:r>
              <a:rPr lang="en-US" sz="1150" b="1" i="0" u="none" strike="noStrike" baseline="0" dirty="0" err="1">
                <a:solidFill>
                  <a:schemeClr val="accent2"/>
                </a:solidFill>
                <a:latin typeface="Arial" panose="020B0604020202020204" pitchFamily="34" charset="0"/>
              </a:rPr>
              <a:t>reservation_status</a:t>
            </a:r>
            <a:r>
              <a:rPr lang="en-US" sz="1150" b="1" i="0" u="none" strike="noStrike" baseline="0" dirty="0">
                <a:solidFill>
                  <a:schemeClr val="accent2"/>
                </a:solidFill>
                <a:latin typeface="Arial" panose="020B0604020202020204" pitchFamily="34" charset="0"/>
              </a:rPr>
              <a:t> </a:t>
            </a:r>
            <a:r>
              <a:rPr lang="en-US" sz="1150" b="0" i="0" u="none" strike="noStrike" baseline="0" dirty="0">
                <a:solidFill>
                  <a:schemeClr val="accent2"/>
                </a:solidFill>
                <a:latin typeface="Arial" panose="020B0604020202020204" pitchFamily="34" charset="0"/>
              </a:rPr>
              <a:t>: Reservation last status</a:t>
            </a:r>
          </a:p>
          <a:p>
            <a:r>
              <a:rPr lang="en-US" sz="1150" b="0" i="0" u="none" strike="noStrike" baseline="0" dirty="0">
                <a:latin typeface="Arial" panose="020B0604020202020204" pitchFamily="34" charset="0"/>
              </a:rPr>
              <a:t>. </a:t>
            </a:r>
            <a:endParaRPr lang="en-US" sz="1150" dirty="0"/>
          </a:p>
        </p:txBody>
      </p:sp>
    </p:spTree>
    <p:extLst>
      <p:ext uri="{BB962C8B-B14F-4D97-AF65-F5344CB8AC3E}">
        <p14:creationId xmlns:p14="http://schemas.microsoft.com/office/powerpoint/2010/main" val="85410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C164-D94B-41BB-03E0-2ABB01F8063B}"/>
              </a:ext>
            </a:extLst>
          </p:cNvPr>
          <p:cNvSpPr>
            <a:spLocks noGrp="1"/>
          </p:cNvSpPr>
          <p:nvPr>
            <p:ph type="title"/>
          </p:nvPr>
        </p:nvSpPr>
        <p:spPr>
          <a:solidFill>
            <a:schemeClr val="accent2"/>
          </a:solidFill>
        </p:spPr>
        <p:txBody>
          <a:bodyPr/>
          <a:lstStyle/>
          <a:p>
            <a:pPr marL="457200" indent="-457200">
              <a:buFont typeface="Wingdings" panose="05000000000000000000" pitchFamily="2" charset="2"/>
              <a:buChar char="q"/>
            </a:pPr>
            <a:r>
              <a:rPr lang="en-US" dirty="0"/>
              <a:t>Data Cleaning:</a:t>
            </a:r>
          </a:p>
        </p:txBody>
      </p:sp>
      <p:sp>
        <p:nvSpPr>
          <p:cNvPr id="3" name="Text Placeholder 2">
            <a:extLst>
              <a:ext uri="{FF2B5EF4-FFF2-40B4-BE49-F238E27FC236}">
                <a16:creationId xmlns:a16="http://schemas.microsoft.com/office/drawing/2014/main" id="{C8E661B4-C120-E3F3-5142-69F5A26AA7B0}"/>
              </a:ext>
            </a:extLst>
          </p:cNvPr>
          <p:cNvSpPr>
            <a:spLocks noGrp="1"/>
          </p:cNvSpPr>
          <p:nvPr>
            <p:ph type="body" idx="1"/>
          </p:nvPr>
        </p:nvSpPr>
        <p:spPr/>
        <p:txBody>
          <a:bodyPr/>
          <a:lstStyle/>
          <a:p>
            <a:pPr>
              <a:buClr>
                <a:schemeClr val="tx1"/>
              </a:buClr>
              <a:buSzPct val="83000"/>
              <a:buFont typeface="Wingdings" panose="05000000000000000000" pitchFamily="2" charset="2"/>
              <a:buChar char="Ø"/>
            </a:pPr>
            <a:r>
              <a:rPr lang="en-US" dirty="0">
                <a:solidFill>
                  <a:schemeClr val="accent2"/>
                </a:solidFill>
              </a:rPr>
              <a:t>Let check the null Values:</a:t>
            </a:r>
          </a:p>
          <a:p>
            <a:pPr>
              <a:buClr>
                <a:schemeClr val="tx1"/>
              </a:buClr>
              <a:buSzPct val="83000"/>
              <a:buFont typeface="Wingdings" panose="05000000000000000000" pitchFamily="2" charset="2"/>
              <a:buChar char="Ø"/>
            </a:pPr>
            <a:endParaRPr lang="en-US" dirty="0">
              <a:solidFill>
                <a:schemeClr val="accent2"/>
              </a:solidFill>
            </a:endParaRPr>
          </a:p>
          <a:p>
            <a:pPr>
              <a:buClr>
                <a:schemeClr val="tx1"/>
              </a:buClr>
              <a:buSzPct val="83000"/>
              <a:buFont typeface="Wingdings" panose="05000000000000000000" pitchFamily="2" charset="2"/>
              <a:buChar char="Ø"/>
            </a:pPr>
            <a:endParaRPr lang="en-US" dirty="0">
              <a:solidFill>
                <a:schemeClr val="accent2"/>
              </a:solidFill>
            </a:endParaRPr>
          </a:p>
          <a:p>
            <a:pPr marL="114300" indent="0" algn="l">
              <a:buNone/>
            </a:pPr>
            <a:endParaRPr lang="en-US" sz="1800" b="0" i="0" u="none" strike="noStrike" baseline="0" dirty="0">
              <a:solidFill>
                <a:srgbClr val="000000"/>
              </a:solidFill>
              <a:latin typeface="Arial" panose="020B0604020202020204" pitchFamily="34" charset="0"/>
            </a:endParaRPr>
          </a:p>
          <a:p>
            <a:pPr>
              <a:buClr>
                <a:schemeClr val="tx1"/>
              </a:buClr>
              <a:buSzPct val="96000"/>
              <a:buFont typeface="Wingdings" panose="05000000000000000000" pitchFamily="2" charset="2"/>
              <a:buChar char="Ø"/>
            </a:pPr>
            <a:r>
              <a:rPr lang="en-US" sz="1600" b="0" i="0" u="none" strike="noStrike" baseline="0" dirty="0">
                <a:solidFill>
                  <a:schemeClr val="accent2"/>
                </a:solidFill>
                <a:latin typeface="Arial" panose="020B0604020202020204" pitchFamily="34" charset="0"/>
              </a:rPr>
              <a:t>Handling Duplicates: Data had 31994 duplicates values. So we dropped it from the data.</a:t>
            </a:r>
            <a:endParaRPr lang="en-US" sz="1600" b="0" dirty="0">
              <a:solidFill>
                <a:schemeClr val="accent2"/>
              </a:solidFill>
              <a:effectLst/>
              <a:latin typeface="Courier New" panose="02070309020205020404" pitchFamily="49" charset="0"/>
            </a:endParaRPr>
          </a:p>
          <a:p>
            <a:pPr>
              <a:buClr>
                <a:schemeClr val="tx1"/>
              </a:buClr>
              <a:buSzPct val="96000"/>
              <a:buFont typeface="Wingdings" panose="05000000000000000000" pitchFamily="2" charset="2"/>
              <a:buChar char="Ø"/>
            </a:pPr>
            <a:endParaRPr lang="en-US" sz="1600" b="0" i="0" u="none" strike="noStrike" baseline="0" dirty="0">
              <a:solidFill>
                <a:schemeClr val="accent2"/>
              </a:solidFill>
              <a:latin typeface="Arial" panose="020B0604020202020204" pitchFamily="34" charset="0"/>
            </a:endParaRPr>
          </a:p>
          <a:p>
            <a:pPr>
              <a:buClr>
                <a:schemeClr val="tx1"/>
              </a:buClr>
              <a:buSzPct val="83000"/>
              <a:buFont typeface="Wingdings" panose="05000000000000000000" pitchFamily="2" charset="2"/>
              <a:buChar char="Ø"/>
            </a:pPr>
            <a:endParaRPr lang="en-US" dirty="0">
              <a:solidFill>
                <a:schemeClr val="accent2"/>
              </a:solidFill>
            </a:endParaRPr>
          </a:p>
        </p:txBody>
      </p:sp>
      <p:pic>
        <p:nvPicPr>
          <p:cNvPr id="5" name="Picture 4">
            <a:extLst>
              <a:ext uri="{FF2B5EF4-FFF2-40B4-BE49-F238E27FC236}">
                <a16:creationId xmlns:a16="http://schemas.microsoft.com/office/drawing/2014/main" id="{29486054-FC9F-28BB-7A32-3F8390B2928F}"/>
              </a:ext>
            </a:extLst>
          </p:cNvPr>
          <p:cNvPicPr>
            <a:picLocks noChangeAspect="1"/>
          </p:cNvPicPr>
          <p:nvPr/>
        </p:nvPicPr>
        <p:blipFill>
          <a:blip r:embed="rId3"/>
          <a:stretch>
            <a:fillRect/>
          </a:stretch>
        </p:blipFill>
        <p:spPr>
          <a:xfrm>
            <a:off x="410400" y="1575108"/>
            <a:ext cx="4471200" cy="707291"/>
          </a:xfrm>
          <a:prstGeom prst="rect">
            <a:avLst/>
          </a:prstGeom>
        </p:spPr>
      </p:pic>
      <p:pic>
        <p:nvPicPr>
          <p:cNvPr id="7" name="Picture 6" descr="Graphical user interface, text">
            <a:extLst>
              <a:ext uri="{FF2B5EF4-FFF2-40B4-BE49-F238E27FC236}">
                <a16:creationId xmlns:a16="http://schemas.microsoft.com/office/drawing/2014/main" id="{1D12DD16-1410-0509-4AFE-9CCC75CCE04F}"/>
              </a:ext>
            </a:extLst>
          </p:cNvPr>
          <p:cNvPicPr>
            <a:picLocks noChangeAspect="1"/>
          </p:cNvPicPr>
          <p:nvPr/>
        </p:nvPicPr>
        <p:blipFill>
          <a:blip r:embed="rId4"/>
          <a:stretch>
            <a:fillRect/>
          </a:stretch>
        </p:blipFill>
        <p:spPr>
          <a:xfrm>
            <a:off x="1382400" y="2860675"/>
            <a:ext cx="4658400" cy="2056925"/>
          </a:xfrm>
          <a:prstGeom prst="rect">
            <a:avLst/>
          </a:prstGeom>
        </p:spPr>
      </p:pic>
    </p:spTree>
    <p:extLst>
      <p:ext uri="{BB962C8B-B14F-4D97-AF65-F5344CB8AC3E}">
        <p14:creationId xmlns:p14="http://schemas.microsoft.com/office/powerpoint/2010/main" val="292889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6CCD-2D34-F3BA-C0CF-C99BB05E51CB}"/>
              </a:ext>
            </a:extLst>
          </p:cNvPr>
          <p:cNvSpPr>
            <a:spLocks noGrp="1"/>
          </p:cNvSpPr>
          <p:nvPr>
            <p:ph type="title"/>
          </p:nvPr>
        </p:nvSpPr>
        <p:spPr>
          <a:xfrm>
            <a:off x="59700" y="77825"/>
            <a:ext cx="8520600" cy="572700"/>
          </a:xfrm>
          <a:solidFill>
            <a:schemeClr val="accent2"/>
          </a:solidFill>
        </p:spPr>
        <p:txBody>
          <a:bodyPr/>
          <a:lstStyle/>
          <a:p>
            <a:pPr marL="457200" indent="-457200">
              <a:buFont typeface="Wingdings" panose="05000000000000000000" pitchFamily="2" charset="2"/>
              <a:buChar char="q"/>
            </a:pPr>
            <a:r>
              <a:rPr lang="en-US" dirty="0"/>
              <a:t>Data cleaning:</a:t>
            </a:r>
          </a:p>
        </p:txBody>
      </p:sp>
      <p:sp>
        <p:nvSpPr>
          <p:cNvPr id="3" name="Text Placeholder 2">
            <a:extLst>
              <a:ext uri="{FF2B5EF4-FFF2-40B4-BE49-F238E27FC236}">
                <a16:creationId xmlns:a16="http://schemas.microsoft.com/office/drawing/2014/main" id="{27DDD1D8-1419-F932-3CC1-BEDEE1D6777F}"/>
              </a:ext>
            </a:extLst>
          </p:cNvPr>
          <p:cNvSpPr>
            <a:spLocks noGrp="1"/>
          </p:cNvSpPr>
          <p:nvPr>
            <p:ph type="body" idx="1"/>
          </p:nvPr>
        </p:nvSpPr>
        <p:spPr>
          <a:xfrm>
            <a:off x="59700" y="775801"/>
            <a:ext cx="8520600" cy="4014896"/>
          </a:xfrm>
        </p:spPr>
        <p:txBody>
          <a:bodyPr/>
          <a:lstStyle/>
          <a:p>
            <a:pPr>
              <a:buClr>
                <a:schemeClr val="tx1"/>
              </a:buClr>
              <a:buSzPct val="94000"/>
              <a:buFont typeface="Wingdings" panose="05000000000000000000" pitchFamily="2" charset="2"/>
              <a:buChar char="Ø"/>
            </a:pPr>
            <a:r>
              <a:rPr lang="en-US" dirty="0">
                <a:solidFill>
                  <a:schemeClr val="accent2"/>
                </a:solidFill>
              </a:rPr>
              <a:t>There were 3 columns Agent ,Country And Children with missing values.</a:t>
            </a:r>
          </a:p>
          <a:p>
            <a:pPr marL="114300" indent="0">
              <a:buClr>
                <a:schemeClr val="tx1"/>
              </a:buClr>
              <a:buSzPct val="94000"/>
              <a:buNone/>
            </a:pPr>
            <a:r>
              <a:rPr lang="en-US" dirty="0">
                <a:solidFill>
                  <a:schemeClr val="accent2"/>
                </a:solidFill>
              </a:rPr>
              <a:t>      So, We Replace there values Children by 0, Country by the last values, And</a:t>
            </a:r>
          </a:p>
          <a:p>
            <a:pPr marL="114300" indent="0">
              <a:buClr>
                <a:schemeClr val="tx1"/>
              </a:buClr>
              <a:buSzPct val="94000"/>
              <a:buNone/>
            </a:pPr>
            <a:r>
              <a:rPr lang="en-US" dirty="0">
                <a:solidFill>
                  <a:schemeClr val="accent2"/>
                </a:solidFill>
              </a:rPr>
              <a:t>      Agent by mean of agent column.</a:t>
            </a:r>
          </a:p>
          <a:p>
            <a:pPr marL="114300" indent="0">
              <a:buClr>
                <a:schemeClr val="tx1"/>
              </a:buClr>
              <a:buSzPct val="94000"/>
              <a:buNone/>
            </a:pPr>
            <a:r>
              <a:rPr lang="en-US" dirty="0">
                <a:solidFill>
                  <a:schemeClr val="accent2"/>
                </a:solidFill>
              </a:rPr>
              <a:t> </a:t>
            </a:r>
          </a:p>
        </p:txBody>
      </p:sp>
      <p:pic>
        <p:nvPicPr>
          <p:cNvPr id="5" name="Picture 4">
            <a:extLst>
              <a:ext uri="{FF2B5EF4-FFF2-40B4-BE49-F238E27FC236}">
                <a16:creationId xmlns:a16="http://schemas.microsoft.com/office/drawing/2014/main" id="{BDBCE62A-4355-3518-1447-986954A73630}"/>
              </a:ext>
            </a:extLst>
          </p:cNvPr>
          <p:cNvPicPr>
            <a:picLocks noChangeAspect="1"/>
          </p:cNvPicPr>
          <p:nvPr/>
        </p:nvPicPr>
        <p:blipFill>
          <a:blip r:embed="rId2"/>
          <a:stretch>
            <a:fillRect/>
          </a:stretch>
        </p:blipFill>
        <p:spPr>
          <a:xfrm>
            <a:off x="223200" y="1872551"/>
            <a:ext cx="8539200" cy="724298"/>
          </a:xfrm>
          <a:prstGeom prst="rect">
            <a:avLst/>
          </a:prstGeom>
        </p:spPr>
      </p:pic>
      <p:pic>
        <p:nvPicPr>
          <p:cNvPr id="7" name="Picture 6" descr="Graphical user interface">
            <a:extLst>
              <a:ext uri="{FF2B5EF4-FFF2-40B4-BE49-F238E27FC236}">
                <a16:creationId xmlns:a16="http://schemas.microsoft.com/office/drawing/2014/main" id="{F80776B8-8C5D-2DBF-4462-5D167EE01A8F}"/>
              </a:ext>
            </a:extLst>
          </p:cNvPr>
          <p:cNvPicPr>
            <a:picLocks noChangeAspect="1"/>
          </p:cNvPicPr>
          <p:nvPr/>
        </p:nvPicPr>
        <p:blipFill>
          <a:blip r:embed="rId3"/>
          <a:stretch>
            <a:fillRect/>
          </a:stretch>
        </p:blipFill>
        <p:spPr>
          <a:xfrm>
            <a:off x="223200" y="2596849"/>
            <a:ext cx="4269600" cy="2249098"/>
          </a:xfrm>
          <a:prstGeom prst="rect">
            <a:avLst/>
          </a:prstGeom>
        </p:spPr>
      </p:pic>
      <p:pic>
        <p:nvPicPr>
          <p:cNvPr id="9" name="Picture 8" descr="Text">
            <a:extLst>
              <a:ext uri="{FF2B5EF4-FFF2-40B4-BE49-F238E27FC236}">
                <a16:creationId xmlns:a16="http://schemas.microsoft.com/office/drawing/2014/main" id="{46CC2280-E6C6-548C-A560-83123068A3B3}"/>
              </a:ext>
            </a:extLst>
          </p:cNvPr>
          <p:cNvPicPr>
            <a:picLocks noChangeAspect="1"/>
          </p:cNvPicPr>
          <p:nvPr/>
        </p:nvPicPr>
        <p:blipFill>
          <a:blip r:embed="rId4"/>
          <a:stretch>
            <a:fillRect/>
          </a:stretch>
        </p:blipFill>
        <p:spPr>
          <a:xfrm>
            <a:off x="4492800" y="2596849"/>
            <a:ext cx="4269600" cy="2249099"/>
          </a:xfrm>
          <a:prstGeom prst="rect">
            <a:avLst/>
          </a:prstGeom>
        </p:spPr>
      </p:pic>
    </p:spTree>
    <p:extLst>
      <p:ext uri="{BB962C8B-B14F-4D97-AF65-F5344CB8AC3E}">
        <p14:creationId xmlns:p14="http://schemas.microsoft.com/office/powerpoint/2010/main" val="271402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BDFD-75C9-BC89-D072-174903B21ABF}"/>
              </a:ext>
            </a:extLst>
          </p:cNvPr>
          <p:cNvSpPr>
            <a:spLocks noGrp="1"/>
          </p:cNvSpPr>
          <p:nvPr>
            <p:ph type="title"/>
          </p:nvPr>
        </p:nvSpPr>
        <p:spPr>
          <a:xfrm>
            <a:off x="36637" y="0"/>
            <a:ext cx="8520600"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64A29AA7-D786-53A4-D459-96563561ACBA}"/>
              </a:ext>
            </a:extLst>
          </p:cNvPr>
          <p:cNvSpPr>
            <a:spLocks noGrp="1"/>
          </p:cNvSpPr>
          <p:nvPr>
            <p:ph type="body" idx="1"/>
          </p:nvPr>
        </p:nvSpPr>
        <p:spPr>
          <a:xfrm>
            <a:off x="196471" y="602616"/>
            <a:ext cx="8709636" cy="4540884"/>
          </a:xfrm>
        </p:spPr>
        <p:txBody>
          <a:bodyPr/>
          <a:lstStyle/>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r>
              <a:rPr lang="en-US" sz="2400" b="1" i="0" u="none" strike="noStrike" baseline="0" dirty="0">
                <a:solidFill>
                  <a:srgbClr val="FF4646"/>
                </a:solidFill>
                <a:latin typeface="Arial" panose="020B0604020202020204" pitchFamily="34" charset="0"/>
              </a:rPr>
              <a:t>Conclusions:</a:t>
            </a:r>
            <a:endParaRPr lang="en-US" dirty="0"/>
          </a:p>
          <a:p>
            <a:pPr>
              <a:buClr>
                <a:schemeClr val="accent2"/>
              </a:buClr>
              <a:buFont typeface="Wingdings" panose="05000000000000000000" pitchFamily="2" charset="2"/>
              <a:buChar char="v"/>
            </a:pPr>
            <a:r>
              <a:rPr lang="en-US" sz="1200" dirty="0">
                <a:solidFill>
                  <a:schemeClr val="accent2"/>
                </a:solidFill>
              </a:rPr>
              <a:t>City hotels is the most preferred hotel type by the guests. We can say City hotel is the busiest hotel. </a:t>
            </a:r>
            <a:endParaRPr lang="en-US" dirty="0"/>
          </a:p>
          <a:p>
            <a:pPr>
              <a:buClr>
                <a:schemeClr val="accent2"/>
              </a:buClr>
              <a:buFont typeface="Wingdings" panose="05000000000000000000" pitchFamily="2" charset="2"/>
              <a:buChar char="v"/>
            </a:pPr>
            <a:r>
              <a:rPr lang="en-US" sz="1200" dirty="0">
                <a:solidFill>
                  <a:schemeClr val="accent2"/>
                </a:solidFill>
              </a:rPr>
              <a:t>27.5 % bookings were got cancelled out of all the bookings </a:t>
            </a:r>
            <a:endParaRPr lang="en-US" dirty="0"/>
          </a:p>
          <a:p>
            <a:pPr>
              <a:buClr>
                <a:schemeClr val="accent2"/>
              </a:buClr>
              <a:buFont typeface="Wingdings" panose="05000000000000000000" pitchFamily="2" charset="2"/>
              <a:buChar char="v"/>
            </a:pPr>
            <a:r>
              <a:rPr lang="en-US" sz="1200" dirty="0">
                <a:solidFill>
                  <a:schemeClr val="accent2"/>
                </a:solidFill>
              </a:rPr>
              <a:t>Only 3.9 % people were revisited the hotels. Rest 96.1 % were new guests. Thus, retention rate is low. </a:t>
            </a:r>
            <a:endParaRPr lang="en-US" dirty="0"/>
          </a:p>
          <a:p>
            <a:pPr>
              <a:buClr>
                <a:schemeClr val="accent2"/>
              </a:buClr>
              <a:buFont typeface="Wingdings" panose="05000000000000000000" pitchFamily="2" charset="2"/>
              <a:buChar char="v"/>
            </a:pPr>
            <a:r>
              <a:rPr lang="en-US" sz="1200" dirty="0">
                <a:solidFill>
                  <a:schemeClr val="accent2"/>
                </a:solidFill>
              </a:rPr>
              <a:t>Most of the customers/guests were Transient type(82.4%). And transient party were 13.4% and 0.6 belongs to group.   Remaining guests belongs to Contract type. </a:t>
            </a:r>
            <a:r>
              <a:rPr lang="en-US" sz="1200" b="0" i="0" u="none" strike="noStrike" baseline="0" dirty="0">
                <a:solidFill>
                  <a:srgbClr val="000000"/>
                </a:solidFill>
                <a:latin typeface="Wingdings" panose="05000000000000000000" pitchFamily="2" charset="2"/>
              </a:rPr>
              <a:t> </a:t>
            </a:r>
            <a:endParaRPr lang="en-US" sz="1200" b="0" i="0" u="none" strike="noStrike" baseline="0" dirty="0">
              <a:solidFill>
                <a:srgbClr val="000000"/>
              </a:solidFill>
              <a:latin typeface="Arial" panose="020B0604020202020204" pitchFamily="34" charset="0"/>
            </a:endParaRPr>
          </a:p>
          <a:p>
            <a:pPr marL="114300" indent="0">
              <a:buNone/>
            </a:pPr>
            <a:r>
              <a:rPr lang="en-US" sz="1200" b="1" i="0" u="none" strike="noStrike" baseline="0" dirty="0">
                <a:solidFill>
                  <a:srgbClr val="000000"/>
                </a:solidFill>
                <a:latin typeface="Arial" panose="020B0604020202020204" pitchFamily="34" charset="0"/>
              </a:rPr>
              <a:t>Contract</a:t>
            </a:r>
            <a:r>
              <a:rPr lang="en-US" sz="1200" b="0" i="0" u="none" strike="noStrike" baseline="0" dirty="0">
                <a:solidFill>
                  <a:srgbClr val="000000"/>
                </a:solidFill>
                <a:latin typeface="Arial" panose="020B0604020202020204" pitchFamily="34" charset="0"/>
              </a:rPr>
              <a:t>-when the booking has an allotment or other type of contract associated to it </a:t>
            </a:r>
          </a:p>
          <a:p>
            <a:pPr marL="114300" indent="0">
              <a:buNone/>
            </a:pPr>
            <a:r>
              <a:rPr lang="en-US" sz="1200" b="1" i="0" u="none" strike="noStrike" baseline="0" dirty="0">
                <a:solidFill>
                  <a:srgbClr val="000000"/>
                </a:solidFill>
                <a:latin typeface="Arial" panose="020B0604020202020204" pitchFamily="34" charset="0"/>
              </a:rPr>
              <a:t>Group </a:t>
            </a:r>
            <a:r>
              <a:rPr lang="en-US" sz="1200" b="0" i="0" u="none" strike="noStrike" baseline="0" dirty="0">
                <a:solidFill>
                  <a:srgbClr val="000000"/>
                </a:solidFill>
                <a:latin typeface="Arial" panose="020B0604020202020204" pitchFamily="34" charset="0"/>
              </a:rPr>
              <a:t>-when the booking is associated to a group </a:t>
            </a:r>
          </a:p>
          <a:p>
            <a:pPr marL="114300" indent="0">
              <a:buNone/>
            </a:pPr>
            <a:r>
              <a:rPr lang="en-US" sz="1200" b="1" i="0" u="none" strike="noStrike" baseline="0" dirty="0">
                <a:solidFill>
                  <a:srgbClr val="000000"/>
                </a:solidFill>
                <a:latin typeface="Arial" panose="020B0604020202020204" pitchFamily="34" charset="0"/>
              </a:rPr>
              <a:t>Transient-</a:t>
            </a:r>
            <a:r>
              <a:rPr lang="en-US" sz="1200" b="0" i="0" u="none" strike="noStrike" baseline="0" dirty="0">
                <a:solidFill>
                  <a:srgbClr val="000000"/>
                </a:solidFill>
                <a:latin typeface="Arial" panose="020B0604020202020204" pitchFamily="34" charset="0"/>
              </a:rPr>
              <a:t>when the booking is not part of a group or contract, and is not associated to other transient booking </a:t>
            </a:r>
          </a:p>
          <a:p>
            <a:pPr marL="114300" indent="0">
              <a:buNone/>
            </a:pPr>
            <a:r>
              <a:rPr lang="en-US" sz="1200" b="1" i="0" u="none" strike="noStrike" baseline="0" dirty="0">
                <a:solidFill>
                  <a:srgbClr val="000000"/>
                </a:solidFill>
                <a:latin typeface="Arial" panose="020B0604020202020204" pitchFamily="34" charset="0"/>
              </a:rPr>
              <a:t>Transient-party-</a:t>
            </a:r>
            <a:r>
              <a:rPr lang="en-US" sz="1200" b="0" i="0" u="none" strike="noStrike" baseline="0" dirty="0">
                <a:solidFill>
                  <a:srgbClr val="000000"/>
                </a:solidFill>
                <a:latin typeface="Arial" panose="020B0604020202020204" pitchFamily="34" charset="0"/>
              </a:rPr>
              <a:t>when the booking is transient, but is associated to at least other transient booking </a:t>
            </a:r>
          </a:p>
          <a:p>
            <a:endParaRPr lang="en-US" dirty="0"/>
          </a:p>
          <a:p>
            <a:endParaRPr lang="en-US" dirty="0"/>
          </a:p>
        </p:txBody>
      </p:sp>
      <p:pic>
        <p:nvPicPr>
          <p:cNvPr id="5" name="Picture 4" descr="Chart, pie chart&#10;&#10;Description automatically generated">
            <a:extLst>
              <a:ext uri="{FF2B5EF4-FFF2-40B4-BE49-F238E27FC236}">
                <a16:creationId xmlns:a16="http://schemas.microsoft.com/office/drawing/2014/main" id="{42A8F13D-0E2F-721C-92C9-C175F1D6F1FB}"/>
              </a:ext>
            </a:extLst>
          </p:cNvPr>
          <p:cNvPicPr>
            <a:picLocks noChangeAspect="1"/>
          </p:cNvPicPr>
          <p:nvPr/>
        </p:nvPicPr>
        <p:blipFill>
          <a:blip r:embed="rId3"/>
          <a:stretch>
            <a:fillRect/>
          </a:stretch>
        </p:blipFill>
        <p:spPr>
          <a:xfrm>
            <a:off x="92931" y="565446"/>
            <a:ext cx="2211654" cy="2088544"/>
          </a:xfrm>
          <a:prstGeom prst="rect">
            <a:avLst/>
          </a:prstGeom>
        </p:spPr>
      </p:pic>
      <p:pic>
        <p:nvPicPr>
          <p:cNvPr id="7" name="Picture 6" descr="Chart, pie chart&#10;&#10;Description automatically generated">
            <a:extLst>
              <a:ext uri="{FF2B5EF4-FFF2-40B4-BE49-F238E27FC236}">
                <a16:creationId xmlns:a16="http://schemas.microsoft.com/office/drawing/2014/main" id="{F138F49B-DDF8-9CBD-AEA7-6845FF11BC17}"/>
              </a:ext>
            </a:extLst>
          </p:cNvPr>
          <p:cNvPicPr>
            <a:picLocks noChangeAspect="1"/>
          </p:cNvPicPr>
          <p:nvPr/>
        </p:nvPicPr>
        <p:blipFill>
          <a:blip r:embed="rId4"/>
          <a:stretch>
            <a:fillRect/>
          </a:stretch>
        </p:blipFill>
        <p:spPr>
          <a:xfrm>
            <a:off x="2393793" y="632527"/>
            <a:ext cx="2141563" cy="1939221"/>
          </a:xfrm>
          <a:prstGeom prst="rect">
            <a:avLst/>
          </a:prstGeom>
        </p:spPr>
      </p:pic>
      <p:pic>
        <p:nvPicPr>
          <p:cNvPr id="9" name="Picture 8" descr="Chart, pie chart&#10;&#10;Description automatically generated">
            <a:extLst>
              <a:ext uri="{FF2B5EF4-FFF2-40B4-BE49-F238E27FC236}">
                <a16:creationId xmlns:a16="http://schemas.microsoft.com/office/drawing/2014/main" id="{15F282D5-99CA-8350-3013-E3D516F08EA6}"/>
              </a:ext>
            </a:extLst>
          </p:cNvPr>
          <p:cNvPicPr>
            <a:picLocks noChangeAspect="1"/>
          </p:cNvPicPr>
          <p:nvPr/>
        </p:nvPicPr>
        <p:blipFill>
          <a:blip r:embed="rId5"/>
          <a:stretch>
            <a:fillRect/>
          </a:stretch>
        </p:blipFill>
        <p:spPr>
          <a:xfrm>
            <a:off x="4661209" y="632528"/>
            <a:ext cx="1977483" cy="1939221"/>
          </a:xfrm>
          <a:prstGeom prst="rect">
            <a:avLst/>
          </a:prstGeom>
        </p:spPr>
      </p:pic>
      <p:pic>
        <p:nvPicPr>
          <p:cNvPr id="11" name="Picture 10" descr="Chart, pie chart&#10;&#10;Description automatically generated">
            <a:extLst>
              <a:ext uri="{FF2B5EF4-FFF2-40B4-BE49-F238E27FC236}">
                <a16:creationId xmlns:a16="http://schemas.microsoft.com/office/drawing/2014/main" id="{359BA68D-EB55-BA13-175E-E25D7EE5B210}"/>
              </a:ext>
            </a:extLst>
          </p:cNvPr>
          <p:cNvPicPr>
            <a:picLocks noChangeAspect="1"/>
          </p:cNvPicPr>
          <p:nvPr/>
        </p:nvPicPr>
        <p:blipFill>
          <a:blip r:embed="rId6"/>
          <a:stretch>
            <a:fillRect/>
          </a:stretch>
        </p:blipFill>
        <p:spPr>
          <a:xfrm>
            <a:off x="6909505" y="632529"/>
            <a:ext cx="2141563" cy="1939220"/>
          </a:xfrm>
          <a:prstGeom prst="rect">
            <a:avLst/>
          </a:prstGeom>
        </p:spPr>
      </p:pic>
    </p:spTree>
    <p:extLst>
      <p:ext uri="{BB962C8B-B14F-4D97-AF65-F5344CB8AC3E}">
        <p14:creationId xmlns:p14="http://schemas.microsoft.com/office/powerpoint/2010/main" val="393760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ircle(in)">
                                      <p:cBhvr>
                                        <p:cTn id="7" dur="2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circle(in)">
                                      <p:cBhvr>
                                        <p:cTn id="12" dur="20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circle(in)">
                                      <p:cBhvr>
                                        <p:cTn id="17" dur="20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circle(in)">
                                      <p:cBhvr>
                                        <p:cTn id="22" dur="20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circle(in)">
                                      <p:cBhvr>
                                        <p:cTn id="27" dur="20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circle(in)">
                                      <p:cBhvr>
                                        <p:cTn id="32" dur="20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circle(in)">
                                      <p:cBhvr>
                                        <p:cTn id="37" dur="20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circle(in)">
                                      <p:cBhvr>
                                        <p:cTn id="42" dur="20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circle(in)">
                                      <p:cBhvr>
                                        <p:cTn id="4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1718-14A9-3B72-DCFF-FBE54B1E85E2}"/>
              </a:ext>
            </a:extLst>
          </p:cNvPr>
          <p:cNvSpPr>
            <a:spLocks noGrp="1"/>
          </p:cNvSpPr>
          <p:nvPr>
            <p:ph type="title"/>
          </p:nvPr>
        </p:nvSpPr>
        <p:spPr>
          <a:xfrm>
            <a:off x="311700" y="1925"/>
            <a:ext cx="8207832" cy="572700"/>
          </a:xfrm>
          <a:solidFill>
            <a:schemeClr val="accent2"/>
          </a:solidFill>
        </p:spPr>
        <p:txBody>
          <a:bodyPr/>
          <a:lstStyle/>
          <a:p>
            <a:pPr marL="457200" indent="-457200">
              <a:buFont typeface="Wingdings" panose="05000000000000000000" pitchFamily="2" charset="2"/>
              <a:buChar char="q"/>
            </a:pPr>
            <a:r>
              <a:rPr lang="en-US" dirty="0"/>
              <a:t>Exploratory Data Analysis(EDA):</a:t>
            </a:r>
          </a:p>
        </p:txBody>
      </p:sp>
      <p:sp>
        <p:nvSpPr>
          <p:cNvPr id="3" name="Text Placeholder 2">
            <a:extLst>
              <a:ext uri="{FF2B5EF4-FFF2-40B4-BE49-F238E27FC236}">
                <a16:creationId xmlns:a16="http://schemas.microsoft.com/office/drawing/2014/main" id="{4054F3B1-F696-7C6D-3BA1-96669F0EA8D8}"/>
              </a:ext>
            </a:extLst>
          </p:cNvPr>
          <p:cNvSpPr>
            <a:spLocks noGrp="1"/>
          </p:cNvSpPr>
          <p:nvPr>
            <p:ph type="body" idx="1"/>
          </p:nvPr>
        </p:nvSpPr>
        <p:spPr>
          <a:xfrm>
            <a:off x="74341" y="639518"/>
            <a:ext cx="8928410" cy="4503981"/>
          </a:xfrm>
        </p:spPr>
        <p:txBody>
          <a:bodyPr/>
          <a:lstStyle/>
          <a:p>
            <a:pPr algn="l"/>
            <a:endParaRPr lang="en-US" sz="1800" b="0" i="0" u="none" strike="noStrike" baseline="0"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pPr algn="l"/>
            <a:endParaRPr lang="en-US" dirty="0">
              <a:solidFill>
                <a:srgbClr val="000000"/>
              </a:solidFill>
              <a:latin typeface="Arial" panose="020B0604020202020204" pitchFamily="34" charset="0"/>
            </a:endParaRPr>
          </a:p>
          <a:p>
            <a:pPr marL="114300" indent="0" algn="l">
              <a:buNone/>
            </a:pPr>
            <a:endParaRPr lang="en-US" sz="1800" b="0" i="0" u="none" strike="noStrike" baseline="0" dirty="0">
              <a:solidFill>
                <a:srgbClr val="000000"/>
              </a:solidFill>
              <a:latin typeface="Arial" panose="020B0604020202020204" pitchFamily="34" charset="0"/>
            </a:endParaRPr>
          </a:p>
          <a:p>
            <a:pPr marL="114300" indent="0">
              <a:buClr>
                <a:schemeClr val="accent2"/>
              </a:buClr>
              <a:buNone/>
            </a:pPr>
            <a:r>
              <a:rPr lang="en-US" sz="2000" b="1" i="0" u="none" strike="noStrike" baseline="0" dirty="0">
                <a:solidFill>
                  <a:srgbClr val="FF4646"/>
                </a:solidFill>
                <a:latin typeface="Arial" panose="020B0604020202020204" pitchFamily="34" charset="0"/>
              </a:rPr>
              <a:t>Conclusions:</a:t>
            </a:r>
          </a:p>
          <a:p>
            <a:pPr>
              <a:buClr>
                <a:schemeClr val="accent2"/>
              </a:buClr>
              <a:buFont typeface="Wingdings" panose="05000000000000000000" pitchFamily="2" charset="2"/>
              <a:buChar char="Ø"/>
            </a:pPr>
            <a:r>
              <a:rPr lang="en-US" sz="1400" dirty="0">
                <a:solidFill>
                  <a:schemeClr val="accent2"/>
                </a:solidFill>
                <a:latin typeface="Arial" panose="020B0604020202020204" pitchFamily="34" charset="0"/>
              </a:rPr>
              <a:t>The Percentage of 0 changes made in the booking was more</a:t>
            </a:r>
          </a:p>
          <a:p>
            <a:pPr marL="114300" indent="0">
              <a:buClr>
                <a:schemeClr val="accent2"/>
              </a:buClr>
              <a:buNone/>
            </a:pPr>
            <a:r>
              <a:rPr lang="en-US" sz="1400" dirty="0">
                <a:solidFill>
                  <a:schemeClr val="accent2"/>
                </a:solidFill>
                <a:latin typeface="Arial" panose="020B0604020202020204" pitchFamily="34" charset="0"/>
              </a:rPr>
              <a:t>       Then 82%.Percentage of single changes made was about 10%.</a:t>
            </a:r>
          </a:p>
          <a:p>
            <a:pPr marL="114300" indent="0">
              <a:buClr>
                <a:schemeClr val="accent2"/>
              </a:buClr>
              <a:buNone/>
            </a:pPr>
            <a:endParaRPr lang="en-US" sz="1400" dirty="0">
              <a:solidFill>
                <a:schemeClr val="accent2"/>
              </a:solidFill>
              <a:latin typeface="Arial" panose="020B0604020202020204" pitchFamily="34" charset="0"/>
            </a:endParaRPr>
          </a:p>
          <a:p>
            <a:pPr>
              <a:buClr>
                <a:schemeClr val="accent2"/>
              </a:buClr>
              <a:buFont typeface="Wingdings" panose="05000000000000000000" pitchFamily="2" charset="2"/>
              <a:buChar char="Ø"/>
            </a:pPr>
            <a:r>
              <a:rPr lang="en-US" sz="1400" dirty="0">
                <a:solidFill>
                  <a:schemeClr val="accent2"/>
                </a:solidFill>
                <a:latin typeface="Arial" panose="020B0604020202020204" pitchFamily="34" charset="0"/>
              </a:rPr>
              <a:t>Agent Id no-9 made the highest booking which is more than 28721.</a:t>
            </a:r>
          </a:p>
          <a:p>
            <a:pPr>
              <a:buClr>
                <a:schemeClr val="accent2"/>
              </a:buClr>
              <a:buFont typeface="Wingdings" panose="05000000000000000000" pitchFamily="2" charset="2"/>
              <a:buChar char="Ø"/>
            </a:pPr>
            <a:endParaRPr lang="en-US" sz="1400" dirty="0">
              <a:solidFill>
                <a:schemeClr val="accent2"/>
              </a:solidFill>
              <a:latin typeface="Arial" panose="020B0604020202020204" pitchFamily="34" charset="0"/>
            </a:endParaRPr>
          </a:p>
          <a:p>
            <a:pPr>
              <a:buClr>
                <a:schemeClr val="accent2"/>
              </a:buClr>
              <a:buFont typeface="Wingdings" panose="05000000000000000000" pitchFamily="2" charset="2"/>
              <a:buChar char="Ø"/>
            </a:pPr>
            <a:r>
              <a:rPr lang="en-US" sz="1400" b="0" i="0" u="none" strike="noStrike" baseline="0" dirty="0">
                <a:solidFill>
                  <a:schemeClr val="accent2"/>
                </a:solidFill>
                <a:latin typeface="Arial" panose="020B0604020202020204" pitchFamily="34" charset="0"/>
              </a:rPr>
              <a:t>Most Of the customer</a:t>
            </a:r>
            <a:r>
              <a:rPr lang="en-US" sz="1400" dirty="0">
                <a:solidFill>
                  <a:schemeClr val="accent2"/>
                </a:solidFill>
                <a:latin typeface="Arial" panose="020B0604020202020204" pitchFamily="34" charset="0"/>
              </a:rPr>
              <a:t>s(91.6%) do not require car parking spaces.</a:t>
            </a:r>
          </a:p>
          <a:p>
            <a:pPr marL="114300" indent="0">
              <a:buClr>
                <a:schemeClr val="accent2"/>
              </a:buClr>
              <a:buNone/>
            </a:pPr>
            <a:r>
              <a:rPr lang="en-US" sz="1400" b="0" i="0" u="none" strike="noStrike" baseline="0" dirty="0">
                <a:solidFill>
                  <a:schemeClr val="accent2"/>
                </a:solidFill>
                <a:latin typeface="Arial" panose="020B0604020202020204" pitchFamily="34" charset="0"/>
              </a:rPr>
              <a:t>       Onl</a:t>
            </a:r>
            <a:r>
              <a:rPr lang="en-US" sz="1400" dirty="0">
                <a:solidFill>
                  <a:schemeClr val="accent2"/>
                </a:solidFill>
                <a:latin typeface="Arial" panose="020B0604020202020204" pitchFamily="34" charset="0"/>
              </a:rPr>
              <a:t>y 8.3% people required only 1 car parking space.</a:t>
            </a:r>
            <a:r>
              <a:rPr lang="en-US" sz="1800" b="0" i="0" u="none" strike="noStrike" baseline="0" dirty="0">
                <a:solidFill>
                  <a:srgbClr val="000000"/>
                </a:solidFill>
                <a:latin typeface="Arial" panose="020B0604020202020204" pitchFamily="34" charset="0"/>
              </a:rPr>
              <a:t> </a:t>
            </a:r>
          </a:p>
          <a:p>
            <a:endParaRPr lang="en-US" dirty="0">
              <a:solidFill>
                <a:srgbClr val="000000"/>
              </a:solidFill>
              <a:latin typeface="Arial" panose="020B0604020202020204" pitchFamily="34" charset="0"/>
            </a:endParaRPr>
          </a:p>
          <a:p>
            <a:endParaRPr lang="en-US" sz="1800" b="0" i="0" u="none" strike="noStrike" baseline="0" dirty="0">
              <a:solidFill>
                <a:srgbClr val="FF4646"/>
              </a:solidFill>
              <a:latin typeface="Arial" panose="020B0604020202020204" pitchFamily="34" charset="0"/>
            </a:endParaRPr>
          </a:p>
          <a:p>
            <a:pPr marL="114300" indent="0">
              <a:buNone/>
            </a:pPr>
            <a:endParaRPr lang="en-US" dirty="0"/>
          </a:p>
        </p:txBody>
      </p:sp>
      <p:pic>
        <p:nvPicPr>
          <p:cNvPr id="9" name="Picture 8">
            <a:extLst>
              <a:ext uri="{FF2B5EF4-FFF2-40B4-BE49-F238E27FC236}">
                <a16:creationId xmlns:a16="http://schemas.microsoft.com/office/drawing/2014/main" id="{69C5341C-948F-6743-DEA7-214A6FDDF4EC}"/>
              </a:ext>
            </a:extLst>
          </p:cNvPr>
          <p:cNvPicPr>
            <a:picLocks noChangeAspect="1"/>
          </p:cNvPicPr>
          <p:nvPr/>
        </p:nvPicPr>
        <p:blipFill>
          <a:blip r:embed="rId2"/>
          <a:stretch>
            <a:fillRect/>
          </a:stretch>
        </p:blipFill>
        <p:spPr>
          <a:xfrm>
            <a:off x="74340" y="624649"/>
            <a:ext cx="4014439" cy="2163155"/>
          </a:xfrm>
          <a:prstGeom prst="rect">
            <a:avLst/>
          </a:prstGeom>
        </p:spPr>
      </p:pic>
      <p:pic>
        <p:nvPicPr>
          <p:cNvPr id="11" name="Picture 10">
            <a:extLst>
              <a:ext uri="{FF2B5EF4-FFF2-40B4-BE49-F238E27FC236}">
                <a16:creationId xmlns:a16="http://schemas.microsoft.com/office/drawing/2014/main" id="{F77CE01F-D71E-799B-9683-8EACCD1714FD}"/>
              </a:ext>
            </a:extLst>
          </p:cNvPr>
          <p:cNvPicPr>
            <a:picLocks noChangeAspect="1"/>
          </p:cNvPicPr>
          <p:nvPr/>
        </p:nvPicPr>
        <p:blipFill>
          <a:blip r:embed="rId3"/>
          <a:stretch>
            <a:fillRect/>
          </a:stretch>
        </p:blipFill>
        <p:spPr>
          <a:xfrm>
            <a:off x="4088779" y="639518"/>
            <a:ext cx="4913972" cy="2148285"/>
          </a:xfrm>
          <a:prstGeom prst="rect">
            <a:avLst/>
          </a:prstGeom>
        </p:spPr>
      </p:pic>
      <p:pic>
        <p:nvPicPr>
          <p:cNvPr id="15" name="Picture 14">
            <a:extLst>
              <a:ext uri="{FF2B5EF4-FFF2-40B4-BE49-F238E27FC236}">
                <a16:creationId xmlns:a16="http://schemas.microsoft.com/office/drawing/2014/main" id="{AF504441-7A2C-9959-3613-BC8E93B4870E}"/>
              </a:ext>
            </a:extLst>
          </p:cNvPr>
          <p:cNvPicPr>
            <a:picLocks noChangeAspect="1"/>
          </p:cNvPicPr>
          <p:nvPr/>
        </p:nvPicPr>
        <p:blipFill>
          <a:blip r:embed="rId4"/>
          <a:stretch>
            <a:fillRect/>
          </a:stretch>
        </p:blipFill>
        <p:spPr>
          <a:xfrm>
            <a:off x="5984488" y="2809641"/>
            <a:ext cx="2951356" cy="2312020"/>
          </a:xfrm>
          <a:prstGeom prst="rect">
            <a:avLst/>
          </a:prstGeom>
        </p:spPr>
      </p:pic>
    </p:spTree>
    <p:extLst>
      <p:ext uri="{BB962C8B-B14F-4D97-AF65-F5344CB8AC3E}">
        <p14:creationId xmlns:p14="http://schemas.microsoft.com/office/powerpoint/2010/main" val="57017265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1952</Words>
  <Application>Microsoft Office PowerPoint</Application>
  <PresentationFormat>On-screen Show (16:9)</PresentationFormat>
  <Paragraphs>247</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Courier New</vt:lpstr>
      <vt:lpstr>Wingdings</vt:lpstr>
      <vt:lpstr>Montserrat</vt:lpstr>
      <vt:lpstr>Simple Light</vt:lpstr>
      <vt:lpstr>           Capstone Project - 1 EDA On Hotel Booking Analysis By:- Abhishek Singh Rawat (Cohort Madrid)  </vt:lpstr>
      <vt:lpstr>Problem statement:</vt:lpstr>
      <vt:lpstr>Work Flow:</vt:lpstr>
      <vt:lpstr>Data Collection And Understanding:</vt:lpstr>
      <vt:lpstr>Data Collection And Understanding:</vt:lpstr>
      <vt:lpstr>Data Cleaning:</vt:lpstr>
      <vt:lpstr>Data cleaning:</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Exploratory Data Analysis(EDA):</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c:title>
  <cp:lastModifiedBy>Abhishek singh Rawat</cp:lastModifiedBy>
  <cp:revision>11</cp:revision>
  <dcterms:modified xsi:type="dcterms:W3CDTF">2022-12-12T08:35:49Z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2022-10-27T14:27:24Z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3720f8cb-b46e-4796-ac56-d79d617c9ae8</vt:lpwstr>
  </property>
  <property fmtid="{D5CDD505-2E9C-101B-9397-08002B2CF9AE}" pid="7" name="MSIP_Label_defa4170-0d19-0005-0004-bc88714345d2_ActionId">
    <vt:lpwstr>050aa600-3327-441e-8b60-57305b380559</vt:lpwstr>
  </property>
  <property fmtid="{D5CDD505-2E9C-101B-9397-08002B2CF9AE}" pid="8" name="MSIP_Label_defa4170-0d19-0005-0004-bc88714345d2_ContentBits">
    <vt:lpwstr>0</vt:lpwstr>
  </property>
</Properties>
</file>