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8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66" d="100"/>
          <a:sy n="66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003AF8-12FA-4FCC-AC3C-63EE95356ECD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CEE39F-67A9-4E51-BD1F-2E198D71D05B}">
      <dgm:prSet phldrT="[Text]"/>
      <dgm:spPr/>
      <dgm:t>
        <a:bodyPr/>
        <a:lstStyle/>
        <a:p>
          <a:r>
            <a:rPr lang="en-US" dirty="0"/>
            <a:t>Types of hardness of water</a:t>
          </a:r>
        </a:p>
      </dgm:t>
    </dgm:pt>
    <dgm:pt modelId="{B6D40DC9-4BC9-4DAA-908E-214AAA3C7FC7}" type="parTrans" cxnId="{855C8D95-365A-4CA1-A045-A956F43987C6}">
      <dgm:prSet/>
      <dgm:spPr/>
      <dgm:t>
        <a:bodyPr/>
        <a:lstStyle/>
        <a:p>
          <a:endParaRPr lang="en-US"/>
        </a:p>
      </dgm:t>
    </dgm:pt>
    <dgm:pt modelId="{936A221A-2AEB-4AF7-8788-9EA2143335E8}" type="sibTrans" cxnId="{855C8D95-365A-4CA1-A045-A956F43987C6}">
      <dgm:prSet/>
      <dgm:spPr/>
      <dgm:t>
        <a:bodyPr/>
        <a:lstStyle/>
        <a:p>
          <a:endParaRPr lang="en-US"/>
        </a:p>
      </dgm:t>
    </dgm:pt>
    <dgm:pt modelId="{A1A1EBFC-C775-4CDD-A257-879CD1041409}" type="pres">
      <dgm:prSet presAssocID="{C7003AF8-12FA-4FCC-AC3C-63EE95356EC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96D79E-DA82-4D76-976A-A3DC46DC6326}" type="pres">
      <dgm:prSet presAssocID="{56CEE39F-67A9-4E51-BD1F-2E198D71D05B}" presName="hierRoot1" presStyleCnt="0"/>
      <dgm:spPr/>
    </dgm:pt>
    <dgm:pt modelId="{A79CFF4B-3DC5-4DCF-8193-B2B06D1D993A}" type="pres">
      <dgm:prSet presAssocID="{56CEE39F-67A9-4E51-BD1F-2E198D71D05B}" presName="composite" presStyleCnt="0"/>
      <dgm:spPr/>
    </dgm:pt>
    <dgm:pt modelId="{E011D9B6-8D2D-4693-9B4F-84D423708AD0}" type="pres">
      <dgm:prSet presAssocID="{56CEE39F-67A9-4E51-BD1F-2E198D71D05B}" presName="background" presStyleLbl="node0" presStyleIdx="0" presStyleCnt="1"/>
      <dgm:spPr/>
    </dgm:pt>
    <dgm:pt modelId="{F98FCDC0-82F7-4AC0-A282-B2D8A80FA16E}" type="pres">
      <dgm:prSet presAssocID="{56CEE39F-67A9-4E51-BD1F-2E198D71D05B}" presName="text" presStyleLbl="fgAcc0" presStyleIdx="0" presStyleCnt="1" custScaleX="119724" custScaleY="33743" custLinFactNeighborX="-5383" custLinFactNeighborY="-6955">
        <dgm:presLayoutVars>
          <dgm:chPref val="3"/>
        </dgm:presLayoutVars>
      </dgm:prSet>
      <dgm:spPr/>
    </dgm:pt>
    <dgm:pt modelId="{D2FAA010-2909-40B5-94A8-E937A7BA5D0D}" type="pres">
      <dgm:prSet presAssocID="{56CEE39F-67A9-4E51-BD1F-2E198D71D05B}" presName="hierChild2" presStyleCnt="0"/>
      <dgm:spPr/>
    </dgm:pt>
  </dgm:ptLst>
  <dgm:cxnLst>
    <dgm:cxn modelId="{E65E5339-C2F4-4A4E-80AD-F98FFED317AB}" type="presOf" srcId="{56CEE39F-67A9-4E51-BD1F-2E198D71D05B}" destId="{F98FCDC0-82F7-4AC0-A282-B2D8A80FA16E}" srcOrd="0" destOrd="0" presId="urn:microsoft.com/office/officeart/2005/8/layout/hierarchy1"/>
    <dgm:cxn modelId="{855C8D95-365A-4CA1-A045-A956F43987C6}" srcId="{C7003AF8-12FA-4FCC-AC3C-63EE95356ECD}" destId="{56CEE39F-67A9-4E51-BD1F-2E198D71D05B}" srcOrd="0" destOrd="0" parTransId="{B6D40DC9-4BC9-4DAA-908E-214AAA3C7FC7}" sibTransId="{936A221A-2AEB-4AF7-8788-9EA2143335E8}"/>
    <dgm:cxn modelId="{B65655A3-6B9B-48F1-A8A3-F113246BFBE6}" type="presOf" srcId="{C7003AF8-12FA-4FCC-AC3C-63EE95356ECD}" destId="{A1A1EBFC-C775-4CDD-A257-879CD1041409}" srcOrd="0" destOrd="0" presId="urn:microsoft.com/office/officeart/2005/8/layout/hierarchy1"/>
    <dgm:cxn modelId="{7AF570A9-B93F-4514-8559-B901BCD6F9F6}" type="presParOf" srcId="{A1A1EBFC-C775-4CDD-A257-879CD1041409}" destId="{2E96D79E-DA82-4D76-976A-A3DC46DC6326}" srcOrd="0" destOrd="0" presId="urn:microsoft.com/office/officeart/2005/8/layout/hierarchy1"/>
    <dgm:cxn modelId="{7F458D60-0AF8-4D16-B51D-B848473E6B48}" type="presParOf" srcId="{2E96D79E-DA82-4D76-976A-A3DC46DC6326}" destId="{A79CFF4B-3DC5-4DCF-8193-B2B06D1D993A}" srcOrd="0" destOrd="0" presId="urn:microsoft.com/office/officeart/2005/8/layout/hierarchy1"/>
    <dgm:cxn modelId="{916E8F3E-7544-4FDB-B0FE-B5203D7CFDE8}" type="presParOf" srcId="{A79CFF4B-3DC5-4DCF-8193-B2B06D1D993A}" destId="{E011D9B6-8D2D-4693-9B4F-84D423708AD0}" srcOrd="0" destOrd="0" presId="urn:microsoft.com/office/officeart/2005/8/layout/hierarchy1"/>
    <dgm:cxn modelId="{7D204183-2A15-417D-9C0E-F815AFBF7511}" type="presParOf" srcId="{A79CFF4B-3DC5-4DCF-8193-B2B06D1D993A}" destId="{F98FCDC0-82F7-4AC0-A282-B2D8A80FA16E}" srcOrd="1" destOrd="0" presId="urn:microsoft.com/office/officeart/2005/8/layout/hierarchy1"/>
    <dgm:cxn modelId="{A34E67D0-F576-40C1-AFA6-9507730A3103}" type="presParOf" srcId="{2E96D79E-DA82-4D76-976A-A3DC46DC6326}" destId="{D2FAA010-2909-40B5-94A8-E937A7BA5D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1D9B6-8D2D-4693-9B4F-84D423708AD0}">
      <dsp:nvSpPr>
        <dsp:cNvPr id="0" name=""/>
        <dsp:cNvSpPr/>
      </dsp:nvSpPr>
      <dsp:spPr>
        <a:xfrm>
          <a:off x="-304824" y="259086"/>
          <a:ext cx="6839637" cy="1224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8FCDC0-82F7-4AC0-A282-B2D8A80FA16E}">
      <dsp:nvSpPr>
        <dsp:cNvPr id="0" name=""/>
        <dsp:cNvSpPr/>
      </dsp:nvSpPr>
      <dsp:spPr>
        <a:xfrm>
          <a:off x="329935" y="862108"/>
          <a:ext cx="6839637" cy="1224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Types of hardness of water</a:t>
          </a:r>
        </a:p>
      </dsp:txBody>
      <dsp:txXfrm>
        <a:off x="365787" y="897960"/>
        <a:ext cx="6767933" cy="1152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1B8049-7AD9-4A38-9FD3-45C2DA2ABAE3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05D3A73-96BE-4A20-A2BF-895476FEC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8049-7AD9-4A38-9FD3-45C2DA2ABAE3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3A73-96BE-4A20-A2BF-895476FEC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8049-7AD9-4A38-9FD3-45C2DA2ABAE3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3A73-96BE-4A20-A2BF-895476FEC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8049-7AD9-4A38-9FD3-45C2DA2ABAE3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3A73-96BE-4A20-A2BF-895476FEC7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8049-7AD9-4A38-9FD3-45C2DA2ABAE3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3A73-96BE-4A20-A2BF-895476FEC7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8049-7AD9-4A38-9FD3-45C2DA2ABAE3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3A73-96BE-4A20-A2BF-895476FEC7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8049-7AD9-4A38-9FD3-45C2DA2ABAE3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3A73-96BE-4A20-A2BF-895476FEC7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8049-7AD9-4A38-9FD3-45C2DA2ABAE3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3A73-96BE-4A20-A2BF-895476FEC77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8049-7AD9-4A38-9FD3-45C2DA2ABAE3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3A73-96BE-4A20-A2BF-895476FEC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71B8049-7AD9-4A38-9FD3-45C2DA2ABAE3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D3A73-96BE-4A20-A2BF-895476FEC7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1B8049-7AD9-4A38-9FD3-45C2DA2ABAE3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05D3A73-96BE-4A20-A2BF-895476FEC77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71B8049-7AD9-4A38-9FD3-45C2DA2ABAE3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05D3A73-96BE-4A20-A2BF-895476FEC7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 /><Relationship Id="rId1" Type="http://schemas.openxmlformats.org/officeDocument/2006/relationships/slideLayout" Target="../slideLayouts/slideLayout9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8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981200"/>
            <a:ext cx="7010400" cy="23622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HARDNESS OF WATER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0528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dirty="0"/>
              <a:t>CLARK’S  METHOD</a:t>
            </a:r>
          </a:p>
          <a:p>
            <a:r>
              <a:rPr lang="en-US" sz="3600" dirty="0"/>
              <a:t>BLACHER’S  METHOD</a:t>
            </a:r>
          </a:p>
          <a:p>
            <a:r>
              <a:rPr lang="en-US" sz="3600" dirty="0"/>
              <a:t>METHOD USING EDTA</a:t>
            </a:r>
          </a:p>
          <a:p>
            <a:r>
              <a:rPr lang="en-US" sz="3600" dirty="0"/>
              <a:t>SEPARATE DETERMINATION OF CALCIUM AND MAGNESIUM 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DETERMINATION</a:t>
            </a:r>
            <a:r>
              <a:rPr lang="en-US" sz="5400" dirty="0"/>
              <a:t> </a:t>
            </a:r>
            <a:r>
              <a:rPr lang="en-US" sz="3200" dirty="0"/>
              <a:t> </a:t>
            </a:r>
            <a:r>
              <a:rPr lang="en-US" sz="4900" dirty="0"/>
              <a:t>OF</a:t>
            </a:r>
            <a:r>
              <a:rPr lang="en-US" sz="3200" dirty="0"/>
              <a:t> </a:t>
            </a:r>
            <a:r>
              <a:rPr lang="en-US" sz="4900" dirty="0"/>
              <a:t>HARDNESS</a:t>
            </a:r>
            <a:r>
              <a:rPr lang="en-US" sz="3200" dirty="0"/>
              <a:t>  </a:t>
            </a:r>
            <a:r>
              <a:rPr lang="en-US" sz="4900" dirty="0"/>
              <a:t>OF WATER</a:t>
            </a:r>
          </a:p>
        </p:txBody>
      </p:sp>
    </p:spTree>
    <p:extLst>
      <p:ext uri="{BB962C8B-B14F-4D97-AF65-F5344CB8AC3E}">
        <p14:creationId xmlns:p14="http://schemas.microsoft.com/office/powerpoint/2010/main" val="280262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876800" y="1981200"/>
            <a:ext cx="3962400" cy="4495800"/>
          </a:xfrm>
        </p:spPr>
        <p:txBody>
          <a:bodyPr>
            <a:normAutofit/>
          </a:bodyPr>
          <a:lstStyle/>
          <a:p>
            <a:r>
              <a:rPr lang="en-US" sz="3200" i="1" dirty="0"/>
              <a:t>WATER HARDNESS IS CAUSED BY THE PRESENCE OF SALTS DISSOLVED IN WATER, PRIMARILY CALCIUM AND MAGNESIUM SALTS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90600"/>
            <a:ext cx="3940629" cy="571743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1219200"/>
          </a:xfrm>
        </p:spPr>
        <p:txBody>
          <a:bodyPr>
            <a:noAutofit/>
          </a:bodyPr>
          <a:lstStyle/>
          <a:p>
            <a:r>
              <a:rPr lang="en-US" sz="4400" dirty="0"/>
              <a:t>CAUSES OF WATER HARDNESS</a:t>
            </a:r>
          </a:p>
        </p:txBody>
      </p:sp>
    </p:spTree>
    <p:extLst>
      <p:ext uri="{BB962C8B-B14F-4D97-AF65-F5344CB8AC3E}">
        <p14:creationId xmlns:p14="http://schemas.microsoft.com/office/powerpoint/2010/main" val="381551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7620000" cy="6858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Permanent</a:t>
            </a:r>
            <a:r>
              <a:rPr lang="en-US" sz="4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Hardness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3962400"/>
            <a:ext cx="6553200" cy="5334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TEMPORARY hardness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25977595"/>
              </p:ext>
            </p:extLst>
          </p:nvPr>
        </p:nvGraphicFramePr>
        <p:xfrm>
          <a:off x="914400" y="274320"/>
          <a:ext cx="7479792" cy="2849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474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DIFFERENCE</a:t>
            </a:r>
            <a:r>
              <a:rPr lang="en-US" dirty="0"/>
              <a:t> </a:t>
            </a:r>
            <a:r>
              <a:rPr lang="en-US" sz="4800" dirty="0"/>
              <a:t>B/W PERMANENT AND TEMPORARY HARDNESS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00200"/>
            <a:ext cx="3733800" cy="609600"/>
          </a:xfrm>
        </p:spPr>
        <p:txBody>
          <a:bodyPr>
            <a:normAutofit/>
          </a:bodyPr>
          <a:lstStyle/>
          <a:p>
            <a:r>
              <a:rPr lang="en-US" sz="3200" dirty="0"/>
              <a:t>PERMANENT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600200"/>
            <a:ext cx="3733800" cy="609600"/>
          </a:xfrm>
        </p:spPr>
        <p:txBody>
          <a:bodyPr/>
          <a:lstStyle/>
          <a:p>
            <a:r>
              <a:rPr lang="en-US" sz="3200" dirty="0"/>
              <a:t>TEMPORARY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4800" y="2362200"/>
            <a:ext cx="4114800" cy="35814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/>
              <a:t> IT DOESN’T </a:t>
            </a:r>
            <a:r>
              <a:rPr lang="en-US" sz="3000" dirty="0"/>
              <a:t>REMOVE</a:t>
            </a:r>
            <a:r>
              <a:rPr lang="en-US" sz="2800" dirty="0"/>
              <a:t> WHEN WATER BOILS. </a:t>
            </a:r>
          </a:p>
          <a:p>
            <a:pPr>
              <a:buFont typeface="Wingdings" pitchFamily="2" charset="2"/>
              <a:buChar char="q"/>
            </a:pPr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/>
              <a:t> DUE TO PRESENCES OF CHLORIDE &amp; SULPHATE ANIONS.</a:t>
            </a:r>
          </a:p>
          <a:p>
            <a:pPr>
              <a:buFont typeface="Wingdings" pitchFamily="2" charset="2"/>
              <a:buChar char="q"/>
            </a:pPr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/>
              <a:t>EX-CaCL2, MgSO4</a:t>
            </a:r>
          </a:p>
          <a:p>
            <a:pPr>
              <a:buFont typeface="Wingdings" pitchFamily="2" charset="2"/>
              <a:buChar char="q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362200"/>
            <a:ext cx="4038600" cy="3581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/>
              <a:t> IT REMOVES WHEN WATER BOILS.</a:t>
            </a:r>
          </a:p>
          <a:p>
            <a:endParaRPr lang="en-US" sz="2800" dirty="0"/>
          </a:p>
          <a:p>
            <a:pPr marL="109728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/>
              <a:t> DUE TO PRESENCES OF CARBONATE &amp; BICARBONATE ANIONS.</a:t>
            </a:r>
          </a:p>
          <a:p>
            <a:pPr>
              <a:buFont typeface="Wingdings" pitchFamily="2" charset="2"/>
              <a:buChar char="q"/>
            </a:pPr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/>
              <a:t>EX- CaCO3, Mg(HCO3)2</a:t>
            </a:r>
          </a:p>
          <a:p>
            <a:pPr marL="109728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q"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804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752600"/>
            <a:ext cx="8534400" cy="3810000"/>
          </a:xfrm>
        </p:spPr>
        <p:txBody>
          <a:bodyPr>
            <a:normAutofit/>
          </a:bodyPr>
          <a:lstStyle/>
          <a:p>
            <a:r>
              <a:rPr lang="en-US" sz="4000" dirty="0"/>
              <a:t>TASTES GREAT.</a:t>
            </a:r>
          </a:p>
          <a:p>
            <a:r>
              <a:rPr lang="en-US" sz="4000" dirty="0"/>
              <a:t>SUPPLIES NEEDED MINERALS IN THE DIET.</a:t>
            </a:r>
          </a:p>
          <a:p>
            <a:r>
              <a:rPr lang="en-US" sz="4000" dirty="0"/>
              <a:t>WHEN RINSING SOAP- REMOVE ALL THE TRACES OF IT.</a:t>
            </a:r>
          </a:p>
          <a:p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ADVANTAGES</a:t>
            </a: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268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828800"/>
            <a:ext cx="8305800" cy="4178491"/>
          </a:xfrm>
        </p:spPr>
        <p:txBody>
          <a:bodyPr>
            <a:normAutofit/>
          </a:bodyPr>
          <a:lstStyle/>
          <a:p>
            <a:r>
              <a:rPr lang="en-US" sz="4000" dirty="0"/>
              <a:t>FADES CLOTHES IN WASHER.</a:t>
            </a:r>
          </a:p>
          <a:p>
            <a:r>
              <a:rPr lang="en-US" sz="4000" dirty="0"/>
              <a:t>BAD FOR SOAP ACTION (LESS SUDS, LESS CLEANING POWER).</a:t>
            </a:r>
          </a:p>
          <a:p>
            <a:r>
              <a:rPr lang="en-US" sz="4000" dirty="0"/>
              <a:t>TENDS TO CRUST UP WATER USING/HEATING DEVICES.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 DISADVANTAGES</a:t>
            </a:r>
          </a:p>
        </p:txBody>
      </p:sp>
    </p:spTree>
    <p:extLst>
      <p:ext uri="{BB962C8B-B14F-4D97-AF65-F5344CB8AC3E}">
        <p14:creationId xmlns:p14="http://schemas.microsoft.com/office/powerpoint/2010/main" val="326183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133600"/>
            <a:ext cx="7543800" cy="1676400"/>
          </a:xfrm>
        </p:spPr>
        <p:txBody>
          <a:bodyPr>
            <a:normAutofit/>
          </a:bodyPr>
          <a:lstStyle/>
          <a:p>
            <a:r>
              <a:rPr lang="en-US" sz="6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55245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332</TotalTime>
  <Words>154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 HARDNESS OF WATER</vt:lpstr>
      <vt:lpstr>DETERMINATION  OF HARDNESS  OF WATER</vt:lpstr>
      <vt:lpstr>CAUSES OF WATER HARDNESS</vt:lpstr>
      <vt:lpstr>Permanent  Hardness</vt:lpstr>
      <vt:lpstr>DIFFERENCE B/W PERMANENT AND TEMPORARY HARDNESS</vt:lpstr>
      <vt:lpstr>ADVANTAGES </vt:lpstr>
      <vt:lpstr> DISADVANTAGES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HARDNESS OF WATER</dc:title>
  <dc:creator>Windows User</dc:creator>
  <cp:lastModifiedBy>Windows User</cp:lastModifiedBy>
  <cp:revision>19</cp:revision>
  <dcterms:created xsi:type="dcterms:W3CDTF">2017-10-26T16:06:41Z</dcterms:created>
  <dcterms:modified xsi:type="dcterms:W3CDTF">2017-10-27T06:19:59Z</dcterms:modified>
</cp:coreProperties>
</file>