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 snapToObjects="1">
      <p:cViewPr varScale="1">
        <p:scale>
          <a:sx n="57" d="100"/>
          <a:sy n="57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0CE05-4FCD-4452-96B4-77F129D32E3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567142C-1556-44C3-BC6F-3FF8D97B4A6B}">
      <dgm:prSet phldrT="[Text]"/>
      <dgm:spPr/>
      <dgm:t>
        <a:bodyPr/>
        <a:lstStyle/>
        <a:p>
          <a:r>
            <a:rPr lang="en-IN" dirty="0"/>
            <a:t>Static House Data</a:t>
          </a:r>
        </a:p>
      </dgm:t>
    </dgm:pt>
    <dgm:pt modelId="{47B0A9BD-E295-4F5F-8B7B-F41FA65B8A55}" type="parTrans" cxnId="{A58C366E-F65E-4CCC-8DBC-35E7CFE568E4}">
      <dgm:prSet/>
      <dgm:spPr/>
      <dgm:t>
        <a:bodyPr/>
        <a:lstStyle/>
        <a:p>
          <a:endParaRPr lang="en-IN"/>
        </a:p>
      </dgm:t>
    </dgm:pt>
    <dgm:pt modelId="{752A8B65-9952-41D2-979D-BD07FD06382F}" type="sibTrans" cxnId="{A58C366E-F65E-4CCC-8DBC-35E7CFE568E4}">
      <dgm:prSet/>
      <dgm:spPr/>
      <dgm:t>
        <a:bodyPr/>
        <a:lstStyle/>
        <a:p>
          <a:endParaRPr lang="en-IN"/>
        </a:p>
      </dgm:t>
    </dgm:pt>
    <dgm:pt modelId="{C728579C-E5A8-49F5-AEF0-9E37E57E0C0C}">
      <dgm:prSet phldrT="[Text]"/>
      <dgm:spPr/>
      <dgm:t>
        <a:bodyPr/>
        <a:lstStyle/>
        <a:p>
          <a:r>
            <a:rPr lang="en-IN" dirty="0"/>
            <a:t>Energy Usage Data</a:t>
          </a:r>
        </a:p>
      </dgm:t>
    </dgm:pt>
    <dgm:pt modelId="{13A917F3-5013-4DE3-AE59-C6BF2663B506}" type="parTrans" cxnId="{41ACC29F-1CC4-4285-9268-25A9AEEC2747}">
      <dgm:prSet/>
      <dgm:spPr/>
      <dgm:t>
        <a:bodyPr/>
        <a:lstStyle/>
        <a:p>
          <a:endParaRPr lang="en-IN"/>
        </a:p>
      </dgm:t>
    </dgm:pt>
    <dgm:pt modelId="{0CF14687-A5C6-4B6D-9F37-A4E0FCC93916}" type="sibTrans" cxnId="{41ACC29F-1CC4-4285-9268-25A9AEEC2747}">
      <dgm:prSet/>
      <dgm:spPr/>
      <dgm:t>
        <a:bodyPr/>
        <a:lstStyle/>
        <a:p>
          <a:endParaRPr lang="en-IN"/>
        </a:p>
      </dgm:t>
    </dgm:pt>
    <dgm:pt modelId="{0F70F45E-BFF7-49F9-A7F2-458141B3253E}">
      <dgm:prSet phldrT="[Text]"/>
      <dgm:spPr/>
      <dgm:t>
        <a:bodyPr/>
        <a:lstStyle/>
        <a:p>
          <a:r>
            <a:rPr lang="en-IN" dirty="0"/>
            <a:t>Meta Data</a:t>
          </a:r>
        </a:p>
      </dgm:t>
    </dgm:pt>
    <dgm:pt modelId="{366902F1-59A2-464C-AA76-A19FE5766B4F}" type="parTrans" cxnId="{EEC50567-790A-4F87-8F66-46600ED1D64E}">
      <dgm:prSet/>
      <dgm:spPr/>
      <dgm:t>
        <a:bodyPr/>
        <a:lstStyle/>
        <a:p>
          <a:endParaRPr lang="en-IN"/>
        </a:p>
      </dgm:t>
    </dgm:pt>
    <dgm:pt modelId="{C1EC9738-2FF1-4E04-B519-8181AB026BF2}" type="sibTrans" cxnId="{EEC50567-790A-4F87-8F66-46600ED1D64E}">
      <dgm:prSet/>
      <dgm:spPr/>
      <dgm:t>
        <a:bodyPr/>
        <a:lstStyle/>
        <a:p>
          <a:endParaRPr lang="en-IN"/>
        </a:p>
      </dgm:t>
    </dgm:pt>
    <dgm:pt modelId="{1C0BD080-57EB-473B-865A-9DF9A759ED7E}">
      <dgm:prSet phldrT="[Text]"/>
      <dgm:spPr/>
      <dgm:t>
        <a:bodyPr/>
        <a:lstStyle/>
        <a:p>
          <a:r>
            <a:rPr lang="en-IN" dirty="0"/>
            <a:t>Weather data</a:t>
          </a:r>
        </a:p>
      </dgm:t>
    </dgm:pt>
    <dgm:pt modelId="{9B481580-732B-465F-8E86-8F23B38ECA36}" type="parTrans" cxnId="{4FAE8C57-6FE1-48B8-8FE6-62E010493499}">
      <dgm:prSet/>
      <dgm:spPr/>
      <dgm:t>
        <a:bodyPr/>
        <a:lstStyle/>
        <a:p>
          <a:endParaRPr lang="en-IN"/>
        </a:p>
      </dgm:t>
    </dgm:pt>
    <dgm:pt modelId="{5F55C6E5-6DA0-499D-8B22-37C36502D3E3}" type="sibTrans" cxnId="{4FAE8C57-6FE1-48B8-8FE6-62E010493499}">
      <dgm:prSet/>
      <dgm:spPr/>
      <dgm:t>
        <a:bodyPr/>
        <a:lstStyle/>
        <a:p>
          <a:endParaRPr lang="en-IN"/>
        </a:p>
      </dgm:t>
    </dgm:pt>
    <dgm:pt modelId="{9E2425ED-A799-44D6-A40B-C6178FC81604}" type="pres">
      <dgm:prSet presAssocID="{3570CE05-4FCD-4452-96B4-77F129D32E37}" presName="Name0" presStyleCnt="0">
        <dgm:presLayoutVars>
          <dgm:dir/>
          <dgm:resizeHandles val="exact"/>
        </dgm:presLayoutVars>
      </dgm:prSet>
      <dgm:spPr/>
    </dgm:pt>
    <dgm:pt modelId="{703F28AE-2FD0-40D2-A1AD-8BFDA0ACFFA6}" type="pres">
      <dgm:prSet presAssocID="{8567142C-1556-44C3-BC6F-3FF8D97B4A6B}" presName="parTxOnly" presStyleLbl="node1" presStyleIdx="0" presStyleCnt="4">
        <dgm:presLayoutVars>
          <dgm:bulletEnabled val="1"/>
        </dgm:presLayoutVars>
      </dgm:prSet>
      <dgm:spPr/>
    </dgm:pt>
    <dgm:pt modelId="{EB1BBCDA-94AE-490F-9A55-D4BF8B563E0A}" type="pres">
      <dgm:prSet presAssocID="{752A8B65-9952-41D2-979D-BD07FD06382F}" presName="parSpace" presStyleCnt="0"/>
      <dgm:spPr/>
    </dgm:pt>
    <dgm:pt modelId="{27CE2A44-1C27-4E51-9A2D-856A6E66A9A1}" type="pres">
      <dgm:prSet presAssocID="{C728579C-E5A8-49F5-AEF0-9E37E57E0C0C}" presName="parTxOnly" presStyleLbl="node1" presStyleIdx="1" presStyleCnt="4">
        <dgm:presLayoutVars>
          <dgm:bulletEnabled val="1"/>
        </dgm:presLayoutVars>
      </dgm:prSet>
      <dgm:spPr/>
    </dgm:pt>
    <dgm:pt modelId="{07CBB865-C26E-4DF6-AFC9-9BB9FED1B1CB}" type="pres">
      <dgm:prSet presAssocID="{0CF14687-A5C6-4B6D-9F37-A4E0FCC93916}" presName="parSpace" presStyleCnt="0"/>
      <dgm:spPr/>
    </dgm:pt>
    <dgm:pt modelId="{20AA67E5-6687-4D22-A9FA-AE508AB7BF88}" type="pres">
      <dgm:prSet presAssocID="{0F70F45E-BFF7-49F9-A7F2-458141B3253E}" presName="parTxOnly" presStyleLbl="node1" presStyleIdx="2" presStyleCnt="4">
        <dgm:presLayoutVars>
          <dgm:bulletEnabled val="1"/>
        </dgm:presLayoutVars>
      </dgm:prSet>
      <dgm:spPr/>
    </dgm:pt>
    <dgm:pt modelId="{CCE13ABA-0CD6-4336-9272-E19136D92FFE}" type="pres">
      <dgm:prSet presAssocID="{C1EC9738-2FF1-4E04-B519-8181AB026BF2}" presName="parSpace" presStyleCnt="0"/>
      <dgm:spPr/>
    </dgm:pt>
    <dgm:pt modelId="{FCF52CF6-13CC-46CC-819A-7BF1E9C7E734}" type="pres">
      <dgm:prSet presAssocID="{1C0BD080-57EB-473B-865A-9DF9A759ED7E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1D8755B-99A7-4B52-A1F5-D1AC12305FF6}" type="presOf" srcId="{3570CE05-4FCD-4452-96B4-77F129D32E37}" destId="{9E2425ED-A799-44D6-A40B-C6178FC81604}" srcOrd="0" destOrd="0" presId="urn:microsoft.com/office/officeart/2005/8/layout/hChevron3"/>
    <dgm:cxn modelId="{EEC50567-790A-4F87-8F66-46600ED1D64E}" srcId="{3570CE05-4FCD-4452-96B4-77F129D32E37}" destId="{0F70F45E-BFF7-49F9-A7F2-458141B3253E}" srcOrd="2" destOrd="0" parTransId="{366902F1-59A2-464C-AA76-A19FE5766B4F}" sibTransId="{C1EC9738-2FF1-4E04-B519-8181AB026BF2}"/>
    <dgm:cxn modelId="{A58C366E-F65E-4CCC-8DBC-35E7CFE568E4}" srcId="{3570CE05-4FCD-4452-96B4-77F129D32E37}" destId="{8567142C-1556-44C3-BC6F-3FF8D97B4A6B}" srcOrd="0" destOrd="0" parTransId="{47B0A9BD-E295-4F5F-8B7B-F41FA65B8A55}" sibTransId="{752A8B65-9952-41D2-979D-BD07FD06382F}"/>
    <dgm:cxn modelId="{4FAE8C57-6FE1-48B8-8FE6-62E010493499}" srcId="{3570CE05-4FCD-4452-96B4-77F129D32E37}" destId="{1C0BD080-57EB-473B-865A-9DF9A759ED7E}" srcOrd="3" destOrd="0" parTransId="{9B481580-732B-465F-8E86-8F23B38ECA36}" sibTransId="{5F55C6E5-6DA0-499D-8B22-37C36502D3E3}"/>
    <dgm:cxn modelId="{F55CC478-F0EE-4EE7-BCC5-DA92DC86AF66}" type="presOf" srcId="{1C0BD080-57EB-473B-865A-9DF9A759ED7E}" destId="{FCF52CF6-13CC-46CC-819A-7BF1E9C7E734}" srcOrd="0" destOrd="0" presId="urn:microsoft.com/office/officeart/2005/8/layout/hChevron3"/>
    <dgm:cxn modelId="{785D3F92-75CD-45AE-B110-E0C777ABB192}" type="presOf" srcId="{8567142C-1556-44C3-BC6F-3FF8D97B4A6B}" destId="{703F28AE-2FD0-40D2-A1AD-8BFDA0ACFFA6}" srcOrd="0" destOrd="0" presId="urn:microsoft.com/office/officeart/2005/8/layout/hChevron3"/>
    <dgm:cxn modelId="{41ACC29F-1CC4-4285-9268-25A9AEEC2747}" srcId="{3570CE05-4FCD-4452-96B4-77F129D32E37}" destId="{C728579C-E5A8-49F5-AEF0-9E37E57E0C0C}" srcOrd="1" destOrd="0" parTransId="{13A917F3-5013-4DE3-AE59-C6BF2663B506}" sibTransId="{0CF14687-A5C6-4B6D-9F37-A4E0FCC93916}"/>
    <dgm:cxn modelId="{C8EBEFC3-66D4-488D-A47C-A4F8FBF06A0C}" type="presOf" srcId="{0F70F45E-BFF7-49F9-A7F2-458141B3253E}" destId="{20AA67E5-6687-4D22-A9FA-AE508AB7BF88}" srcOrd="0" destOrd="0" presId="urn:microsoft.com/office/officeart/2005/8/layout/hChevron3"/>
    <dgm:cxn modelId="{7EE117F0-B222-4355-9697-5F0EB184652C}" type="presOf" srcId="{C728579C-E5A8-49F5-AEF0-9E37E57E0C0C}" destId="{27CE2A44-1C27-4E51-9A2D-856A6E66A9A1}" srcOrd="0" destOrd="0" presId="urn:microsoft.com/office/officeart/2005/8/layout/hChevron3"/>
    <dgm:cxn modelId="{30E447D0-395F-44DB-941E-B63897091A36}" type="presParOf" srcId="{9E2425ED-A799-44D6-A40B-C6178FC81604}" destId="{703F28AE-2FD0-40D2-A1AD-8BFDA0ACFFA6}" srcOrd="0" destOrd="0" presId="urn:microsoft.com/office/officeart/2005/8/layout/hChevron3"/>
    <dgm:cxn modelId="{2AD30791-2C65-4A9E-BAE1-507E5802FBAB}" type="presParOf" srcId="{9E2425ED-A799-44D6-A40B-C6178FC81604}" destId="{EB1BBCDA-94AE-490F-9A55-D4BF8B563E0A}" srcOrd="1" destOrd="0" presId="urn:microsoft.com/office/officeart/2005/8/layout/hChevron3"/>
    <dgm:cxn modelId="{435323B1-BE71-4D79-9580-336CDF0986B1}" type="presParOf" srcId="{9E2425ED-A799-44D6-A40B-C6178FC81604}" destId="{27CE2A44-1C27-4E51-9A2D-856A6E66A9A1}" srcOrd="2" destOrd="0" presId="urn:microsoft.com/office/officeart/2005/8/layout/hChevron3"/>
    <dgm:cxn modelId="{02C37B5C-4F85-4549-946E-EA5F09457E26}" type="presParOf" srcId="{9E2425ED-A799-44D6-A40B-C6178FC81604}" destId="{07CBB865-C26E-4DF6-AFC9-9BB9FED1B1CB}" srcOrd="3" destOrd="0" presId="urn:microsoft.com/office/officeart/2005/8/layout/hChevron3"/>
    <dgm:cxn modelId="{CBA709AF-C21A-4BF4-A56F-BCA747D53074}" type="presParOf" srcId="{9E2425ED-A799-44D6-A40B-C6178FC81604}" destId="{20AA67E5-6687-4D22-A9FA-AE508AB7BF88}" srcOrd="4" destOrd="0" presId="urn:microsoft.com/office/officeart/2005/8/layout/hChevron3"/>
    <dgm:cxn modelId="{2B838A02-859B-4ED2-9142-5528279E42A5}" type="presParOf" srcId="{9E2425ED-A799-44D6-A40B-C6178FC81604}" destId="{CCE13ABA-0CD6-4336-9272-E19136D92FFE}" srcOrd="5" destOrd="0" presId="urn:microsoft.com/office/officeart/2005/8/layout/hChevron3"/>
    <dgm:cxn modelId="{F00FBB95-C0CC-4AD8-9B4E-63DC5DD01FEE}" type="presParOf" srcId="{9E2425ED-A799-44D6-A40B-C6178FC81604}" destId="{FCF52CF6-13CC-46CC-819A-7BF1E9C7E73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F28AE-2FD0-40D2-A1AD-8BFDA0ACFFA6}">
      <dsp:nvSpPr>
        <dsp:cNvPr id="0" name=""/>
        <dsp:cNvSpPr/>
      </dsp:nvSpPr>
      <dsp:spPr>
        <a:xfrm>
          <a:off x="3671" y="1054769"/>
          <a:ext cx="3683330" cy="1473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Static House Data</a:t>
          </a:r>
        </a:p>
      </dsp:txBody>
      <dsp:txXfrm>
        <a:off x="3671" y="1054769"/>
        <a:ext cx="3314997" cy="1473332"/>
      </dsp:txXfrm>
    </dsp:sp>
    <dsp:sp modelId="{27CE2A44-1C27-4E51-9A2D-856A6E66A9A1}">
      <dsp:nvSpPr>
        <dsp:cNvPr id="0" name=""/>
        <dsp:cNvSpPr/>
      </dsp:nvSpPr>
      <dsp:spPr>
        <a:xfrm>
          <a:off x="2950335" y="1054769"/>
          <a:ext cx="3683330" cy="1473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Energy Usage Data</a:t>
          </a:r>
        </a:p>
      </dsp:txBody>
      <dsp:txXfrm>
        <a:off x="3687001" y="1054769"/>
        <a:ext cx="2209998" cy="1473332"/>
      </dsp:txXfrm>
    </dsp:sp>
    <dsp:sp modelId="{20AA67E5-6687-4D22-A9FA-AE508AB7BF88}">
      <dsp:nvSpPr>
        <dsp:cNvPr id="0" name=""/>
        <dsp:cNvSpPr/>
      </dsp:nvSpPr>
      <dsp:spPr>
        <a:xfrm>
          <a:off x="5897000" y="1054769"/>
          <a:ext cx="3683330" cy="1473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Meta Data</a:t>
          </a:r>
        </a:p>
      </dsp:txBody>
      <dsp:txXfrm>
        <a:off x="6633666" y="1054769"/>
        <a:ext cx="2209998" cy="1473332"/>
      </dsp:txXfrm>
    </dsp:sp>
    <dsp:sp modelId="{FCF52CF6-13CC-46CC-819A-7BF1E9C7E734}">
      <dsp:nvSpPr>
        <dsp:cNvPr id="0" name=""/>
        <dsp:cNvSpPr/>
      </dsp:nvSpPr>
      <dsp:spPr>
        <a:xfrm>
          <a:off x="8843665" y="1054769"/>
          <a:ext cx="3683330" cy="1473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Weather data</a:t>
          </a:r>
        </a:p>
      </dsp:txBody>
      <dsp:txXfrm>
        <a:off x="9580331" y="1054769"/>
        <a:ext cx="2209998" cy="1473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73630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Energy Demand Forecasting and Reduction: Strategies in the Face of Global Warming </a:t>
            </a:r>
            <a:endParaRPr lang="en-US" sz="3499" dirty="0"/>
          </a:p>
        </p:txBody>
      </p:sp>
      <p:sp>
        <p:nvSpPr>
          <p:cNvPr id="6" name="Text 3"/>
          <p:cNvSpPr/>
          <p:nvPr/>
        </p:nvSpPr>
        <p:spPr>
          <a:xfrm>
            <a:off x="833199" y="428982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89513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50044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Bhavika | Abhishek | Gowtham | Prasanna | Minnie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085023"/>
            <a:ext cx="647700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Reducing Peak Energy Demand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2037993" y="3112532"/>
            <a:ext cx="3131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Data-Driven Insights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75118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2532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Smart Grid Implementation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16766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Deployment of smart meters and other sensor technologies for real-time monitoring and management of energy flow.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2532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Public Awareness Campaigns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167664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Social media, community meetings, informational websites, and collaborations with local organizations to reach a broad audience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AC5DB-397F-43FC-3C7E-0D4BD2249D3C}"/>
              </a:ext>
            </a:extLst>
          </p:cNvPr>
          <p:cNvSpPr txBox="1"/>
          <p:nvPr/>
        </p:nvSpPr>
        <p:spPr>
          <a:xfrm>
            <a:off x="2090030" y="4178136"/>
            <a:ext cx="2573866" cy="221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</a:rPr>
              <a:t>Through the analysis, we have higher consumption depending on population, insulation and industrial regions.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You!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9EBFAC-D83A-B71F-C271-9F10E8E4B197}"/>
              </a:ext>
            </a:extLst>
          </p:cNvPr>
          <p:cNvSpPr txBox="1"/>
          <p:nvPr/>
        </p:nvSpPr>
        <p:spPr>
          <a:xfrm>
            <a:off x="1286932" y="925942"/>
            <a:ext cx="132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Set Used: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EF6388E-EE02-8FAD-BC81-05ECEF3D4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690402"/>
              </p:ext>
            </p:extLst>
          </p:nvPr>
        </p:nvGraphicFramePr>
        <p:xfrm>
          <a:off x="1286932" y="1136242"/>
          <a:ext cx="12530667" cy="3582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3A4C980-FC1B-1A44-993A-CF08A53DBFD6}"/>
              </a:ext>
            </a:extLst>
          </p:cNvPr>
          <p:cNvSpPr txBox="1"/>
          <p:nvPr/>
        </p:nvSpPr>
        <p:spPr>
          <a:xfrm>
            <a:off x="1286932" y="4195650"/>
            <a:ext cx="3014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Contains data on about 5,000 single-family homes that use </a:t>
            </a:r>
            <a:r>
              <a:rPr lang="en-US" sz="1800" dirty="0" err="1"/>
              <a:t>eSC</a:t>
            </a:r>
            <a:r>
              <a:rPr lang="en-US" sz="1800" dirty="0"/>
              <a:t> energy. 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B7D326-78B0-DC50-E9C3-8F13EDBC70A9}"/>
              </a:ext>
            </a:extLst>
          </p:cNvPr>
          <p:cNvSpPr txBox="1"/>
          <p:nvPr/>
        </p:nvSpPr>
        <p:spPr>
          <a:xfrm>
            <a:off x="4468989" y="4195650"/>
            <a:ext cx="3035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Provides hourly energy consumption statistics for each residence in the Static residence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BB438-DC06-2B77-E3E0-59BBBDDF99B5}"/>
              </a:ext>
            </a:extLst>
          </p:cNvPr>
          <p:cNvSpPr txBox="1"/>
          <p:nvPr/>
        </p:nvSpPr>
        <p:spPr>
          <a:xfrm>
            <a:off x="7672210" y="4195649"/>
            <a:ext cx="28278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A data description file that describes the fields used in the various housing data files.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31EB9-4328-DF23-F666-345026578594}"/>
              </a:ext>
            </a:extLst>
          </p:cNvPr>
          <p:cNvSpPr txBox="1"/>
          <p:nvPr/>
        </p:nvSpPr>
        <p:spPr>
          <a:xfrm>
            <a:off x="10667999" y="4195649"/>
            <a:ext cx="28278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Hourly weather data, with one file for each geographic area (county).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427220" y="1247180"/>
            <a:ext cx="57759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Energy Consumption by Heating Fuel</a:t>
            </a:r>
            <a:endParaRPr lang="en-US" sz="262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59" y="1140490"/>
            <a:ext cx="10840452" cy="6801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375910" y="1247180"/>
            <a:ext cx="38785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Energy Prediction by City</a:t>
            </a:r>
            <a:endParaRPr lang="en-US" sz="262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11" y="685800"/>
            <a:ext cx="11958378" cy="7180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amount of consumption&#10;&#10;Description automatically generated">
            <a:extLst>
              <a:ext uri="{FF2B5EF4-FFF2-40B4-BE49-F238E27FC236}">
                <a16:creationId xmlns:a16="http://schemas.microsoft.com/office/drawing/2014/main" id="{86BFDC41-B968-E790-2AF6-A31CF5FE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81000"/>
            <a:ext cx="120015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982057" y="124718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6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529A8-3917-A6BC-4968-6397936D5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37" y="300037"/>
            <a:ext cx="11896725" cy="7629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4703A-D166-2FC7-61F9-6731DCC2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80987"/>
            <a:ext cx="11972925" cy="7667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759434"/>
          </a:xfrm>
          <a:prstGeom prst="rect">
            <a:avLst/>
          </a:prstGeom>
          <a:solidFill>
            <a:srgbClr val="FFFF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r>
              <a:rPr lang="en-IN" dirty="0"/>
              <a:t>s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97594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49967" y="427673"/>
            <a:ext cx="479298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6"/>
              </a:lnSpc>
              <a:buNone/>
            </a:pPr>
            <a:r>
              <a:rPr lang="en-US" sz="183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Future Peak Energy Demand</a:t>
            </a:r>
            <a:endParaRPr lang="en-US" sz="1837" dirty="0"/>
          </a:p>
        </p:txBody>
      </p:sp>
      <p:sp>
        <p:nvSpPr>
          <p:cNvPr id="6" name="Shape 3"/>
          <p:cNvSpPr/>
          <p:nvPr/>
        </p:nvSpPr>
        <p:spPr>
          <a:xfrm>
            <a:off x="5653088" y="894278"/>
            <a:ext cx="45719" cy="8437483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5858173" y="1175087"/>
            <a:ext cx="544354" cy="31075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5508248" y="1015722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1E1EA"/>
          </a:solidFill>
          <a:ln w="9644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633621" y="1044773"/>
            <a:ext cx="990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837" dirty="0"/>
          </a:p>
        </p:txBody>
      </p:sp>
      <p:sp>
        <p:nvSpPr>
          <p:cNvPr id="10" name="Text 7"/>
          <p:cNvSpPr/>
          <p:nvPr/>
        </p:nvSpPr>
        <p:spPr>
          <a:xfrm>
            <a:off x="6538674" y="1049774"/>
            <a:ext cx="17907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Forecasting Growth</a:t>
            </a:r>
            <a:endParaRPr lang="en-US" sz="1531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37" y="1314847"/>
            <a:ext cx="5227332" cy="3305054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5850909" y="5106662"/>
            <a:ext cx="544354" cy="31075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5500984" y="4938056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1E1EA"/>
          </a:solidFill>
          <a:ln w="9644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5622191" y="4938056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837" dirty="0"/>
          </a:p>
        </p:txBody>
      </p:sp>
      <p:sp>
        <p:nvSpPr>
          <p:cNvPr id="15" name="Text 11"/>
          <p:cNvSpPr/>
          <p:nvPr/>
        </p:nvSpPr>
        <p:spPr>
          <a:xfrm>
            <a:off x="6538674" y="4972365"/>
            <a:ext cx="20650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Identifying Peak Hours</a:t>
            </a:r>
            <a:endParaRPr lang="en-US" sz="1531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64" y="5310752"/>
            <a:ext cx="5187659" cy="3305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502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101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45794" y="3063359"/>
            <a:ext cx="6195060" cy="501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53"/>
              </a:lnSpc>
              <a:buNone/>
            </a:pPr>
            <a:r>
              <a:rPr lang="en-US" sz="31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Addressing Future Energy Needs</a:t>
            </a:r>
            <a:endParaRPr lang="en-US" sz="3162" dirty="0"/>
          </a:p>
        </p:txBody>
      </p:sp>
      <p:sp>
        <p:nvSpPr>
          <p:cNvPr id="6" name="Shape 3"/>
          <p:cNvSpPr/>
          <p:nvPr/>
        </p:nvSpPr>
        <p:spPr>
          <a:xfrm>
            <a:off x="2545794" y="3948113"/>
            <a:ext cx="451723" cy="451723"/>
          </a:xfrm>
          <a:prstGeom prst="roundRect">
            <a:avLst>
              <a:gd name="adj" fmla="val 20005"/>
            </a:avLst>
          </a:prstGeom>
          <a:solidFill>
            <a:srgbClr val="E1E1EA"/>
          </a:solidFill>
          <a:ln w="12502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706886" y="3985736"/>
            <a:ext cx="129540" cy="376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5"/>
              </a:lnSpc>
              <a:buNone/>
            </a:pPr>
            <a:r>
              <a:rPr lang="en-US" sz="237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372" dirty="0"/>
          </a:p>
        </p:txBody>
      </p:sp>
      <p:sp>
        <p:nvSpPr>
          <p:cNvPr id="8" name="Text 5"/>
          <p:cNvSpPr/>
          <p:nvPr/>
        </p:nvSpPr>
        <p:spPr>
          <a:xfrm>
            <a:off x="3198257" y="4017050"/>
            <a:ext cx="2393275" cy="1254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1"/>
              </a:lnSpc>
              <a:buNone/>
            </a:pPr>
            <a:r>
              <a:rPr lang="en-US" sz="197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Investing in Renewable Energy like solar power plants</a:t>
            </a:r>
            <a:endParaRPr lang="en-US" sz="1977" dirty="0"/>
          </a:p>
        </p:txBody>
      </p:sp>
      <p:sp>
        <p:nvSpPr>
          <p:cNvPr id="9" name="Text 6"/>
          <p:cNvSpPr/>
          <p:nvPr/>
        </p:nvSpPr>
        <p:spPr>
          <a:xfrm>
            <a:off x="3198257" y="5472708"/>
            <a:ext cx="2393275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0"/>
              </a:lnSpc>
              <a:buNone/>
            </a:pPr>
            <a:endParaRPr lang="en-US" sz="1581" dirty="0"/>
          </a:p>
        </p:txBody>
      </p:sp>
      <p:sp>
        <p:nvSpPr>
          <p:cNvPr id="10" name="Shape 7"/>
          <p:cNvSpPr/>
          <p:nvPr/>
        </p:nvSpPr>
        <p:spPr>
          <a:xfrm>
            <a:off x="5792272" y="3948113"/>
            <a:ext cx="451723" cy="451723"/>
          </a:xfrm>
          <a:prstGeom prst="roundRect">
            <a:avLst>
              <a:gd name="adj" fmla="val 20005"/>
            </a:avLst>
          </a:prstGeom>
          <a:solidFill>
            <a:srgbClr val="E1E1EA"/>
          </a:solidFill>
          <a:ln w="12502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938123" y="3985736"/>
            <a:ext cx="160020" cy="376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5"/>
              </a:lnSpc>
              <a:buNone/>
            </a:pPr>
            <a:r>
              <a:rPr lang="en-US" sz="237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372" dirty="0"/>
          </a:p>
        </p:txBody>
      </p:sp>
      <p:sp>
        <p:nvSpPr>
          <p:cNvPr id="12" name="Text 9"/>
          <p:cNvSpPr/>
          <p:nvPr/>
        </p:nvSpPr>
        <p:spPr>
          <a:xfrm>
            <a:off x="6444734" y="4017050"/>
            <a:ext cx="2393275" cy="1254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1"/>
              </a:lnSpc>
              <a:buNone/>
            </a:pPr>
            <a:r>
              <a:rPr lang="en-US" sz="197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Energy Storage Technologies like pumped storage hydropower</a:t>
            </a:r>
            <a:endParaRPr lang="en-US" sz="1977" dirty="0"/>
          </a:p>
        </p:txBody>
      </p:sp>
      <p:sp>
        <p:nvSpPr>
          <p:cNvPr id="13" name="Text 10"/>
          <p:cNvSpPr/>
          <p:nvPr/>
        </p:nvSpPr>
        <p:spPr>
          <a:xfrm>
            <a:off x="6444734" y="5472708"/>
            <a:ext cx="2393275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0"/>
              </a:lnSpc>
              <a:buNone/>
            </a:pPr>
            <a:endParaRPr lang="en-US" sz="1581" dirty="0"/>
          </a:p>
        </p:txBody>
      </p:sp>
      <p:sp>
        <p:nvSpPr>
          <p:cNvPr id="14" name="Shape 11"/>
          <p:cNvSpPr/>
          <p:nvPr/>
        </p:nvSpPr>
        <p:spPr>
          <a:xfrm>
            <a:off x="9038749" y="3948113"/>
            <a:ext cx="451723" cy="451723"/>
          </a:xfrm>
          <a:prstGeom prst="roundRect">
            <a:avLst>
              <a:gd name="adj" fmla="val 20005"/>
            </a:avLst>
          </a:prstGeom>
          <a:solidFill>
            <a:srgbClr val="E1E1EA"/>
          </a:solidFill>
          <a:ln w="12502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9184600" y="3985736"/>
            <a:ext cx="160020" cy="376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5"/>
              </a:lnSpc>
              <a:buNone/>
            </a:pPr>
            <a:r>
              <a:rPr lang="en-US" sz="237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372" dirty="0"/>
          </a:p>
        </p:txBody>
      </p:sp>
      <p:sp>
        <p:nvSpPr>
          <p:cNvPr id="16" name="Text 13"/>
          <p:cNvSpPr/>
          <p:nvPr/>
        </p:nvSpPr>
        <p:spPr>
          <a:xfrm>
            <a:off x="9691211" y="4017050"/>
            <a:ext cx="2393275" cy="3137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1"/>
              </a:lnSpc>
              <a:buNone/>
            </a:pPr>
            <a:r>
              <a:rPr lang="en-US" sz="197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Advancements in Demand Response by integration of smart grid technology and automated systems, enhancing real-time energy management and efficiency.</a:t>
            </a:r>
            <a:endParaRPr lang="en-US" sz="1977" dirty="0"/>
          </a:p>
        </p:txBody>
      </p:sp>
      <p:sp>
        <p:nvSpPr>
          <p:cNvPr id="17" name="Text 14"/>
          <p:cNvSpPr/>
          <p:nvPr/>
        </p:nvSpPr>
        <p:spPr>
          <a:xfrm>
            <a:off x="9691211" y="7355086"/>
            <a:ext cx="2393275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0"/>
              </a:lnSpc>
              <a:buNone/>
            </a:pPr>
            <a:endParaRPr lang="en-US" sz="158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234</Words>
  <Application>Microsoft Office PowerPoint</Application>
  <PresentationFormat>Custom</PresentationFormat>
  <Paragraphs>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Prasanna Lakshmi Chelliboyina</cp:lastModifiedBy>
  <cp:revision>6</cp:revision>
  <dcterms:created xsi:type="dcterms:W3CDTF">2023-12-07T06:20:08Z</dcterms:created>
  <dcterms:modified xsi:type="dcterms:W3CDTF">2023-12-07T23:57:48Z</dcterms:modified>
</cp:coreProperties>
</file>