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imes New Roman" charset="1" panose="02030502070405020303"/>
      <p:regular r:id="rId15"/>
    </p:embeddedFont>
    <p:embeddedFont>
      <p:font typeface="Calibri (MS) Bold" charset="1" panose="020F0702030404030204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6.pn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6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10.png" Type="http://schemas.openxmlformats.org/officeDocument/2006/relationships/image"/><Relationship Id="rId8" Target="../media/image6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6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6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48" y="4449616"/>
            <a:ext cx="18288000" cy="2160270"/>
            <a:chOff x="0" y="0"/>
            <a:chExt cx="24384000" cy="2880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2880384"/>
            </a:xfrm>
            <a:custGeom>
              <a:avLst/>
              <a:gdLst/>
              <a:ahLst/>
              <a:cxnLst/>
              <a:rect r="r" b="b" t="t" l="l"/>
              <a:pathLst>
                <a:path h="2880384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880384"/>
                  </a:lnTo>
                  <a:lnTo>
                    <a:pt x="0" y="2880384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4384000" cy="3004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Quantum Cryptography for Secure IoT- Use quantum cryptographic methods to secure IoT networks.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50724" y="2532474"/>
            <a:ext cx="14529273" cy="1280922"/>
            <a:chOff x="0" y="0"/>
            <a:chExt cx="19372364" cy="17078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372365" cy="1707896"/>
            </a:xfrm>
            <a:custGeom>
              <a:avLst/>
              <a:gdLst/>
              <a:ahLst/>
              <a:cxnLst/>
              <a:rect r="r" b="b" t="t" l="l"/>
              <a:pathLst>
                <a:path h="1707896" w="19372365">
                  <a:moveTo>
                    <a:pt x="0" y="0"/>
                  </a:moveTo>
                  <a:lnTo>
                    <a:pt x="19372365" y="0"/>
                  </a:lnTo>
                  <a:lnTo>
                    <a:pt x="19372365" y="1707896"/>
                  </a:lnTo>
                  <a:lnTo>
                    <a:pt x="0" y="17078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33350"/>
              <a:ext cx="19372364" cy="184124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20"/>
                </a:lnSpc>
              </a:pPr>
              <a:r>
                <a:rPr lang="en-US" sz="66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CapStone Presentation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09550" y="6853672"/>
            <a:ext cx="9585148" cy="2213610"/>
            <a:chOff x="0" y="0"/>
            <a:chExt cx="12780198" cy="29514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80198" cy="2951480"/>
            </a:xfrm>
            <a:custGeom>
              <a:avLst/>
              <a:gdLst/>
              <a:ahLst/>
              <a:cxnLst/>
              <a:rect r="r" b="b" t="t" l="l"/>
              <a:pathLst>
                <a:path h="2951480" w="12780198">
                  <a:moveTo>
                    <a:pt x="0" y="0"/>
                  </a:moveTo>
                  <a:lnTo>
                    <a:pt x="12780198" y="0"/>
                  </a:lnTo>
                  <a:lnTo>
                    <a:pt x="12780198" y="2951480"/>
                  </a:lnTo>
                  <a:lnTo>
                    <a:pt x="0" y="29514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2780198" cy="301815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Presented By:</a:t>
              </a:r>
            </a:p>
            <a:p>
              <a:pPr algn="ctr">
                <a:lnSpc>
                  <a:spcPts val="720"/>
                </a:lnSpc>
              </a:pP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Tanay Yaduka, 22070521086, Sem: 6</a:t>
              </a:r>
              <a:r>
                <a:rPr lang="en-US" sz="3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th,</a:t>
              </a:r>
              <a:r>
                <a:rPr lang="en-US" sz="3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Section: C </a:t>
              </a:r>
            </a:p>
            <a:p>
              <a:pPr algn="ctr">
                <a:lnSpc>
                  <a:spcPts val="719"/>
                </a:lnSpc>
              </a:pP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Shaikh Tauhid, 22070521087, Sem: 6</a:t>
              </a:r>
              <a:r>
                <a:rPr lang="en-US" sz="3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th,</a:t>
              </a:r>
              <a:r>
                <a:rPr lang="en-US" sz="3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Section: C </a:t>
              </a:r>
            </a:p>
            <a:p>
              <a:pPr algn="ctr">
                <a:lnSpc>
                  <a:spcPts val="719"/>
                </a:lnSpc>
              </a:pP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Abhishek Wekhande, 22070521113 Sem: 6</a:t>
              </a:r>
              <a:r>
                <a:rPr lang="en-US" sz="3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th,</a:t>
              </a:r>
              <a:r>
                <a:rPr lang="en-US" sz="3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Section: C 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348" y="9574476"/>
            <a:ext cx="18288000" cy="714375"/>
          </a:xfrm>
          <a:custGeom>
            <a:avLst/>
            <a:gdLst/>
            <a:ahLst/>
            <a:cxnLst/>
            <a:rect r="r" b="b" t="t" l="l"/>
            <a:pathLst>
              <a:path h="714375" w="18288000">
                <a:moveTo>
                  <a:pt x="0" y="0"/>
                </a:moveTo>
                <a:lnTo>
                  <a:pt x="18288000" y="0"/>
                </a:lnTo>
                <a:lnTo>
                  <a:pt x="18288000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6380" y="9735822"/>
            <a:ext cx="6371483" cy="410199"/>
          </a:xfrm>
          <a:custGeom>
            <a:avLst/>
            <a:gdLst/>
            <a:ahLst/>
            <a:cxnLst/>
            <a:rect r="r" b="b" t="t" l="l"/>
            <a:pathLst>
              <a:path h="410199" w="6371483">
                <a:moveTo>
                  <a:pt x="0" y="0"/>
                </a:moveTo>
                <a:lnTo>
                  <a:pt x="6371483" y="0"/>
                </a:lnTo>
                <a:lnTo>
                  <a:pt x="6371483" y="410199"/>
                </a:lnTo>
                <a:lnTo>
                  <a:pt x="0" y="410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3781" y="285334"/>
            <a:ext cx="10319025" cy="1499619"/>
          </a:xfrm>
          <a:custGeom>
            <a:avLst/>
            <a:gdLst/>
            <a:ahLst/>
            <a:cxnLst/>
            <a:rect r="r" b="b" t="t" l="l"/>
            <a:pathLst>
              <a:path h="1499619" w="10319025">
                <a:moveTo>
                  <a:pt x="0" y="0"/>
                </a:moveTo>
                <a:lnTo>
                  <a:pt x="10319025" y="0"/>
                </a:lnTo>
                <a:lnTo>
                  <a:pt x="10319025" y="1499620"/>
                </a:lnTo>
                <a:lnTo>
                  <a:pt x="0" y="14996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229705" y="9563672"/>
            <a:ext cx="11073269" cy="716979"/>
            <a:chOff x="0" y="0"/>
            <a:chExt cx="14764358" cy="9559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0" y="12700"/>
              <a:ext cx="14738986" cy="930529"/>
            </a:xfrm>
            <a:custGeom>
              <a:avLst/>
              <a:gdLst/>
              <a:ahLst/>
              <a:cxnLst/>
              <a:rect r="r" b="b" t="t" l="l"/>
              <a:pathLst>
                <a:path h="930529" w="14738986">
                  <a:moveTo>
                    <a:pt x="0" y="0"/>
                  </a:moveTo>
                  <a:lnTo>
                    <a:pt x="14738986" y="0"/>
                  </a:lnTo>
                  <a:lnTo>
                    <a:pt x="14738986" y="930529"/>
                  </a:lnTo>
                  <a:lnTo>
                    <a:pt x="0" y="9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764386" cy="955929"/>
            </a:xfrm>
            <a:custGeom>
              <a:avLst/>
              <a:gdLst/>
              <a:ahLst/>
              <a:cxnLst/>
              <a:rect r="r" b="b" t="t" l="l"/>
              <a:pathLst>
                <a:path h="955929" w="14764386">
                  <a:moveTo>
                    <a:pt x="12700" y="0"/>
                  </a:moveTo>
                  <a:lnTo>
                    <a:pt x="14751686" y="0"/>
                  </a:lnTo>
                  <a:cubicBezTo>
                    <a:pt x="14758671" y="0"/>
                    <a:pt x="14764386" y="5715"/>
                    <a:pt x="14764386" y="12700"/>
                  </a:cubicBezTo>
                  <a:lnTo>
                    <a:pt x="14764386" y="943229"/>
                  </a:lnTo>
                  <a:cubicBezTo>
                    <a:pt x="14764386" y="950214"/>
                    <a:pt x="14758671" y="955929"/>
                    <a:pt x="14751686" y="955929"/>
                  </a:cubicBezTo>
                  <a:lnTo>
                    <a:pt x="12700" y="955929"/>
                  </a:lnTo>
                  <a:cubicBezTo>
                    <a:pt x="5715" y="955929"/>
                    <a:pt x="0" y="950214"/>
                    <a:pt x="0" y="94322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43229"/>
                  </a:lnTo>
                  <a:lnTo>
                    <a:pt x="12700" y="943229"/>
                  </a:lnTo>
                  <a:lnTo>
                    <a:pt x="12700" y="930529"/>
                  </a:lnTo>
                  <a:lnTo>
                    <a:pt x="14751686" y="930529"/>
                  </a:lnTo>
                  <a:lnTo>
                    <a:pt x="14751686" y="943229"/>
                  </a:lnTo>
                  <a:lnTo>
                    <a:pt x="14738986" y="943229"/>
                  </a:lnTo>
                  <a:lnTo>
                    <a:pt x="14738986" y="12700"/>
                  </a:lnTo>
                  <a:lnTo>
                    <a:pt x="14751686" y="12700"/>
                  </a:lnTo>
                  <a:lnTo>
                    <a:pt x="1475168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7323075" y="9595467"/>
            <a:ext cx="10922254" cy="626197"/>
          </a:xfrm>
          <a:custGeom>
            <a:avLst/>
            <a:gdLst/>
            <a:ahLst/>
            <a:cxnLst/>
            <a:rect r="r" b="b" t="t" l="l"/>
            <a:pathLst>
              <a:path h="626197" w="10922254">
                <a:moveTo>
                  <a:pt x="0" y="0"/>
                </a:moveTo>
                <a:lnTo>
                  <a:pt x="10922255" y="0"/>
                </a:lnTo>
                <a:lnTo>
                  <a:pt x="10922255" y="626197"/>
                </a:lnTo>
                <a:lnTo>
                  <a:pt x="0" y="6261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3" t="0" r="-223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173200" y="50916"/>
            <a:ext cx="4114800" cy="547688"/>
            <a:chOff x="0" y="0"/>
            <a:chExt cx="5486400" cy="7302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767676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5761"/>
            <a:ext cx="18287998" cy="1125093"/>
            <a:chOff x="0" y="0"/>
            <a:chExt cx="24383998" cy="1500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500059"/>
            </a:xfrm>
            <a:custGeom>
              <a:avLst/>
              <a:gdLst/>
              <a:ahLst/>
              <a:cxnLst/>
              <a:rect r="r" b="b" t="t" l="l"/>
              <a:pathLst>
                <a:path h="150005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00059"/>
                  </a:lnTo>
                  <a:lnTo>
                    <a:pt x="0" y="15000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4383998" cy="160489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&amp; Problem Statement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48" y="9575524"/>
            <a:ext cx="18288000" cy="714375"/>
          </a:xfrm>
          <a:custGeom>
            <a:avLst/>
            <a:gdLst/>
            <a:ahLst/>
            <a:cxnLst/>
            <a:rect r="r" b="b" t="t" l="l"/>
            <a:pathLst>
              <a:path h="714375" w="18288000">
                <a:moveTo>
                  <a:pt x="0" y="0"/>
                </a:moveTo>
                <a:lnTo>
                  <a:pt x="18288000" y="0"/>
                </a:lnTo>
                <a:lnTo>
                  <a:pt x="18288000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372" y="9736870"/>
            <a:ext cx="6371483" cy="410199"/>
          </a:xfrm>
          <a:custGeom>
            <a:avLst/>
            <a:gdLst/>
            <a:ahLst/>
            <a:cxnLst/>
            <a:rect r="r" b="b" t="t" l="l"/>
            <a:pathLst>
              <a:path h="410199" w="6371483">
                <a:moveTo>
                  <a:pt x="0" y="0"/>
                </a:moveTo>
                <a:lnTo>
                  <a:pt x="6371483" y="0"/>
                </a:lnTo>
                <a:lnTo>
                  <a:pt x="6371483" y="410199"/>
                </a:lnTo>
                <a:lnTo>
                  <a:pt x="0" y="410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380" y="53460"/>
            <a:ext cx="2014507" cy="862573"/>
          </a:xfrm>
          <a:custGeom>
            <a:avLst/>
            <a:gdLst/>
            <a:ahLst/>
            <a:cxnLst/>
            <a:rect r="r" b="b" t="t" l="l"/>
            <a:pathLst>
              <a:path h="862573" w="2014507">
                <a:moveTo>
                  <a:pt x="0" y="0"/>
                </a:moveTo>
                <a:lnTo>
                  <a:pt x="2014508" y="0"/>
                </a:lnTo>
                <a:lnTo>
                  <a:pt x="2014508" y="862573"/>
                </a:lnTo>
                <a:lnTo>
                  <a:pt x="0" y="8625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9" t="0" r="-109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173200" y="51964"/>
            <a:ext cx="4114800" cy="547688"/>
            <a:chOff x="0" y="0"/>
            <a:chExt cx="5486400" cy="730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767676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29705" y="9564720"/>
            <a:ext cx="11073269" cy="716979"/>
            <a:chOff x="0" y="0"/>
            <a:chExt cx="14764358" cy="9559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4738986" cy="930529"/>
            </a:xfrm>
            <a:custGeom>
              <a:avLst/>
              <a:gdLst/>
              <a:ahLst/>
              <a:cxnLst/>
              <a:rect r="r" b="b" t="t" l="l"/>
              <a:pathLst>
                <a:path h="930529" w="14738986">
                  <a:moveTo>
                    <a:pt x="0" y="0"/>
                  </a:moveTo>
                  <a:lnTo>
                    <a:pt x="14738986" y="0"/>
                  </a:lnTo>
                  <a:lnTo>
                    <a:pt x="14738986" y="930529"/>
                  </a:lnTo>
                  <a:lnTo>
                    <a:pt x="0" y="9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64386" cy="955929"/>
            </a:xfrm>
            <a:custGeom>
              <a:avLst/>
              <a:gdLst/>
              <a:ahLst/>
              <a:cxnLst/>
              <a:rect r="r" b="b" t="t" l="l"/>
              <a:pathLst>
                <a:path h="955929" w="14764386">
                  <a:moveTo>
                    <a:pt x="12700" y="0"/>
                  </a:moveTo>
                  <a:lnTo>
                    <a:pt x="14751686" y="0"/>
                  </a:lnTo>
                  <a:cubicBezTo>
                    <a:pt x="14758671" y="0"/>
                    <a:pt x="14764386" y="5715"/>
                    <a:pt x="14764386" y="12700"/>
                  </a:cubicBezTo>
                  <a:lnTo>
                    <a:pt x="14764386" y="943229"/>
                  </a:lnTo>
                  <a:cubicBezTo>
                    <a:pt x="14764386" y="950214"/>
                    <a:pt x="14758671" y="955929"/>
                    <a:pt x="14751686" y="955929"/>
                  </a:cubicBezTo>
                  <a:lnTo>
                    <a:pt x="12700" y="955929"/>
                  </a:lnTo>
                  <a:cubicBezTo>
                    <a:pt x="5715" y="955929"/>
                    <a:pt x="0" y="950214"/>
                    <a:pt x="0" y="94322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43229"/>
                  </a:lnTo>
                  <a:lnTo>
                    <a:pt x="12700" y="943229"/>
                  </a:lnTo>
                  <a:lnTo>
                    <a:pt x="12700" y="930529"/>
                  </a:lnTo>
                  <a:lnTo>
                    <a:pt x="14751686" y="930529"/>
                  </a:lnTo>
                  <a:lnTo>
                    <a:pt x="14751686" y="943229"/>
                  </a:lnTo>
                  <a:lnTo>
                    <a:pt x="14738986" y="943229"/>
                  </a:lnTo>
                  <a:lnTo>
                    <a:pt x="14738986" y="12700"/>
                  </a:lnTo>
                  <a:lnTo>
                    <a:pt x="14751686" y="12700"/>
                  </a:lnTo>
                  <a:lnTo>
                    <a:pt x="1475168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323075" y="9596515"/>
            <a:ext cx="10922254" cy="626197"/>
          </a:xfrm>
          <a:custGeom>
            <a:avLst/>
            <a:gdLst/>
            <a:ahLst/>
            <a:cxnLst/>
            <a:rect r="r" b="b" t="t" l="l"/>
            <a:pathLst>
              <a:path h="626197" w="10922254">
                <a:moveTo>
                  <a:pt x="0" y="0"/>
                </a:moveTo>
                <a:lnTo>
                  <a:pt x="10922255" y="0"/>
                </a:lnTo>
                <a:lnTo>
                  <a:pt x="10922255" y="626198"/>
                </a:lnTo>
                <a:lnTo>
                  <a:pt x="0" y="6261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3" t="0" r="-22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05341" y="1815380"/>
            <a:ext cx="765499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273338" y="1550268"/>
            <a:ext cx="851231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5671" y="1815380"/>
            <a:ext cx="7914338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ise of IoT has led to billions of interconnected devices.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devices share sensitive data and are vulnerable to cyberattacks.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Traditional encryption methods (RSA, ECC) may become obsolete due to quantum computing.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There's a need for quantum-resilient cryptographic systems.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143999" y="2528167"/>
            <a:ext cx="877099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“How can we ensure secure communication in IoT networks in the era of quantum computing?”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8826099" y="4483233"/>
            <a:ext cx="9269413" cy="4866442"/>
          </a:xfrm>
          <a:custGeom>
            <a:avLst/>
            <a:gdLst/>
            <a:ahLst/>
            <a:cxnLst/>
            <a:rect r="r" b="b" t="t" l="l"/>
            <a:pathLst>
              <a:path h="4866442" w="9269413">
                <a:moveTo>
                  <a:pt x="0" y="0"/>
                </a:moveTo>
                <a:lnTo>
                  <a:pt x="9269413" y="0"/>
                </a:lnTo>
                <a:lnTo>
                  <a:pt x="9269413" y="4866442"/>
                </a:lnTo>
                <a:lnTo>
                  <a:pt x="0" y="48664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48"/>
            <a:ext cx="18287998" cy="1125093"/>
            <a:chOff x="0" y="0"/>
            <a:chExt cx="24383998" cy="1500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500059"/>
            </a:xfrm>
            <a:custGeom>
              <a:avLst/>
              <a:gdLst/>
              <a:ahLst/>
              <a:cxnLst/>
              <a:rect r="r" b="b" t="t" l="l"/>
              <a:pathLst>
                <a:path h="150005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00059"/>
                  </a:lnTo>
                  <a:lnTo>
                    <a:pt x="0" y="15000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4383998" cy="160489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48" y="9574476"/>
            <a:ext cx="18288000" cy="714375"/>
          </a:xfrm>
          <a:custGeom>
            <a:avLst/>
            <a:gdLst/>
            <a:ahLst/>
            <a:cxnLst/>
            <a:rect r="r" b="b" t="t" l="l"/>
            <a:pathLst>
              <a:path h="714375" w="18288000">
                <a:moveTo>
                  <a:pt x="0" y="0"/>
                </a:moveTo>
                <a:lnTo>
                  <a:pt x="18288000" y="0"/>
                </a:lnTo>
                <a:lnTo>
                  <a:pt x="18288000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372" y="9735822"/>
            <a:ext cx="6371483" cy="410199"/>
          </a:xfrm>
          <a:custGeom>
            <a:avLst/>
            <a:gdLst/>
            <a:ahLst/>
            <a:cxnLst/>
            <a:rect r="r" b="b" t="t" l="l"/>
            <a:pathLst>
              <a:path h="410199" w="6371483">
                <a:moveTo>
                  <a:pt x="0" y="0"/>
                </a:moveTo>
                <a:lnTo>
                  <a:pt x="6371483" y="0"/>
                </a:lnTo>
                <a:lnTo>
                  <a:pt x="6371483" y="410199"/>
                </a:lnTo>
                <a:lnTo>
                  <a:pt x="0" y="410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380" y="52412"/>
            <a:ext cx="2014507" cy="862573"/>
          </a:xfrm>
          <a:custGeom>
            <a:avLst/>
            <a:gdLst/>
            <a:ahLst/>
            <a:cxnLst/>
            <a:rect r="r" b="b" t="t" l="l"/>
            <a:pathLst>
              <a:path h="862573" w="2014507">
                <a:moveTo>
                  <a:pt x="0" y="0"/>
                </a:moveTo>
                <a:lnTo>
                  <a:pt x="2014508" y="0"/>
                </a:lnTo>
                <a:lnTo>
                  <a:pt x="2014508" y="862573"/>
                </a:lnTo>
                <a:lnTo>
                  <a:pt x="0" y="8625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9" t="0" r="-109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173200" y="50916"/>
            <a:ext cx="4114800" cy="547688"/>
            <a:chOff x="0" y="0"/>
            <a:chExt cx="5486400" cy="730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767676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29705" y="9563672"/>
            <a:ext cx="11073269" cy="716979"/>
            <a:chOff x="0" y="0"/>
            <a:chExt cx="14764358" cy="9559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4738986" cy="930529"/>
            </a:xfrm>
            <a:custGeom>
              <a:avLst/>
              <a:gdLst/>
              <a:ahLst/>
              <a:cxnLst/>
              <a:rect r="r" b="b" t="t" l="l"/>
              <a:pathLst>
                <a:path h="930529" w="14738986">
                  <a:moveTo>
                    <a:pt x="0" y="0"/>
                  </a:moveTo>
                  <a:lnTo>
                    <a:pt x="14738986" y="0"/>
                  </a:lnTo>
                  <a:lnTo>
                    <a:pt x="14738986" y="930529"/>
                  </a:lnTo>
                  <a:lnTo>
                    <a:pt x="0" y="9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64386" cy="955929"/>
            </a:xfrm>
            <a:custGeom>
              <a:avLst/>
              <a:gdLst/>
              <a:ahLst/>
              <a:cxnLst/>
              <a:rect r="r" b="b" t="t" l="l"/>
              <a:pathLst>
                <a:path h="955929" w="14764386">
                  <a:moveTo>
                    <a:pt x="12700" y="0"/>
                  </a:moveTo>
                  <a:lnTo>
                    <a:pt x="14751686" y="0"/>
                  </a:lnTo>
                  <a:cubicBezTo>
                    <a:pt x="14758671" y="0"/>
                    <a:pt x="14764386" y="5715"/>
                    <a:pt x="14764386" y="12700"/>
                  </a:cubicBezTo>
                  <a:lnTo>
                    <a:pt x="14764386" y="943229"/>
                  </a:lnTo>
                  <a:cubicBezTo>
                    <a:pt x="14764386" y="950214"/>
                    <a:pt x="14758671" y="955929"/>
                    <a:pt x="14751686" y="955929"/>
                  </a:cubicBezTo>
                  <a:lnTo>
                    <a:pt x="12700" y="955929"/>
                  </a:lnTo>
                  <a:cubicBezTo>
                    <a:pt x="5715" y="955929"/>
                    <a:pt x="0" y="950214"/>
                    <a:pt x="0" y="94322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43229"/>
                  </a:lnTo>
                  <a:lnTo>
                    <a:pt x="12700" y="943229"/>
                  </a:lnTo>
                  <a:lnTo>
                    <a:pt x="12700" y="930529"/>
                  </a:lnTo>
                  <a:lnTo>
                    <a:pt x="14751686" y="930529"/>
                  </a:lnTo>
                  <a:lnTo>
                    <a:pt x="14751686" y="943229"/>
                  </a:lnTo>
                  <a:lnTo>
                    <a:pt x="14738986" y="943229"/>
                  </a:lnTo>
                  <a:lnTo>
                    <a:pt x="14738986" y="12700"/>
                  </a:lnTo>
                  <a:lnTo>
                    <a:pt x="14751686" y="12700"/>
                  </a:lnTo>
                  <a:lnTo>
                    <a:pt x="1475168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323075" y="9595467"/>
            <a:ext cx="10922254" cy="626197"/>
          </a:xfrm>
          <a:custGeom>
            <a:avLst/>
            <a:gdLst/>
            <a:ahLst/>
            <a:cxnLst/>
            <a:rect r="r" b="b" t="t" l="l"/>
            <a:pathLst>
              <a:path h="626197" w="10922254">
                <a:moveTo>
                  <a:pt x="0" y="0"/>
                </a:moveTo>
                <a:lnTo>
                  <a:pt x="10922255" y="0"/>
                </a:lnTo>
                <a:lnTo>
                  <a:pt x="10922255" y="626197"/>
                </a:lnTo>
                <a:lnTo>
                  <a:pt x="0" y="6261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3" t="0" r="-22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139238" y="2168436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69" y="0"/>
                </a:lnTo>
                <a:lnTo>
                  <a:pt x="8743569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49372" y="1674511"/>
            <a:ext cx="9066153" cy="728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Implement Quantum Key Distribution (QKD) simulation using BB84 protocol.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Secure key verification using index encryption.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Use AES-GCM for mes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sage encryption and integrity.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Develop a command-line secure chat interface.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Ensure forward secrecy by destroying keys post-session.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Demonstrate real-time secure communication.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48"/>
            <a:ext cx="18287998" cy="1125093"/>
            <a:chOff x="0" y="0"/>
            <a:chExt cx="24383998" cy="1500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500059"/>
            </a:xfrm>
            <a:custGeom>
              <a:avLst/>
              <a:gdLst/>
              <a:ahLst/>
              <a:cxnLst/>
              <a:rect r="r" b="b" t="t" l="l"/>
              <a:pathLst>
                <a:path h="150005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00059"/>
                  </a:lnTo>
                  <a:lnTo>
                    <a:pt x="0" y="15000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4383998" cy="160489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Methodology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48" y="9574476"/>
            <a:ext cx="18288000" cy="714375"/>
          </a:xfrm>
          <a:custGeom>
            <a:avLst/>
            <a:gdLst/>
            <a:ahLst/>
            <a:cxnLst/>
            <a:rect r="r" b="b" t="t" l="l"/>
            <a:pathLst>
              <a:path h="714375" w="18288000">
                <a:moveTo>
                  <a:pt x="0" y="0"/>
                </a:moveTo>
                <a:lnTo>
                  <a:pt x="18288000" y="0"/>
                </a:lnTo>
                <a:lnTo>
                  <a:pt x="18288000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372" y="9735822"/>
            <a:ext cx="6371483" cy="410199"/>
          </a:xfrm>
          <a:custGeom>
            <a:avLst/>
            <a:gdLst/>
            <a:ahLst/>
            <a:cxnLst/>
            <a:rect r="r" b="b" t="t" l="l"/>
            <a:pathLst>
              <a:path h="410199" w="6371483">
                <a:moveTo>
                  <a:pt x="0" y="0"/>
                </a:moveTo>
                <a:lnTo>
                  <a:pt x="6371483" y="0"/>
                </a:lnTo>
                <a:lnTo>
                  <a:pt x="6371483" y="410199"/>
                </a:lnTo>
                <a:lnTo>
                  <a:pt x="0" y="410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380" y="52412"/>
            <a:ext cx="2014507" cy="862573"/>
          </a:xfrm>
          <a:custGeom>
            <a:avLst/>
            <a:gdLst/>
            <a:ahLst/>
            <a:cxnLst/>
            <a:rect r="r" b="b" t="t" l="l"/>
            <a:pathLst>
              <a:path h="862573" w="2014507">
                <a:moveTo>
                  <a:pt x="0" y="0"/>
                </a:moveTo>
                <a:lnTo>
                  <a:pt x="2014508" y="0"/>
                </a:lnTo>
                <a:lnTo>
                  <a:pt x="2014508" y="862573"/>
                </a:lnTo>
                <a:lnTo>
                  <a:pt x="0" y="8625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9" t="0" r="-10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1917" y="2723364"/>
            <a:ext cx="4102782" cy="4715546"/>
          </a:xfrm>
          <a:custGeom>
            <a:avLst/>
            <a:gdLst/>
            <a:ahLst/>
            <a:cxnLst/>
            <a:rect r="r" b="b" t="t" l="l"/>
            <a:pathLst>
              <a:path h="4715546" w="4102782">
                <a:moveTo>
                  <a:pt x="0" y="0"/>
                </a:moveTo>
                <a:lnTo>
                  <a:pt x="4102782" y="0"/>
                </a:lnTo>
                <a:lnTo>
                  <a:pt x="4102782" y="4715547"/>
                </a:lnTo>
                <a:lnTo>
                  <a:pt x="0" y="47155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716" r="0" b="-1479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173200" y="50916"/>
            <a:ext cx="4114800" cy="547688"/>
            <a:chOff x="0" y="0"/>
            <a:chExt cx="5486400" cy="7302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767676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3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229705" y="9563672"/>
            <a:ext cx="11073269" cy="716979"/>
            <a:chOff x="0" y="0"/>
            <a:chExt cx="14764358" cy="9559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00" y="12700"/>
              <a:ext cx="14738986" cy="930529"/>
            </a:xfrm>
            <a:custGeom>
              <a:avLst/>
              <a:gdLst/>
              <a:ahLst/>
              <a:cxnLst/>
              <a:rect r="r" b="b" t="t" l="l"/>
              <a:pathLst>
                <a:path h="930529" w="14738986">
                  <a:moveTo>
                    <a:pt x="0" y="0"/>
                  </a:moveTo>
                  <a:lnTo>
                    <a:pt x="14738986" y="0"/>
                  </a:lnTo>
                  <a:lnTo>
                    <a:pt x="14738986" y="930529"/>
                  </a:lnTo>
                  <a:lnTo>
                    <a:pt x="0" y="9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764386" cy="955929"/>
            </a:xfrm>
            <a:custGeom>
              <a:avLst/>
              <a:gdLst/>
              <a:ahLst/>
              <a:cxnLst/>
              <a:rect r="r" b="b" t="t" l="l"/>
              <a:pathLst>
                <a:path h="955929" w="14764386">
                  <a:moveTo>
                    <a:pt x="12700" y="0"/>
                  </a:moveTo>
                  <a:lnTo>
                    <a:pt x="14751686" y="0"/>
                  </a:lnTo>
                  <a:cubicBezTo>
                    <a:pt x="14758671" y="0"/>
                    <a:pt x="14764386" y="5715"/>
                    <a:pt x="14764386" y="12700"/>
                  </a:cubicBezTo>
                  <a:lnTo>
                    <a:pt x="14764386" y="943229"/>
                  </a:lnTo>
                  <a:cubicBezTo>
                    <a:pt x="14764386" y="950214"/>
                    <a:pt x="14758671" y="955929"/>
                    <a:pt x="14751686" y="955929"/>
                  </a:cubicBezTo>
                  <a:lnTo>
                    <a:pt x="12700" y="955929"/>
                  </a:lnTo>
                  <a:cubicBezTo>
                    <a:pt x="5715" y="955929"/>
                    <a:pt x="0" y="950214"/>
                    <a:pt x="0" y="94322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43229"/>
                  </a:lnTo>
                  <a:lnTo>
                    <a:pt x="12700" y="943229"/>
                  </a:lnTo>
                  <a:lnTo>
                    <a:pt x="12700" y="930529"/>
                  </a:lnTo>
                  <a:lnTo>
                    <a:pt x="14751686" y="930529"/>
                  </a:lnTo>
                  <a:lnTo>
                    <a:pt x="14751686" y="943229"/>
                  </a:lnTo>
                  <a:lnTo>
                    <a:pt x="14738986" y="943229"/>
                  </a:lnTo>
                  <a:lnTo>
                    <a:pt x="14738986" y="12700"/>
                  </a:lnTo>
                  <a:lnTo>
                    <a:pt x="14751686" y="12700"/>
                  </a:lnTo>
                  <a:lnTo>
                    <a:pt x="1475168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7323075" y="9595467"/>
            <a:ext cx="10922254" cy="626197"/>
          </a:xfrm>
          <a:custGeom>
            <a:avLst/>
            <a:gdLst/>
            <a:ahLst/>
            <a:cxnLst/>
            <a:rect r="r" b="b" t="t" l="l"/>
            <a:pathLst>
              <a:path h="626197" w="10922254">
                <a:moveTo>
                  <a:pt x="0" y="0"/>
                </a:moveTo>
                <a:lnTo>
                  <a:pt x="10922255" y="0"/>
                </a:lnTo>
                <a:lnTo>
                  <a:pt x="10922255" y="626197"/>
                </a:lnTo>
                <a:lnTo>
                  <a:pt x="0" y="6261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23" t="0" r="-223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94079" y="1482751"/>
            <a:ext cx="9847838" cy="721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BB84 QKD Simulation: Generation of random bits and bases, reconciliation of shared key.</a:t>
            </a:r>
          </a:p>
          <a:p>
            <a:pPr algn="l" marL="734059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Derivation with HKDF: SHA-256 used to expand quantum key into AES key.</a:t>
            </a:r>
          </a:p>
          <a:p>
            <a:pPr algn="l" marL="734059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Index Encryption: Shared index encrypted using AES-GCM for key validation.</a:t>
            </a:r>
          </a:p>
          <a:p>
            <a:pPr algn="l" marL="734059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Secure Chat Interface: Messages encrypted, validated, logged.</a:t>
            </a:r>
          </a:p>
          <a:p>
            <a:pPr algn="l" marL="734059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Forward Secrecy: Keys destroyed after limited messages (3–6).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4660250" y="2338910"/>
            <a:ext cx="2599050" cy="5484455"/>
          </a:xfrm>
          <a:custGeom>
            <a:avLst/>
            <a:gdLst/>
            <a:ahLst/>
            <a:cxnLst/>
            <a:rect r="r" b="b" t="t" l="l"/>
            <a:pathLst>
              <a:path h="5484455" w="2599050">
                <a:moveTo>
                  <a:pt x="0" y="0"/>
                </a:moveTo>
                <a:lnTo>
                  <a:pt x="2599050" y="0"/>
                </a:lnTo>
                <a:lnTo>
                  <a:pt x="2599050" y="5484455"/>
                </a:lnTo>
                <a:lnTo>
                  <a:pt x="0" y="54844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0192" t="0" r="-28514" b="-12815"/>
            </a:stretch>
          </a:blipFill>
        </p:spPr>
      </p:sp>
      <p:sp>
        <p:nvSpPr>
          <p:cNvPr name="AutoShape 19" id="19"/>
          <p:cNvSpPr/>
          <p:nvPr/>
        </p:nvSpPr>
        <p:spPr>
          <a:xfrm flipV="true">
            <a:off x="13452211" y="3162149"/>
            <a:ext cx="1208039" cy="36458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48"/>
            <a:ext cx="18287998" cy="1125093"/>
            <a:chOff x="0" y="0"/>
            <a:chExt cx="24383998" cy="1500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500059"/>
            </a:xfrm>
            <a:custGeom>
              <a:avLst/>
              <a:gdLst/>
              <a:ahLst/>
              <a:cxnLst/>
              <a:rect r="r" b="b" t="t" l="l"/>
              <a:pathLst>
                <a:path h="150005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00059"/>
                  </a:lnTo>
                  <a:lnTo>
                    <a:pt x="0" y="15000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4383998" cy="160489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48" y="9574476"/>
            <a:ext cx="18288000" cy="714375"/>
          </a:xfrm>
          <a:custGeom>
            <a:avLst/>
            <a:gdLst/>
            <a:ahLst/>
            <a:cxnLst/>
            <a:rect r="r" b="b" t="t" l="l"/>
            <a:pathLst>
              <a:path h="714375" w="18288000">
                <a:moveTo>
                  <a:pt x="0" y="0"/>
                </a:moveTo>
                <a:lnTo>
                  <a:pt x="18288000" y="0"/>
                </a:lnTo>
                <a:lnTo>
                  <a:pt x="18288000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372" y="9735822"/>
            <a:ext cx="6371483" cy="410199"/>
          </a:xfrm>
          <a:custGeom>
            <a:avLst/>
            <a:gdLst/>
            <a:ahLst/>
            <a:cxnLst/>
            <a:rect r="r" b="b" t="t" l="l"/>
            <a:pathLst>
              <a:path h="410199" w="6371483">
                <a:moveTo>
                  <a:pt x="0" y="0"/>
                </a:moveTo>
                <a:lnTo>
                  <a:pt x="6371483" y="0"/>
                </a:lnTo>
                <a:lnTo>
                  <a:pt x="6371483" y="410199"/>
                </a:lnTo>
                <a:lnTo>
                  <a:pt x="0" y="410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380" y="52412"/>
            <a:ext cx="2014507" cy="862573"/>
          </a:xfrm>
          <a:custGeom>
            <a:avLst/>
            <a:gdLst/>
            <a:ahLst/>
            <a:cxnLst/>
            <a:rect r="r" b="b" t="t" l="l"/>
            <a:pathLst>
              <a:path h="862573" w="2014507">
                <a:moveTo>
                  <a:pt x="0" y="0"/>
                </a:moveTo>
                <a:lnTo>
                  <a:pt x="2014508" y="0"/>
                </a:lnTo>
                <a:lnTo>
                  <a:pt x="2014508" y="862573"/>
                </a:lnTo>
                <a:lnTo>
                  <a:pt x="0" y="8625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9" t="0" r="-109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173200" y="50916"/>
            <a:ext cx="4114800" cy="547688"/>
            <a:chOff x="0" y="0"/>
            <a:chExt cx="5486400" cy="730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767676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29705" y="9563672"/>
            <a:ext cx="11073269" cy="716979"/>
            <a:chOff x="0" y="0"/>
            <a:chExt cx="14764358" cy="9559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4738986" cy="930529"/>
            </a:xfrm>
            <a:custGeom>
              <a:avLst/>
              <a:gdLst/>
              <a:ahLst/>
              <a:cxnLst/>
              <a:rect r="r" b="b" t="t" l="l"/>
              <a:pathLst>
                <a:path h="930529" w="14738986">
                  <a:moveTo>
                    <a:pt x="0" y="0"/>
                  </a:moveTo>
                  <a:lnTo>
                    <a:pt x="14738986" y="0"/>
                  </a:lnTo>
                  <a:lnTo>
                    <a:pt x="14738986" y="930529"/>
                  </a:lnTo>
                  <a:lnTo>
                    <a:pt x="0" y="9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64386" cy="955929"/>
            </a:xfrm>
            <a:custGeom>
              <a:avLst/>
              <a:gdLst/>
              <a:ahLst/>
              <a:cxnLst/>
              <a:rect r="r" b="b" t="t" l="l"/>
              <a:pathLst>
                <a:path h="955929" w="14764386">
                  <a:moveTo>
                    <a:pt x="12700" y="0"/>
                  </a:moveTo>
                  <a:lnTo>
                    <a:pt x="14751686" y="0"/>
                  </a:lnTo>
                  <a:cubicBezTo>
                    <a:pt x="14758671" y="0"/>
                    <a:pt x="14764386" y="5715"/>
                    <a:pt x="14764386" y="12700"/>
                  </a:cubicBezTo>
                  <a:lnTo>
                    <a:pt x="14764386" y="943229"/>
                  </a:lnTo>
                  <a:cubicBezTo>
                    <a:pt x="14764386" y="950214"/>
                    <a:pt x="14758671" y="955929"/>
                    <a:pt x="14751686" y="955929"/>
                  </a:cubicBezTo>
                  <a:lnTo>
                    <a:pt x="12700" y="955929"/>
                  </a:lnTo>
                  <a:cubicBezTo>
                    <a:pt x="5715" y="955929"/>
                    <a:pt x="0" y="950214"/>
                    <a:pt x="0" y="94322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43229"/>
                  </a:lnTo>
                  <a:lnTo>
                    <a:pt x="12700" y="943229"/>
                  </a:lnTo>
                  <a:lnTo>
                    <a:pt x="12700" y="930529"/>
                  </a:lnTo>
                  <a:lnTo>
                    <a:pt x="14751686" y="930529"/>
                  </a:lnTo>
                  <a:lnTo>
                    <a:pt x="14751686" y="943229"/>
                  </a:lnTo>
                  <a:lnTo>
                    <a:pt x="14738986" y="943229"/>
                  </a:lnTo>
                  <a:lnTo>
                    <a:pt x="14738986" y="12700"/>
                  </a:lnTo>
                  <a:lnTo>
                    <a:pt x="14751686" y="12700"/>
                  </a:lnTo>
                  <a:lnTo>
                    <a:pt x="1475168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323075" y="9595467"/>
            <a:ext cx="10922254" cy="626197"/>
          </a:xfrm>
          <a:custGeom>
            <a:avLst/>
            <a:gdLst/>
            <a:ahLst/>
            <a:cxnLst/>
            <a:rect r="r" b="b" t="t" l="l"/>
            <a:pathLst>
              <a:path h="626197" w="10922254">
                <a:moveTo>
                  <a:pt x="0" y="0"/>
                </a:moveTo>
                <a:lnTo>
                  <a:pt x="10922255" y="0"/>
                </a:lnTo>
                <a:lnTo>
                  <a:pt x="10922255" y="626197"/>
                </a:lnTo>
                <a:lnTo>
                  <a:pt x="0" y="6261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3" t="0" r="-2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886443" y="1833732"/>
            <a:ext cx="5344157" cy="7209656"/>
          </a:xfrm>
          <a:custGeom>
            <a:avLst/>
            <a:gdLst/>
            <a:ahLst/>
            <a:cxnLst/>
            <a:rect r="r" b="b" t="t" l="l"/>
            <a:pathLst>
              <a:path h="7209656" w="5344157">
                <a:moveTo>
                  <a:pt x="0" y="0"/>
                </a:moveTo>
                <a:lnTo>
                  <a:pt x="5344157" y="0"/>
                </a:lnTo>
                <a:lnTo>
                  <a:pt x="5344157" y="7209656"/>
                </a:lnTo>
                <a:lnTo>
                  <a:pt x="0" y="72096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68759" y="1881595"/>
            <a:ext cx="8285453" cy="685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091" indent="-349545" lvl="1">
              <a:lnSpc>
                <a:spcPts val="4533"/>
              </a:lnSpc>
              <a:buFont typeface="Arial"/>
              <a:buChar char="•"/>
            </a:pPr>
            <a:r>
              <a:rPr lang="en-US" sz="32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BB84 simulation successfully creates shared keys.</a:t>
            </a:r>
          </a:p>
          <a:p>
            <a:pPr algn="l" marL="699091" indent="-349545" lvl="1">
              <a:lnSpc>
                <a:spcPts val="4533"/>
              </a:lnSpc>
              <a:buFont typeface="Arial"/>
              <a:buChar char="•"/>
            </a:pPr>
            <a:r>
              <a:rPr lang="en-US" sz="32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AES-GCM provided confide</a:t>
            </a:r>
            <a:r>
              <a:rPr lang="en-US" sz="32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ntiality and integrity.</a:t>
            </a:r>
          </a:p>
          <a:p>
            <a:pPr algn="l" marL="699091" indent="-349545" lvl="1">
              <a:lnSpc>
                <a:spcPts val="4533"/>
              </a:lnSpc>
              <a:buFont typeface="Arial"/>
              <a:buChar char="•"/>
            </a:pPr>
            <a:r>
              <a:rPr lang="en-US" sz="32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Session terminated securely on wrong key entry.</a:t>
            </a:r>
          </a:p>
          <a:p>
            <a:pPr algn="l" marL="699091" indent="-349545" lvl="1">
              <a:lnSpc>
                <a:spcPts val="4533"/>
              </a:lnSpc>
              <a:buFont typeface="Arial"/>
              <a:buChar char="•"/>
            </a:pPr>
            <a:r>
              <a:rPr lang="en-US" sz="32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Logg</a:t>
            </a:r>
            <a:r>
              <a:rPr lang="en-US" sz="32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ing captured all secure events.</a:t>
            </a:r>
          </a:p>
          <a:p>
            <a:pPr algn="l" marL="699091" indent="-349545" lvl="1">
              <a:lnSpc>
                <a:spcPts val="4533"/>
              </a:lnSpc>
              <a:buFont typeface="Arial"/>
              <a:buChar char="•"/>
            </a:pPr>
            <a:r>
              <a:rPr lang="en-US" sz="32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Keys destroyed after limited cycles, ensuring forward secrecy.</a:t>
            </a:r>
          </a:p>
          <a:p>
            <a:pPr algn="l" marL="699091" indent="-349545" lvl="1">
              <a:lnSpc>
                <a:spcPts val="4533"/>
              </a:lnSpc>
              <a:buFont typeface="Arial"/>
              <a:buChar char="•"/>
            </a:pPr>
            <a:r>
              <a:rPr lang="en-US" sz="32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Simulation mimics real IoT messaging in Python CLI.</a:t>
            </a:r>
          </a:p>
          <a:p>
            <a:pPr algn="l">
              <a:lnSpc>
                <a:spcPts val="453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48"/>
            <a:ext cx="18287998" cy="1125093"/>
            <a:chOff x="0" y="0"/>
            <a:chExt cx="24383998" cy="1500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500059"/>
            </a:xfrm>
            <a:custGeom>
              <a:avLst/>
              <a:gdLst/>
              <a:ahLst/>
              <a:cxnLst/>
              <a:rect r="r" b="b" t="t" l="l"/>
              <a:pathLst>
                <a:path h="150005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00059"/>
                  </a:lnTo>
                  <a:lnTo>
                    <a:pt x="0" y="15000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4383998" cy="160489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48" y="9574476"/>
            <a:ext cx="18288000" cy="714375"/>
          </a:xfrm>
          <a:custGeom>
            <a:avLst/>
            <a:gdLst/>
            <a:ahLst/>
            <a:cxnLst/>
            <a:rect r="r" b="b" t="t" l="l"/>
            <a:pathLst>
              <a:path h="714375" w="18288000">
                <a:moveTo>
                  <a:pt x="0" y="0"/>
                </a:moveTo>
                <a:lnTo>
                  <a:pt x="18288000" y="0"/>
                </a:lnTo>
                <a:lnTo>
                  <a:pt x="18288000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372" y="9735822"/>
            <a:ext cx="6371483" cy="410199"/>
          </a:xfrm>
          <a:custGeom>
            <a:avLst/>
            <a:gdLst/>
            <a:ahLst/>
            <a:cxnLst/>
            <a:rect r="r" b="b" t="t" l="l"/>
            <a:pathLst>
              <a:path h="410199" w="6371483">
                <a:moveTo>
                  <a:pt x="0" y="0"/>
                </a:moveTo>
                <a:lnTo>
                  <a:pt x="6371483" y="0"/>
                </a:lnTo>
                <a:lnTo>
                  <a:pt x="6371483" y="410199"/>
                </a:lnTo>
                <a:lnTo>
                  <a:pt x="0" y="410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380" y="52412"/>
            <a:ext cx="2014507" cy="862573"/>
          </a:xfrm>
          <a:custGeom>
            <a:avLst/>
            <a:gdLst/>
            <a:ahLst/>
            <a:cxnLst/>
            <a:rect r="r" b="b" t="t" l="l"/>
            <a:pathLst>
              <a:path h="862573" w="2014507">
                <a:moveTo>
                  <a:pt x="0" y="0"/>
                </a:moveTo>
                <a:lnTo>
                  <a:pt x="2014508" y="0"/>
                </a:lnTo>
                <a:lnTo>
                  <a:pt x="2014508" y="862573"/>
                </a:lnTo>
                <a:lnTo>
                  <a:pt x="0" y="8625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9" t="0" r="-109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173200" y="50916"/>
            <a:ext cx="4114800" cy="547688"/>
            <a:chOff x="0" y="0"/>
            <a:chExt cx="5486400" cy="730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767676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29705" y="9563672"/>
            <a:ext cx="11073269" cy="716979"/>
            <a:chOff x="0" y="0"/>
            <a:chExt cx="14764358" cy="9559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4738986" cy="930529"/>
            </a:xfrm>
            <a:custGeom>
              <a:avLst/>
              <a:gdLst/>
              <a:ahLst/>
              <a:cxnLst/>
              <a:rect r="r" b="b" t="t" l="l"/>
              <a:pathLst>
                <a:path h="930529" w="14738986">
                  <a:moveTo>
                    <a:pt x="0" y="0"/>
                  </a:moveTo>
                  <a:lnTo>
                    <a:pt x="14738986" y="0"/>
                  </a:lnTo>
                  <a:lnTo>
                    <a:pt x="14738986" y="930529"/>
                  </a:lnTo>
                  <a:lnTo>
                    <a:pt x="0" y="9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64386" cy="955929"/>
            </a:xfrm>
            <a:custGeom>
              <a:avLst/>
              <a:gdLst/>
              <a:ahLst/>
              <a:cxnLst/>
              <a:rect r="r" b="b" t="t" l="l"/>
              <a:pathLst>
                <a:path h="955929" w="14764386">
                  <a:moveTo>
                    <a:pt x="12700" y="0"/>
                  </a:moveTo>
                  <a:lnTo>
                    <a:pt x="14751686" y="0"/>
                  </a:lnTo>
                  <a:cubicBezTo>
                    <a:pt x="14758671" y="0"/>
                    <a:pt x="14764386" y="5715"/>
                    <a:pt x="14764386" y="12700"/>
                  </a:cubicBezTo>
                  <a:lnTo>
                    <a:pt x="14764386" y="943229"/>
                  </a:lnTo>
                  <a:cubicBezTo>
                    <a:pt x="14764386" y="950214"/>
                    <a:pt x="14758671" y="955929"/>
                    <a:pt x="14751686" y="955929"/>
                  </a:cubicBezTo>
                  <a:lnTo>
                    <a:pt x="12700" y="955929"/>
                  </a:lnTo>
                  <a:cubicBezTo>
                    <a:pt x="5715" y="955929"/>
                    <a:pt x="0" y="950214"/>
                    <a:pt x="0" y="94322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43229"/>
                  </a:lnTo>
                  <a:lnTo>
                    <a:pt x="12700" y="943229"/>
                  </a:lnTo>
                  <a:lnTo>
                    <a:pt x="12700" y="930529"/>
                  </a:lnTo>
                  <a:lnTo>
                    <a:pt x="14751686" y="930529"/>
                  </a:lnTo>
                  <a:lnTo>
                    <a:pt x="14751686" y="943229"/>
                  </a:lnTo>
                  <a:lnTo>
                    <a:pt x="14738986" y="943229"/>
                  </a:lnTo>
                  <a:lnTo>
                    <a:pt x="14738986" y="12700"/>
                  </a:lnTo>
                  <a:lnTo>
                    <a:pt x="14751686" y="12700"/>
                  </a:lnTo>
                  <a:lnTo>
                    <a:pt x="1475168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323075" y="9595467"/>
            <a:ext cx="10922254" cy="626197"/>
          </a:xfrm>
          <a:custGeom>
            <a:avLst/>
            <a:gdLst/>
            <a:ahLst/>
            <a:cxnLst/>
            <a:rect r="r" b="b" t="t" l="l"/>
            <a:pathLst>
              <a:path h="626197" w="10922254">
                <a:moveTo>
                  <a:pt x="0" y="0"/>
                </a:moveTo>
                <a:lnTo>
                  <a:pt x="10922255" y="0"/>
                </a:lnTo>
                <a:lnTo>
                  <a:pt x="10922255" y="626197"/>
                </a:lnTo>
                <a:lnTo>
                  <a:pt x="0" y="6261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3" t="0" r="-22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150348" y="2318185"/>
            <a:ext cx="8698186" cy="5650629"/>
          </a:xfrm>
          <a:custGeom>
            <a:avLst/>
            <a:gdLst/>
            <a:ahLst/>
            <a:cxnLst/>
            <a:rect r="r" b="b" t="t" l="l"/>
            <a:pathLst>
              <a:path h="5650629" w="8698186">
                <a:moveTo>
                  <a:pt x="0" y="0"/>
                </a:moveTo>
                <a:lnTo>
                  <a:pt x="8698186" y="0"/>
                </a:lnTo>
                <a:lnTo>
                  <a:pt x="8698186" y="5650630"/>
                </a:lnTo>
                <a:lnTo>
                  <a:pt x="0" y="56506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9926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49372" y="2899620"/>
            <a:ext cx="9481951" cy="4487760"/>
          </a:xfrm>
          <a:custGeom>
            <a:avLst/>
            <a:gdLst/>
            <a:ahLst/>
            <a:cxnLst/>
            <a:rect r="r" b="b" t="t" l="l"/>
            <a:pathLst>
              <a:path h="4487760" w="9481951">
                <a:moveTo>
                  <a:pt x="0" y="0"/>
                </a:moveTo>
                <a:lnTo>
                  <a:pt x="9481951" y="0"/>
                </a:lnTo>
                <a:lnTo>
                  <a:pt x="9481951" y="4487760"/>
                </a:lnTo>
                <a:lnTo>
                  <a:pt x="0" y="44877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85" r="-21274" b="-285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669" y="179820"/>
            <a:ext cx="18287998" cy="1252093"/>
            <a:chOff x="0" y="0"/>
            <a:chExt cx="24383998" cy="16694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69385"/>
            </a:xfrm>
            <a:custGeom>
              <a:avLst/>
              <a:gdLst/>
              <a:ahLst/>
              <a:cxnLst/>
              <a:rect r="r" b="b" t="t" l="l"/>
              <a:pathLst>
                <a:path h="166938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69385"/>
                  </a:lnTo>
                  <a:lnTo>
                    <a:pt x="0" y="16693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4383998" cy="177423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 &amp; Future Scope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48" y="9574476"/>
            <a:ext cx="18288000" cy="714375"/>
          </a:xfrm>
          <a:custGeom>
            <a:avLst/>
            <a:gdLst/>
            <a:ahLst/>
            <a:cxnLst/>
            <a:rect r="r" b="b" t="t" l="l"/>
            <a:pathLst>
              <a:path h="714375" w="18288000">
                <a:moveTo>
                  <a:pt x="0" y="0"/>
                </a:moveTo>
                <a:lnTo>
                  <a:pt x="18288000" y="0"/>
                </a:lnTo>
                <a:lnTo>
                  <a:pt x="18288000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372" y="9735822"/>
            <a:ext cx="6371483" cy="410199"/>
          </a:xfrm>
          <a:custGeom>
            <a:avLst/>
            <a:gdLst/>
            <a:ahLst/>
            <a:cxnLst/>
            <a:rect r="r" b="b" t="t" l="l"/>
            <a:pathLst>
              <a:path h="410199" w="6371483">
                <a:moveTo>
                  <a:pt x="0" y="0"/>
                </a:moveTo>
                <a:lnTo>
                  <a:pt x="6371483" y="0"/>
                </a:lnTo>
                <a:lnTo>
                  <a:pt x="6371483" y="410199"/>
                </a:lnTo>
                <a:lnTo>
                  <a:pt x="0" y="410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380" y="52412"/>
            <a:ext cx="2280085" cy="976288"/>
          </a:xfrm>
          <a:custGeom>
            <a:avLst/>
            <a:gdLst/>
            <a:ahLst/>
            <a:cxnLst/>
            <a:rect r="r" b="b" t="t" l="l"/>
            <a:pathLst>
              <a:path h="976288" w="2280085">
                <a:moveTo>
                  <a:pt x="0" y="0"/>
                </a:moveTo>
                <a:lnTo>
                  <a:pt x="2280085" y="0"/>
                </a:lnTo>
                <a:lnTo>
                  <a:pt x="2280085" y="976288"/>
                </a:lnTo>
                <a:lnTo>
                  <a:pt x="0" y="9762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9" t="0" r="-109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173200" y="50916"/>
            <a:ext cx="4114800" cy="547688"/>
            <a:chOff x="0" y="0"/>
            <a:chExt cx="5486400" cy="730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767676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29705" y="9563672"/>
            <a:ext cx="11073269" cy="716979"/>
            <a:chOff x="0" y="0"/>
            <a:chExt cx="14764358" cy="9559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4738986" cy="930529"/>
            </a:xfrm>
            <a:custGeom>
              <a:avLst/>
              <a:gdLst/>
              <a:ahLst/>
              <a:cxnLst/>
              <a:rect r="r" b="b" t="t" l="l"/>
              <a:pathLst>
                <a:path h="930529" w="14738986">
                  <a:moveTo>
                    <a:pt x="0" y="0"/>
                  </a:moveTo>
                  <a:lnTo>
                    <a:pt x="14738986" y="0"/>
                  </a:lnTo>
                  <a:lnTo>
                    <a:pt x="14738986" y="930529"/>
                  </a:lnTo>
                  <a:lnTo>
                    <a:pt x="0" y="9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64386" cy="955929"/>
            </a:xfrm>
            <a:custGeom>
              <a:avLst/>
              <a:gdLst/>
              <a:ahLst/>
              <a:cxnLst/>
              <a:rect r="r" b="b" t="t" l="l"/>
              <a:pathLst>
                <a:path h="955929" w="14764386">
                  <a:moveTo>
                    <a:pt x="12700" y="0"/>
                  </a:moveTo>
                  <a:lnTo>
                    <a:pt x="14751686" y="0"/>
                  </a:lnTo>
                  <a:cubicBezTo>
                    <a:pt x="14758671" y="0"/>
                    <a:pt x="14764386" y="5715"/>
                    <a:pt x="14764386" y="12700"/>
                  </a:cubicBezTo>
                  <a:lnTo>
                    <a:pt x="14764386" y="943229"/>
                  </a:lnTo>
                  <a:cubicBezTo>
                    <a:pt x="14764386" y="950214"/>
                    <a:pt x="14758671" y="955929"/>
                    <a:pt x="14751686" y="955929"/>
                  </a:cubicBezTo>
                  <a:lnTo>
                    <a:pt x="12700" y="955929"/>
                  </a:lnTo>
                  <a:cubicBezTo>
                    <a:pt x="5715" y="955929"/>
                    <a:pt x="0" y="950214"/>
                    <a:pt x="0" y="94322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43229"/>
                  </a:lnTo>
                  <a:lnTo>
                    <a:pt x="12700" y="943229"/>
                  </a:lnTo>
                  <a:lnTo>
                    <a:pt x="12700" y="930529"/>
                  </a:lnTo>
                  <a:lnTo>
                    <a:pt x="14751686" y="930529"/>
                  </a:lnTo>
                  <a:lnTo>
                    <a:pt x="14751686" y="943229"/>
                  </a:lnTo>
                  <a:lnTo>
                    <a:pt x="14738986" y="943229"/>
                  </a:lnTo>
                  <a:lnTo>
                    <a:pt x="14738986" y="12700"/>
                  </a:lnTo>
                  <a:lnTo>
                    <a:pt x="14751686" y="12700"/>
                  </a:lnTo>
                  <a:lnTo>
                    <a:pt x="1475168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323075" y="9595467"/>
            <a:ext cx="10922254" cy="626197"/>
          </a:xfrm>
          <a:custGeom>
            <a:avLst/>
            <a:gdLst/>
            <a:ahLst/>
            <a:cxnLst/>
            <a:rect r="r" b="b" t="t" l="l"/>
            <a:pathLst>
              <a:path h="626197" w="10922254">
                <a:moveTo>
                  <a:pt x="0" y="0"/>
                </a:moveTo>
                <a:lnTo>
                  <a:pt x="10922255" y="0"/>
                </a:lnTo>
                <a:lnTo>
                  <a:pt x="10922255" y="626197"/>
                </a:lnTo>
                <a:lnTo>
                  <a:pt x="0" y="6261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3" t="0" r="-22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472748"/>
            <a:ext cx="2882652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7247" y="6277610"/>
            <a:ext cx="1548335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Integrate Post-Quantum Cryptography (Kyber, Dilithium).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MQTT protocol for real IoT message transfer.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reate WebSocket-based live chat interface.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ild GUI for user-friendly secure communication.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747247" y="1958657"/>
            <a:ext cx="1548335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Demonstrated quantum-safe communication using BB84 +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AES-GCM.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Developed a functional secure chat model suitable for IoT environments.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Simu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lated real-time communication with full session control and secure logging.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669" y="179820"/>
            <a:ext cx="18287998" cy="1252093"/>
            <a:chOff x="0" y="0"/>
            <a:chExt cx="24383998" cy="16694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69385"/>
            </a:xfrm>
            <a:custGeom>
              <a:avLst/>
              <a:gdLst/>
              <a:ahLst/>
              <a:cxnLst/>
              <a:rect r="r" b="b" t="t" l="l"/>
              <a:pathLst>
                <a:path h="166938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69385"/>
                  </a:lnTo>
                  <a:lnTo>
                    <a:pt x="0" y="16693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4383998" cy="177423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48" y="9574476"/>
            <a:ext cx="18288000" cy="714375"/>
          </a:xfrm>
          <a:custGeom>
            <a:avLst/>
            <a:gdLst/>
            <a:ahLst/>
            <a:cxnLst/>
            <a:rect r="r" b="b" t="t" l="l"/>
            <a:pathLst>
              <a:path h="714375" w="18288000">
                <a:moveTo>
                  <a:pt x="0" y="0"/>
                </a:moveTo>
                <a:lnTo>
                  <a:pt x="18288000" y="0"/>
                </a:lnTo>
                <a:lnTo>
                  <a:pt x="18288000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372" y="9735822"/>
            <a:ext cx="6371483" cy="410199"/>
          </a:xfrm>
          <a:custGeom>
            <a:avLst/>
            <a:gdLst/>
            <a:ahLst/>
            <a:cxnLst/>
            <a:rect r="r" b="b" t="t" l="l"/>
            <a:pathLst>
              <a:path h="410199" w="6371483">
                <a:moveTo>
                  <a:pt x="0" y="0"/>
                </a:moveTo>
                <a:lnTo>
                  <a:pt x="6371483" y="0"/>
                </a:lnTo>
                <a:lnTo>
                  <a:pt x="6371483" y="410199"/>
                </a:lnTo>
                <a:lnTo>
                  <a:pt x="0" y="410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380" y="52412"/>
            <a:ext cx="2280085" cy="976288"/>
          </a:xfrm>
          <a:custGeom>
            <a:avLst/>
            <a:gdLst/>
            <a:ahLst/>
            <a:cxnLst/>
            <a:rect r="r" b="b" t="t" l="l"/>
            <a:pathLst>
              <a:path h="976288" w="2280085">
                <a:moveTo>
                  <a:pt x="0" y="0"/>
                </a:moveTo>
                <a:lnTo>
                  <a:pt x="2280085" y="0"/>
                </a:lnTo>
                <a:lnTo>
                  <a:pt x="2280085" y="976288"/>
                </a:lnTo>
                <a:lnTo>
                  <a:pt x="0" y="9762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9" t="0" r="-109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173200" y="50916"/>
            <a:ext cx="4114800" cy="547688"/>
            <a:chOff x="0" y="0"/>
            <a:chExt cx="5486400" cy="730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767676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29705" y="9563672"/>
            <a:ext cx="11073269" cy="716979"/>
            <a:chOff x="0" y="0"/>
            <a:chExt cx="14764358" cy="9559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4738986" cy="930529"/>
            </a:xfrm>
            <a:custGeom>
              <a:avLst/>
              <a:gdLst/>
              <a:ahLst/>
              <a:cxnLst/>
              <a:rect r="r" b="b" t="t" l="l"/>
              <a:pathLst>
                <a:path h="930529" w="14738986">
                  <a:moveTo>
                    <a:pt x="0" y="0"/>
                  </a:moveTo>
                  <a:lnTo>
                    <a:pt x="14738986" y="0"/>
                  </a:lnTo>
                  <a:lnTo>
                    <a:pt x="14738986" y="930529"/>
                  </a:lnTo>
                  <a:lnTo>
                    <a:pt x="0" y="9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64386" cy="955929"/>
            </a:xfrm>
            <a:custGeom>
              <a:avLst/>
              <a:gdLst/>
              <a:ahLst/>
              <a:cxnLst/>
              <a:rect r="r" b="b" t="t" l="l"/>
              <a:pathLst>
                <a:path h="955929" w="14764386">
                  <a:moveTo>
                    <a:pt x="12700" y="0"/>
                  </a:moveTo>
                  <a:lnTo>
                    <a:pt x="14751686" y="0"/>
                  </a:lnTo>
                  <a:cubicBezTo>
                    <a:pt x="14758671" y="0"/>
                    <a:pt x="14764386" y="5715"/>
                    <a:pt x="14764386" y="12700"/>
                  </a:cubicBezTo>
                  <a:lnTo>
                    <a:pt x="14764386" y="943229"/>
                  </a:lnTo>
                  <a:cubicBezTo>
                    <a:pt x="14764386" y="950214"/>
                    <a:pt x="14758671" y="955929"/>
                    <a:pt x="14751686" y="955929"/>
                  </a:cubicBezTo>
                  <a:lnTo>
                    <a:pt x="12700" y="955929"/>
                  </a:lnTo>
                  <a:cubicBezTo>
                    <a:pt x="5715" y="955929"/>
                    <a:pt x="0" y="950214"/>
                    <a:pt x="0" y="94322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43229"/>
                  </a:lnTo>
                  <a:lnTo>
                    <a:pt x="12700" y="943229"/>
                  </a:lnTo>
                  <a:lnTo>
                    <a:pt x="12700" y="930529"/>
                  </a:lnTo>
                  <a:lnTo>
                    <a:pt x="14751686" y="930529"/>
                  </a:lnTo>
                  <a:lnTo>
                    <a:pt x="14751686" y="943229"/>
                  </a:lnTo>
                  <a:lnTo>
                    <a:pt x="14738986" y="943229"/>
                  </a:lnTo>
                  <a:lnTo>
                    <a:pt x="14738986" y="12700"/>
                  </a:lnTo>
                  <a:lnTo>
                    <a:pt x="14751686" y="12700"/>
                  </a:lnTo>
                  <a:lnTo>
                    <a:pt x="1475168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323075" y="9595467"/>
            <a:ext cx="10922254" cy="626197"/>
          </a:xfrm>
          <a:custGeom>
            <a:avLst/>
            <a:gdLst/>
            <a:ahLst/>
            <a:cxnLst/>
            <a:rect r="r" b="b" t="t" l="l"/>
            <a:pathLst>
              <a:path h="626197" w="10922254">
                <a:moveTo>
                  <a:pt x="0" y="0"/>
                </a:moveTo>
                <a:lnTo>
                  <a:pt x="10922255" y="0"/>
                </a:lnTo>
                <a:lnTo>
                  <a:pt x="10922255" y="626197"/>
                </a:lnTo>
                <a:lnTo>
                  <a:pt x="0" y="6261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3" t="0" r="-22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49372" y="1584843"/>
            <a:ext cx="17575954" cy="8561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010" indent="-291005" lvl="1">
              <a:lnSpc>
                <a:spcPts val="3774"/>
              </a:lnSpc>
              <a:buFont typeface="Arial"/>
              <a:buChar char="•"/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Bennett, C. H., &amp; Brassard, G. (1984).</a:t>
            </a:r>
          </a:p>
          <a:p>
            <a:pPr algn="l">
              <a:lnSpc>
                <a:spcPts val="3774"/>
              </a:lnSpc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Quantum Cryptography: Public Key Distribution and Coin Tossing.</a:t>
            </a:r>
          </a:p>
          <a:p>
            <a:pPr algn="l">
              <a:lnSpc>
                <a:spcPts val="3774"/>
              </a:lnSpc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Proceedings of the IEEE International Conference on Computers, Systems and</a:t>
            </a:r>
          </a:p>
          <a:p>
            <a:pPr algn="l">
              <a:lnSpc>
                <a:spcPts val="3774"/>
              </a:lnSpc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Signal Processing, Bangalore, India.</a:t>
            </a:r>
          </a:p>
          <a:p>
            <a:pPr algn="l">
              <a:lnSpc>
                <a:spcPts val="3774"/>
              </a:lnSpc>
            </a:pPr>
          </a:p>
          <a:p>
            <a:pPr algn="l" marL="582010" indent="-291005" lvl="1">
              <a:lnSpc>
                <a:spcPts val="3774"/>
              </a:lnSpc>
              <a:buFont typeface="Arial"/>
              <a:buChar char="•"/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NIST (2023).</a:t>
            </a:r>
          </a:p>
          <a:p>
            <a:pPr algn="l">
              <a:lnSpc>
                <a:spcPts val="3774"/>
              </a:lnSpc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Post-Quantum Cryptography Standardization Project.</a:t>
            </a:r>
          </a:p>
          <a:p>
            <a:pPr algn="l">
              <a:lnSpc>
                <a:spcPts val="3774"/>
              </a:lnSpc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U.S. </a:t>
            </a: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National Institute of Standards and Technology.</a:t>
            </a:r>
          </a:p>
          <a:p>
            <a:pPr algn="l">
              <a:lnSpc>
                <a:spcPts val="3774"/>
              </a:lnSpc>
            </a:pPr>
          </a:p>
          <a:p>
            <a:pPr algn="l" marL="582010" indent="-291005" lvl="1">
              <a:lnSpc>
                <a:spcPts val="3774"/>
              </a:lnSpc>
              <a:buFont typeface="Arial"/>
              <a:buChar char="•"/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PyCryptodome Documentation.</a:t>
            </a:r>
          </a:p>
          <a:p>
            <a:pPr algn="l">
              <a:lnSpc>
                <a:spcPts val="3774"/>
              </a:lnSpc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Cryptographic Primitives for Python – AES-GCM Implementation.</a:t>
            </a:r>
          </a:p>
          <a:p>
            <a:pPr algn="l">
              <a:lnSpc>
                <a:spcPts val="3774"/>
              </a:lnSpc>
            </a:pPr>
          </a:p>
          <a:p>
            <a:pPr algn="l" marL="582010" indent="-291005" lvl="1">
              <a:lnSpc>
                <a:spcPts val="3774"/>
              </a:lnSpc>
              <a:buFont typeface="Arial"/>
              <a:buChar char="•"/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RFC 5869 – HMAC-based Extract-and-Expand Key Derivation Function (HKDF).</a:t>
            </a:r>
          </a:p>
          <a:p>
            <a:pPr algn="l">
              <a:lnSpc>
                <a:spcPts val="3774"/>
              </a:lnSpc>
            </a:pPr>
          </a:p>
          <a:p>
            <a:pPr algn="l" marL="582010" indent="-291005" lvl="1">
              <a:lnSpc>
                <a:spcPts val="3774"/>
              </a:lnSpc>
              <a:buFont typeface="Arial"/>
              <a:buChar char="•"/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MQTT.org.</a:t>
            </a:r>
          </a:p>
          <a:p>
            <a:pPr algn="l">
              <a:lnSpc>
                <a:spcPts val="3774"/>
              </a:lnSpc>
            </a:pP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  <a:r>
              <a:rPr lang="en-US" sz="26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MQTT: Lightweight Messaging Protocol for IoT.</a:t>
            </a:r>
          </a:p>
          <a:p>
            <a:pPr algn="l">
              <a:lnSpc>
                <a:spcPts val="3774"/>
              </a:lnSpc>
            </a:pPr>
          </a:p>
          <a:p>
            <a:pPr algn="l">
              <a:lnSpc>
                <a:spcPts val="377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48" y="4449616"/>
            <a:ext cx="18288000" cy="1245870"/>
            <a:chOff x="0" y="0"/>
            <a:chExt cx="24384000" cy="1661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61184"/>
            </a:xfrm>
            <a:custGeom>
              <a:avLst/>
              <a:gdLst/>
              <a:ahLst/>
              <a:cxnLst/>
              <a:rect r="r" b="b" t="t" l="l"/>
              <a:pathLst>
                <a:path h="1661184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61184"/>
                  </a:lnTo>
                  <a:lnTo>
                    <a:pt x="0" y="1661184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4384000" cy="1784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THANK YOU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48" y="9574476"/>
            <a:ext cx="18288000" cy="714375"/>
          </a:xfrm>
          <a:custGeom>
            <a:avLst/>
            <a:gdLst/>
            <a:ahLst/>
            <a:cxnLst/>
            <a:rect r="r" b="b" t="t" l="l"/>
            <a:pathLst>
              <a:path h="714375" w="18288000">
                <a:moveTo>
                  <a:pt x="0" y="0"/>
                </a:moveTo>
                <a:lnTo>
                  <a:pt x="18288000" y="0"/>
                </a:lnTo>
                <a:lnTo>
                  <a:pt x="18288000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6380" y="9735822"/>
            <a:ext cx="6371483" cy="410199"/>
          </a:xfrm>
          <a:custGeom>
            <a:avLst/>
            <a:gdLst/>
            <a:ahLst/>
            <a:cxnLst/>
            <a:rect r="r" b="b" t="t" l="l"/>
            <a:pathLst>
              <a:path h="410199" w="6371483">
                <a:moveTo>
                  <a:pt x="0" y="0"/>
                </a:moveTo>
                <a:lnTo>
                  <a:pt x="6371483" y="0"/>
                </a:lnTo>
                <a:lnTo>
                  <a:pt x="6371483" y="410199"/>
                </a:lnTo>
                <a:lnTo>
                  <a:pt x="0" y="410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3781" y="285334"/>
            <a:ext cx="10319025" cy="1499619"/>
          </a:xfrm>
          <a:custGeom>
            <a:avLst/>
            <a:gdLst/>
            <a:ahLst/>
            <a:cxnLst/>
            <a:rect r="r" b="b" t="t" l="l"/>
            <a:pathLst>
              <a:path h="1499619" w="10319025">
                <a:moveTo>
                  <a:pt x="0" y="0"/>
                </a:moveTo>
                <a:lnTo>
                  <a:pt x="10319025" y="0"/>
                </a:lnTo>
                <a:lnTo>
                  <a:pt x="10319025" y="1499620"/>
                </a:lnTo>
                <a:lnTo>
                  <a:pt x="0" y="14996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229705" y="9563672"/>
            <a:ext cx="11073269" cy="716979"/>
            <a:chOff x="0" y="0"/>
            <a:chExt cx="14764358" cy="955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14738986" cy="930529"/>
            </a:xfrm>
            <a:custGeom>
              <a:avLst/>
              <a:gdLst/>
              <a:ahLst/>
              <a:cxnLst/>
              <a:rect r="r" b="b" t="t" l="l"/>
              <a:pathLst>
                <a:path h="930529" w="14738986">
                  <a:moveTo>
                    <a:pt x="0" y="0"/>
                  </a:moveTo>
                  <a:lnTo>
                    <a:pt x="14738986" y="0"/>
                  </a:lnTo>
                  <a:lnTo>
                    <a:pt x="14738986" y="930529"/>
                  </a:lnTo>
                  <a:lnTo>
                    <a:pt x="0" y="930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764386" cy="955929"/>
            </a:xfrm>
            <a:custGeom>
              <a:avLst/>
              <a:gdLst/>
              <a:ahLst/>
              <a:cxnLst/>
              <a:rect r="r" b="b" t="t" l="l"/>
              <a:pathLst>
                <a:path h="955929" w="14764386">
                  <a:moveTo>
                    <a:pt x="12700" y="0"/>
                  </a:moveTo>
                  <a:lnTo>
                    <a:pt x="14751686" y="0"/>
                  </a:lnTo>
                  <a:cubicBezTo>
                    <a:pt x="14758671" y="0"/>
                    <a:pt x="14764386" y="5715"/>
                    <a:pt x="14764386" y="12700"/>
                  </a:cubicBezTo>
                  <a:lnTo>
                    <a:pt x="14764386" y="943229"/>
                  </a:lnTo>
                  <a:cubicBezTo>
                    <a:pt x="14764386" y="950214"/>
                    <a:pt x="14758671" y="955929"/>
                    <a:pt x="14751686" y="955929"/>
                  </a:cubicBezTo>
                  <a:lnTo>
                    <a:pt x="12700" y="955929"/>
                  </a:lnTo>
                  <a:cubicBezTo>
                    <a:pt x="5715" y="955929"/>
                    <a:pt x="0" y="950214"/>
                    <a:pt x="0" y="94322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43229"/>
                  </a:lnTo>
                  <a:lnTo>
                    <a:pt x="12700" y="943229"/>
                  </a:lnTo>
                  <a:lnTo>
                    <a:pt x="12700" y="930529"/>
                  </a:lnTo>
                  <a:lnTo>
                    <a:pt x="14751686" y="930529"/>
                  </a:lnTo>
                  <a:lnTo>
                    <a:pt x="14751686" y="943229"/>
                  </a:lnTo>
                  <a:lnTo>
                    <a:pt x="14738986" y="943229"/>
                  </a:lnTo>
                  <a:lnTo>
                    <a:pt x="14738986" y="12700"/>
                  </a:lnTo>
                  <a:lnTo>
                    <a:pt x="14751686" y="12700"/>
                  </a:lnTo>
                  <a:lnTo>
                    <a:pt x="1475168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323075" y="9595467"/>
            <a:ext cx="10922254" cy="626197"/>
          </a:xfrm>
          <a:custGeom>
            <a:avLst/>
            <a:gdLst/>
            <a:ahLst/>
            <a:cxnLst/>
            <a:rect r="r" b="b" t="t" l="l"/>
            <a:pathLst>
              <a:path h="626197" w="10922254">
                <a:moveTo>
                  <a:pt x="0" y="0"/>
                </a:moveTo>
                <a:lnTo>
                  <a:pt x="10922255" y="0"/>
                </a:lnTo>
                <a:lnTo>
                  <a:pt x="10922255" y="626197"/>
                </a:lnTo>
                <a:lnTo>
                  <a:pt x="0" y="6261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3" t="0" r="-223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4173200" y="50916"/>
            <a:ext cx="4114800" cy="547688"/>
            <a:chOff x="0" y="0"/>
            <a:chExt cx="5486400" cy="7302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767676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1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DAGjw_M5uD4</dc:identifier>
  <dcterms:modified xsi:type="dcterms:W3CDTF">2011-08-01T06:04:30Z</dcterms:modified>
  <cp:revision>1</cp:revision>
  <dc:title>CapStone Project Final Ppt</dc:title>
</cp:coreProperties>
</file>