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libri (MS) Bold" charset="1" panose="020F0702030404030204"/>
      <p:regular r:id="rId17"/>
    </p:embeddedFont>
    <p:embeddedFont>
      <p:font typeface="Arial Bold" charset="1" panose="020B0802020202020204"/>
      <p:regular r:id="rId18"/>
    </p:embeddedFont>
    <p:embeddedFont>
      <p:font typeface="Arial" charset="1" panose="020B0502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https://www.freepik.com/" TargetMode="External" Type="http://schemas.openxmlformats.org/officeDocument/2006/relationships/hyperlink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14" id="14" descr="A person sitting at a desk with a computer  Description automatically generated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791575" y="857250"/>
            <a:ext cx="7048500" cy="1504950"/>
            <a:chOff x="0" y="0"/>
            <a:chExt cx="9398000" cy="2006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9347200" cy="1955800"/>
            </a:xfrm>
            <a:custGeom>
              <a:avLst/>
              <a:gdLst/>
              <a:ahLst/>
              <a:cxnLst/>
              <a:rect r="r" b="b" t="t" l="l"/>
              <a:pathLst>
                <a:path h="1955800" w="9347200">
                  <a:moveTo>
                    <a:pt x="0" y="326009"/>
                  </a:moveTo>
                  <a:cubicBezTo>
                    <a:pt x="0" y="145923"/>
                    <a:pt x="148971" y="0"/>
                    <a:pt x="332613" y="0"/>
                  </a:cubicBezTo>
                  <a:lnTo>
                    <a:pt x="9014587" y="0"/>
                  </a:lnTo>
                  <a:cubicBezTo>
                    <a:pt x="9198229" y="0"/>
                    <a:pt x="9347200" y="145923"/>
                    <a:pt x="9347200" y="326009"/>
                  </a:cubicBezTo>
                  <a:lnTo>
                    <a:pt x="9347200" y="1629791"/>
                  </a:lnTo>
                  <a:cubicBezTo>
                    <a:pt x="9347200" y="1809877"/>
                    <a:pt x="9198229" y="1955800"/>
                    <a:pt x="9014587" y="1955800"/>
                  </a:cubicBezTo>
                  <a:lnTo>
                    <a:pt x="332613" y="1955800"/>
                  </a:lnTo>
                  <a:cubicBezTo>
                    <a:pt x="148971" y="1955800"/>
                    <a:pt x="0" y="1809877"/>
                    <a:pt x="0" y="1629791"/>
                  </a:cubicBezTo>
                  <a:close/>
                </a:path>
              </a:pathLst>
            </a:custGeom>
            <a:solidFill>
              <a:srgbClr val="EBEEF9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398000" cy="2006600"/>
            </a:xfrm>
            <a:custGeom>
              <a:avLst/>
              <a:gdLst/>
              <a:ahLst/>
              <a:cxnLst/>
              <a:rect r="r" b="b" t="t" l="l"/>
              <a:pathLst>
                <a:path h="2006600" w="9398000">
                  <a:moveTo>
                    <a:pt x="0" y="351409"/>
                  </a:moveTo>
                  <a:cubicBezTo>
                    <a:pt x="0" y="156845"/>
                    <a:pt x="160782" y="0"/>
                    <a:pt x="358013" y="0"/>
                  </a:cubicBezTo>
                  <a:lnTo>
                    <a:pt x="9039987" y="0"/>
                  </a:lnTo>
                  <a:lnTo>
                    <a:pt x="9039987" y="25400"/>
                  </a:lnTo>
                  <a:lnTo>
                    <a:pt x="9039987" y="0"/>
                  </a:lnTo>
                  <a:cubicBezTo>
                    <a:pt x="9237218" y="0"/>
                    <a:pt x="9398000" y="156845"/>
                    <a:pt x="9398000" y="351409"/>
                  </a:cubicBezTo>
                  <a:lnTo>
                    <a:pt x="9372600" y="351409"/>
                  </a:lnTo>
                  <a:lnTo>
                    <a:pt x="9398000" y="351409"/>
                  </a:lnTo>
                  <a:lnTo>
                    <a:pt x="9398000" y="1655191"/>
                  </a:lnTo>
                  <a:lnTo>
                    <a:pt x="9372600" y="1655191"/>
                  </a:lnTo>
                  <a:lnTo>
                    <a:pt x="9398000" y="1655191"/>
                  </a:lnTo>
                  <a:cubicBezTo>
                    <a:pt x="9398000" y="1849755"/>
                    <a:pt x="9237218" y="2006600"/>
                    <a:pt x="9039987" y="2006600"/>
                  </a:cubicBezTo>
                  <a:lnTo>
                    <a:pt x="9039987" y="1981200"/>
                  </a:lnTo>
                  <a:lnTo>
                    <a:pt x="9039987" y="2006600"/>
                  </a:lnTo>
                  <a:lnTo>
                    <a:pt x="358013" y="2006600"/>
                  </a:lnTo>
                  <a:lnTo>
                    <a:pt x="358013" y="1981200"/>
                  </a:lnTo>
                  <a:lnTo>
                    <a:pt x="358013" y="2006600"/>
                  </a:lnTo>
                  <a:cubicBezTo>
                    <a:pt x="160782" y="2006600"/>
                    <a:pt x="0" y="1849755"/>
                    <a:pt x="0" y="1655191"/>
                  </a:cubicBezTo>
                  <a:lnTo>
                    <a:pt x="0" y="351409"/>
                  </a:lnTo>
                  <a:lnTo>
                    <a:pt x="25400" y="351409"/>
                  </a:lnTo>
                  <a:lnTo>
                    <a:pt x="0" y="351409"/>
                  </a:lnTo>
                  <a:moveTo>
                    <a:pt x="50800" y="351409"/>
                  </a:moveTo>
                  <a:lnTo>
                    <a:pt x="50800" y="1655191"/>
                  </a:lnTo>
                  <a:lnTo>
                    <a:pt x="25400" y="1655191"/>
                  </a:lnTo>
                  <a:lnTo>
                    <a:pt x="50800" y="1655191"/>
                  </a:lnTo>
                  <a:cubicBezTo>
                    <a:pt x="50800" y="1820799"/>
                    <a:pt x="187833" y="1955800"/>
                    <a:pt x="358013" y="1955800"/>
                  </a:cubicBezTo>
                  <a:lnTo>
                    <a:pt x="9039987" y="1955800"/>
                  </a:lnTo>
                  <a:cubicBezTo>
                    <a:pt x="9210167" y="1955800"/>
                    <a:pt x="9347200" y="1820799"/>
                    <a:pt x="9347200" y="1655191"/>
                  </a:cubicBezTo>
                  <a:lnTo>
                    <a:pt x="9347200" y="351409"/>
                  </a:lnTo>
                  <a:cubicBezTo>
                    <a:pt x="9347200" y="185801"/>
                    <a:pt x="9210167" y="50800"/>
                    <a:pt x="9039987" y="50800"/>
                  </a:cubicBezTo>
                  <a:lnTo>
                    <a:pt x="358013" y="50800"/>
                  </a:lnTo>
                  <a:lnTo>
                    <a:pt x="358013" y="25400"/>
                  </a:lnTo>
                  <a:lnTo>
                    <a:pt x="358013" y="50800"/>
                  </a:lnTo>
                  <a:cubicBezTo>
                    <a:pt x="187833" y="50800"/>
                    <a:pt x="50800" y="185801"/>
                    <a:pt x="50800" y="351409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7075092" y="3224814"/>
            <a:ext cx="10481466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57"/>
              </a:lnSpc>
            </a:pPr>
            <a:r>
              <a:rPr lang="en-US" sz="5464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URBAN PLANT HEALTH DETECTION  </a:t>
            </a:r>
          </a:p>
        </p:txBody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3592915" y="1301600"/>
            <a:ext cx="1894735" cy="616251"/>
            <a:chOff x="0" y="0"/>
            <a:chExt cx="2526314" cy="821667"/>
          </a:xfrm>
        </p:grpSpPr>
        <p:sp>
          <p:nvSpPr>
            <p:cNvPr name="Freeform 20" id="20" descr="A close up of a logo  Description automatically generated"/>
            <p:cNvSpPr/>
            <p:nvPr/>
          </p:nvSpPr>
          <p:spPr>
            <a:xfrm flipH="false" flipV="false" rot="0">
              <a:off x="0" y="0"/>
              <a:ext cx="2526284" cy="821690"/>
            </a:xfrm>
            <a:custGeom>
              <a:avLst/>
              <a:gdLst/>
              <a:ahLst/>
              <a:cxnLst/>
              <a:rect r="r" b="b" t="t" l="l"/>
              <a:pathLst>
                <a:path h="821690" w="2526284">
                  <a:moveTo>
                    <a:pt x="0" y="0"/>
                  </a:moveTo>
                  <a:lnTo>
                    <a:pt x="2526284" y="0"/>
                  </a:lnTo>
                  <a:lnTo>
                    <a:pt x="2526284" y="821690"/>
                  </a:lnTo>
                  <a:lnTo>
                    <a:pt x="0" y="821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86" r="-1" b="-83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1527570" y="1111442"/>
            <a:ext cx="1185239" cy="996567"/>
            <a:chOff x="0" y="0"/>
            <a:chExt cx="1580318" cy="1328756"/>
          </a:xfrm>
        </p:grpSpPr>
        <p:sp>
          <p:nvSpPr>
            <p:cNvPr name="Freeform 22" id="22" descr="A yellow and red shell logo  Description automatically generated"/>
            <p:cNvSpPr/>
            <p:nvPr/>
          </p:nvSpPr>
          <p:spPr>
            <a:xfrm flipH="false" flipV="false" rot="0">
              <a:off x="0" y="0"/>
              <a:ext cx="1580261" cy="1328801"/>
            </a:xfrm>
            <a:custGeom>
              <a:avLst/>
              <a:gdLst/>
              <a:ahLst/>
              <a:cxnLst/>
              <a:rect r="r" b="b" t="t" l="l"/>
              <a:pathLst>
                <a:path h="1328801" w="1580261">
                  <a:moveTo>
                    <a:pt x="0" y="0"/>
                  </a:moveTo>
                  <a:lnTo>
                    <a:pt x="1580261" y="0"/>
                  </a:lnTo>
                  <a:lnTo>
                    <a:pt x="1580261" y="1328801"/>
                  </a:lnTo>
                  <a:lnTo>
                    <a:pt x="0" y="1328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3" b="3"/>
              </a:stretch>
            </a:blip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9144000" y="980448"/>
            <a:ext cx="1503464" cy="1258556"/>
            <a:chOff x="0" y="0"/>
            <a:chExt cx="2004619" cy="1678074"/>
          </a:xfrm>
        </p:grpSpPr>
        <p:sp>
          <p:nvSpPr>
            <p:cNvPr name="Freeform 24" id="24" descr="A logo of a company  Description automatically generated"/>
            <p:cNvSpPr/>
            <p:nvPr/>
          </p:nvSpPr>
          <p:spPr>
            <a:xfrm flipH="false" flipV="false" rot="0">
              <a:off x="0" y="0"/>
              <a:ext cx="2004568" cy="1678051"/>
            </a:xfrm>
            <a:custGeom>
              <a:avLst/>
              <a:gdLst/>
              <a:ahLst/>
              <a:cxnLst/>
              <a:rect r="r" b="b" t="t" l="l"/>
              <a:pathLst>
                <a:path h="1678051" w="2004568">
                  <a:moveTo>
                    <a:pt x="0" y="0"/>
                  </a:moveTo>
                  <a:lnTo>
                    <a:pt x="2004568" y="0"/>
                  </a:lnTo>
                  <a:lnTo>
                    <a:pt x="2004568" y="1678051"/>
                  </a:lnTo>
                  <a:lnTo>
                    <a:pt x="0" y="1678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409" t="-20045" r="-8600" b="-19732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7484423" y="5339364"/>
            <a:ext cx="7055860" cy="2893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5"/>
              </a:lnSpc>
            </a:pPr>
            <a:r>
              <a:rPr lang="en-US" sz="3704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GROUP MEMBERS-</a:t>
            </a:r>
          </a:p>
          <a:p>
            <a:pPr algn="l">
              <a:lnSpc>
                <a:spcPts val="4445"/>
              </a:lnSpc>
            </a:pPr>
            <a:r>
              <a:rPr lang="en-US" sz="3704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Tanya Singh</a:t>
            </a:r>
          </a:p>
          <a:p>
            <a:pPr algn="l">
              <a:lnSpc>
                <a:spcPts val="4445"/>
              </a:lnSpc>
            </a:pPr>
            <a:r>
              <a:rPr lang="en-US" sz="3704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Nakshatra Sawarkar</a:t>
            </a:r>
          </a:p>
          <a:p>
            <a:pPr algn="l">
              <a:lnSpc>
                <a:spcPts val="4445"/>
              </a:lnSpc>
            </a:pPr>
            <a:r>
              <a:rPr lang="en-US" sz="3704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Shaikh Tauhid Shaikh Javed</a:t>
            </a:r>
          </a:p>
          <a:p>
            <a:pPr algn="l">
              <a:lnSpc>
                <a:spcPts val="4445"/>
              </a:lnSpc>
              <a:spcBef>
                <a:spcPct val="0"/>
              </a:spcBef>
            </a:pPr>
            <a:r>
              <a:rPr lang="en-US" b="true" sz="3704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Abhishek Wekhande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457460" y="2722713"/>
            <a:ext cx="14067280" cy="5790976"/>
          </a:xfrm>
          <a:custGeom>
            <a:avLst/>
            <a:gdLst/>
            <a:ahLst/>
            <a:cxnLst/>
            <a:rect r="r" b="b" t="t" l="l"/>
            <a:pathLst>
              <a:path h="5790976" w="14067280">
                <a:moveTo>
                  <a:pt x="0" y="0"/>
                </a:moveTo>
                <a:lnTo>
                  <a:pt x="14067280" y="0"/>
                </a:lnTo>
                <a:lnTo>
                  <a:pt x="14067280" y="5790976"/>
                </a:lnTo>
                <a:lnTo>
                  <a:pt x="0" y="5790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4096" y="1551138"/>
            <a:ext cx="897105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Screenshot of Output: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7460" y="8505825"/>
            <a:ext cx="1406728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2"/>
              </a:lnSpc>
              <a:spcBef>
                <a:spcPct val="0"/>
              </a:spcBef>
            </a:pPr>
            <a:r>
              <a:rPr lang="en-US" sz="236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The graphs show that the model's training and validation accuracy steadily increased, reaching over 91%, while the loss consistently decreased, indicating effective learning and good generalization.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15070" y="1432697"/>
            <a:ext cx="8971059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1"/>
              </a:lnSpc>
            </a:pPr>
            <a:r>
              <a:rPr lang="en-US" sz="4359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Conclusion: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5318" y="2915537"/>
            <a:ext cx="13736424" cy="483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3895" indent="-341948" lvl="1">
              <a:lnSpc>
                <a:spcPts val="3801"/>
              </a:lnSpc>
              <a:buFont typeface="Arial"/>
              <a:buChar char="•"/>
            </a:pPr>
            <a:r>
              <a:rPr lang="en-US" sz="3167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Built a plant disease detection system using CNN with an accuracy of 91.26%.</a:t>
            </a:r>
          </a:p>
          <a:p>
            <a:pPr algn="just" marL="683895" indent="-341948" lvl="1">
              <a:lnSpc>
                <a:spcPts val="3801"/>
              </a:lnSpc>
              <a:buFont typeface="Arial"/>
              <a:buChar char="•"/>
            </a:pPr>
            <a:r>
              <a:rPr lang="en-US" sz="3167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The model is capable of detecting multiple diseases across 38 different classes.</a:t>
            </a:r>
          </a:p>
          <a:p>
            <a:pPr algn="just" marL="683895" indent="-341948" lvl="1">
              <a:lnSpc>
                <a:spcPts val="3801"/>
              </a:lnSpc>
              <a:buFont typeface="Arial"/>
              <a:buChar char="•"/>
            </a:pPr>
            <a:r>
              <a:rPr lang="en-US" sz="3167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Can help farmers intervene early and reduce crop loss.</a:t>
            </a:r>
          </a:p>
          <a:p>
            <a:pPr algn="just">
              <a:lnSpc>
                <a:spcPts val="3801"/>
              </a:lnSpc>
            </a:pPr>
          </a:p>
          <a:p>
            <a:pPr algn="just">
              <a:lnSpc>
                <a:spcPts val="3801"/>
              </a:lnSpc>
            </a:pPr>
            <a:r>
              <a:rPr lang="en-US" sz="3167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3167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Future Enhancements:</a:t>
            </a:r>
          </a:p>
          <a:p>
            <a:pPr algn="just" marL="683895" indent="-341948" lvl="1">
              <a:lnSpc>
                <a:spcPts val="3801"/>
              </a:lnSpc>
              <a:buFont typeface="Arial"/>
              <a:buChar char="•"/>
            </a:pPr>
            <a:r>
              <a:rPr lang="en-US" sz="3167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Integration with drone imaging</a:t>
            </a:r>
          </a:p>
          <a:p>
            <a:pPr algn="just" marL="683895" indent="-341948" lvl="1">
              <a:lnSpc>
                <a:spcPts val="3801"/>
              </a:lnSpc>
              <a:buFont typeface="Arial"/>
              <a:buChar char="•"/>
            </a:pPr>
            <a:r>
              <a:rPr lang="en-US" sz="3167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Expansion to more crops and real-field images</a:t>
            </a:r>
          </a:p>
          <a:p>
            <a:pPr algn="just">
              <a:lnSpc>
                <a:spcPts val="3801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-3254996" y="8116187"/>
            <a:ext cx="2089798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2"/>
              </a:lnSpc>
              <a:spcBef>
                <a:spcPct val="0"/>
              </a:spcBef>
            </a:pPr>
            <a:r>
              <a:rPr lang="en-US" b="true" sz="336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Github link- </a:t>
            </a:r>
            <a:r>
              <a:rPr lang="en-US" sz="3360" u="sng">
                <a:solidFill>
                  <a:srgbClr val="54A5ED"/>
                </a:solidFill>
                <a:latin typeface="Arial"/>
                <a:ea typeface="Arial"/>
                <a:cs typeface="Arial"/>
                <a:sym typeface="Arial"/>
              </a:rPr>
              <a:t>https://github.com/Abhishek220704/plant-disease-app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91153" y="1519519"/>
            <a:ext cx="5513162" cy="83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7"/>
              </a:lnSpc>
            </a:pPr>
            <a:r>
              <a:rPr lang="en-US" sz="4356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Learning Objectives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1154" y="9210614"/>
            <a:ext cx="1010926" cy="362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Source 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2234" y="9210614"/>
            <a:ext cx="2580646" cy="362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 tooltip="https://www.freepik.com/"/>
              </a:rPr>
              <a:t>www.freepik.com/</a:t>
            </a:r>
          </a:p>
        </p:txBody>
      </p:sp>
      <p:sp>
        <p:nvSpPr>
          <p:cNvPr name="AutoShape 16" id="16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1018520" y="2164080"/>
            <a:ext cx="6751320" cy="6949440"/>
            <a:chOff x="0" y="0"/>
            <a:chExt cx="9001760" cy="9265920"/>
          </a:xfrm>
        </p:grpSpPr>
        <p:sp>
          <p:nvSpPr>
            <p:cNvPr name="Freeform 18" id="18" descr="A ladder leading to a large yellow circle  Description automatically generated"/>
            <p:cNvSpPr/>
            <p:nvPr/>
          </p:nvSpPr>
          <p:spPr>
            <a:xfrm flipH="false" flipV="false" rot="0">
              <a:off x="0" y="0"/>
              <a:ext cx="9001760" cy="9265920"/>
            </a:xfrm>
            <a:custGeom>
              <a:avLst/>
              <a:gdLst/>
              <a:ahLst/>
              <a:cxnLst/>
              <a:rect r="r" b="b" t="t" l="l"/>
              <a:pathLst>
                <a:path h="9265920" w="9001760">
                  <a:moveTo>
                    <a:pt x="0" y="0"/>
                  </a:moveTo>
                  <a:lnTo>
                    <a:pt x="9001760" y="0"/>
                  </a:lnTo>
                  <a:lnTo>
                    <a:pt x="9001760" y="9265920"/>
                  </a:lnTo>
                  <a:lnTo>
                    <a:pt x="0" y="9265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85000"/>
              </a:blip>
              <a:stretch>
                <a:fillRect l="-18960" t="-6535" r="-18805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3350240" y="4693859"/>
            <a:ext cx="2072642" cy="95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GOAL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9876" y="2657083"/>
            <a:ext cx="10558773" cy="584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5312" indent="-322656" lvl="1">
              <a:lnSpc>
                <a:spcPts val="3586"/>
              </a:lnSpc>
              <a:buFont typeface="Arial"/>
              <a:buChar char="•"/>
            </a:pPr>
            <a:r>
              <a:rPr lang="en-US" sz="29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how AI can assist agriculture by identifying plant diseases early.</a:t>
            </a:r>
          </a:p>
          <a:p>
            <a:pPr algn="just">
              <a:lnSpc>
                <a:spcPts val="3586"/>
              </a:lnSpc>
            </a:pPr>
          </a:p>
          <a:p>
            <a:pPr algn="just" marL="645312" indent="-322656" lvl="1">
              <a:lnSpc>
                <a:spcPts val="3586"/>
              </a:lnSpc>
              <a:buFont typeface="Arial"/>
              <a:buChar char="•"/>
            </a:pPr>
            <a:r>
              <a:rPr lang="en-US" sz="29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how to prepare and process large image datasets.</a:t>
            </a:r>
          </a:p>
          <a:p>
            <a:pPr algn="just">
              <a:lnSpc>
                <a:spcPts val="3586"/>
              </a:lnSpc>
            </a:pPr>
          </a:p>
          <a:p>
            <a:pPr algn="just" marL="645312" indent="-322656" lvl="1">
              <a:lnSpc>
                <a:spcPts val="3586"/>
              </a:lnSpc>
              <a:buFont typeface="Arial"/>
              <a:buChar char="•"/>
            </a:pPr>
            <a:r>
              <a:rPr lang="en-US" sz="29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 hands-on experience building CNN models from scratch.</a:t>
            </a:r>
          </a:p>
          <a:p>
            <a:pPr algn="just">
              <a:lnSpc>
                <a:spcPts val="3586"/>
              </a:lnSpc>
            </a:pPr>
          </a:p>
          <a:p>
            <a:pPr algn="just" marL="645312" indent="-322656" lvl="1">
              <a:lnSpc>
                <a:spcPts val="3586"/>
              </a:lnSpc>
              <a:buFont typeface="Arial"/>
              <a:buChar char="•"/>
            </a:pPr>
            <a:r>
              <a:rPr lang="en-US" sz="29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how to:</a:t>
            </a:r>
          </a:p>
          <a:p>
            <a:pPr algn="just" marL="1290623" indent="-430208" lvl="2">
              <a:lnSpc>
                <a:spcPts val="3586"/>
              </a:lnSpc>
              <a:buFont typeface="Arial"/>
              <a:buChar char="⚬"/>
            </a:pPr>
            <a:r>
              <a:rPr lang="en-US" sz="29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overfitting with dropout and augmentation</a:t>
            </a:r>
          </a:p>
          <a:p>
            <a:pPr algn="just" marL="1290623" indent="-430208" lvl="2">
              <a:lnSpc>
                <a:spcPts val="3586"/>
              </a:lnSpc>
              <a:buFont typeface="Arial"/>
              <a:buChar char="⚬"/>
            </a:pPr>
            <a:r>
              <a:rPr lang="en-US" sz="29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 performance through evaluation metrics</a:t>
            </a:r>
          </a:p>
          <a:p>
            <a:pPr algn="just" marL="1290623" indent="-430208" lvl="2">
              <a:lnSpc>
                <a:spcPts val="3586"/>
              </a:lnSpc>
              <a:buFont typeface="Arial"/>
              <a:buChar char="⚬"/>
            </a:pPr>
            <a:r>
              <a:rPr lang="en-US" sz="29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results with proper tuning</a:t>
            </a:r>
          </a:p>
          <a:p>
            <a:pPr algn="just">
              <a:lnSpc>
                <a:spcPts val="33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95191" y="1551966"/>
            <a:ext cx="8971059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1"/>
              </a:lnSpc>
            </a:pPr>
            <a:r>
              <a:rPr lang="en-US" sz="4359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Tools and Technology used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113875"/>
            <a:ext cx="9471474" cy="718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8600" indent="-369300" lvl="1">
              <a:lnSpc>
                <a:spcPts val="4105"/>
              </a:lnSpc>
              <a:buFont typeface="Arial"/>
              <a:buChar char="•"/>
            </a:pPr>
            <a:r>
              <a:rPr lang="en-US" b="true" sz="342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Platform: </a:t>
            </a:r>
            <a:r>
              <a:rPr lang="en-US" sz="342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Google Colab</a:t>
            </a:r>
          </a:p>
          <a:p>
            <a:pPr algn="l">
              <a:lnSpc>
                <a:spcPts val="4105"/>
              </a:lnSpc>
            </a:pPr>
          </a:p>
          <a:p>
            <a:pPr algn="l" marL="738600" indent="-369300" lvl="1">
              <a:lnSpc>
                <a:spcPts val="4105"/>
              </a:lnSpc>
              <a:buFont typeface="Arial"/>
              <a:buChar char="•"/>
            </a:pPr>
            <a:r>
              <a:rPr lang="en-US" b="true" sz="342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Language: </a:t>
            </a:r>
            <a:r>
              <a:rPr lang="en-US" sz="342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algn="l">
              <a:lnSpc>
                <a:spcPts val="4105"/>
              </a:lnSpc>
            </a:pPr>
          </a:p>
          <a:p>
            <a:pPr algn="l" marL="738600" indent="-369300" lvl="1">
              <a:lnSpc>
                <a:spcPts val="4105"/>
              </a:lnSpc>
              <a:buFont typeface="Arial"/>
              <a:buChar char="•"/>
            </a:pPr>
            <a:r>
              <a:rPr lang="en-US" b="true" sz="342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Libraries:</a:t>
            </a:r>
          </a:p>
          <a:p>
            <a:pPr algn="l">
              <a:lnSpc>
                <a:spcPts val="4105"/>
              </a:lnSpc>
            </a:pPr>
            <a:r>
              <a:rPr lang="en-US" sz="342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3421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Pandas,Numpy</a:t>
            </a:r>
          </a:p>
          <a:p>
            <a:pPr algn="l">
              <a:lnSpc>
                <a:spcPts val="3985"/>
              </a:lnSpc>
            </a:pPr>
            <a:r>
              <a:rPr lang="en-US" sz="332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3321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TensorFlow / Keras – </a:t>
            </a:r>
            <a:r>
              <a:rPr lang="en-US" sz="332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for deep learning</a:t>
            </a:r>
          </a:p>
          <a:p>
            <a:pPr algn="l">
              <a:lnSpc>
                <a:spcPts val="3985"/>
              </a:lnSpc>
            </a:pPr>
            <a:r>
              <a:rPr lang="en-US" sz="332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3321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OpenCV / PIL –</a:t>
            </a:r>
            <a:r>
              <a:rPr lang="en-US" sz="332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for image processing</a:t>
            </a:r>
          </a:p>
          <a:p>
            <a:pPr algn="l">
              <a:lnSpc>
                <a:spcPts val="3985"/>
              </a:lnSpc>
            </a:pPr>
            <a:r>
              <a:rPr lang="en-US" sz="332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3321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Matplotlib / Seaborn – </a:t>
            </a:r>
            <a:r>
              <a:rPr lang="en-US" sz="332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for visualizations</a:t>
            </a:r>
          </a:p>
          <a:p>
            <a:pPr algn="l">
              <a:lnSpc>
                <a:spcPts val="3985"/>
              </a:lnSpc>
            </a:pPr>
            <a:r>
              <a:rPr lang="en-US" sz="332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3321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scikit-learn – </a:t>
            </a:r>
            <a:r>
              <a:rPr lang="en-US" sz="332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for evaluation metrics</a:t>
            </a:r>
          </a:p>
          <a:p>
            <a:pPr algn="l">
              <a:lnSpc>
                <a:spcPts val="3985"/>
              </a:lnSpc>
            </a:pPr>
          </a:p>
          <a:p>
            <a:pPr algn="l">
              <a:lnSpc>
                <a:spcPts val="4105"/>
              </a:lnSpc>
            </a:pPr>
          </a:p>
          <a:p>
            <a:pPr algn="l" marL="738600" indent="-369300" lvl="1">
              <a:lnSpc>
                <a:spcPts val="4105"/>
              </a:lnSpc>
              <a:buFont typeface="Arial"/>
              <a:buChar char="•"/>
            </a:pPr>
            <a:r>
              <a:rPr lang="en-US" b="true" sz="342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Dataset Source: </a:t>
            </a:r>
            <a:r>
              <a:rPr lang="en-US" sz="342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</a:p>
          <a:p>
            <a:pPr algn="l">
              <a:lnSpc>
                <a:spcPts val="374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93974" y="1472454"/>
            <a:ext cx="8971059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1"/>
              </a:lnSpc>
            </a:pPr>
            <a:r>
              <a:rPr lang="en-US" sz="4359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Methodology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3974" y="2505075"/>
            <a:ext cx="17393976" cy="978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Dataset: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New Plant Diseases Dataset (Augmented) from Kaggle.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Over 87,000+ images, labeled across 38 classes (diseased and healthy conditions for multiple plants).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Steps: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b="true" sz="32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1. Preprocessing:</a:t>
            </a:r>
          </a:p>
          <a:p>
            <a:pPr algn="l" marL="690881" indent="-345440" lvl="1">
              <a:lnSpc>
                <a:spcPts val="384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Resize images to a uniform shape (128x128).</a:t>
            </a:r>
          </a:p>
          <a:p>
            <a:pPr algn="l" marL="690881" indent="-345440" lvl="1">
              <a:lnSpc>
                <a:spcPts val="384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Normalize pixel values.</a:t>
            </a:r>
          </a:p>
          <a:p>
            <a:pPr algn="l" marL="690881" indent="-345440" lvl="1">
              <a:lnSpc>
                <a:spcPts val="384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Apply data augmentation: rotation, flipping, zoom.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b="true" sz="32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 2. Model:</a:t>
            </a:r>
          </a:p>
          <a:p>
            <a:pPr algn="l" marL="690881" indent="-345440" lvl="1">
              <a:lnSpc>
                <a:spcPts val="384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Custom CNN architecture built using Keras.</a:t>
            </a:r>
          </a:p>
          <a:p>
            <a:pPr algn="l" marL="690881" indent="-345440" lvl="1">
              <a:lnSpc>
                <a:spcPts val="384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Layers: Conv2D → MaxPooling → Dropout → Dense layers.</a:t>
            </a:r>
          </a:p>
          <a:p>
            <a:pPr algn="l" marL="690881" indent="-345440" lvl="1">
              <a:lnSpc>
                <a:spcPts val="384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Trained using categorical_crossentropy and Adam optimizer.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ctr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93974" y="1472454"/>
            <a:ext cx="8971059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1"/>
              </a:lnSpc>
            </a:pPr>
            <a:r>
              <a:rPr lang="en-US" sz="4359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Methodology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3974" y="2158254"/>
            <a:ext cx="17393976" cy="758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b="true" sz="3399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 3. Training &amp; Evaluation:</a:t>
            </a:r>
          </a:p>
          <a:p>
            <a:pPr algn="l" marL="734059" indent="-36703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Train/validation split: 80/20.</a:t>
            </a:r>
          </a:p>
          <a:p>
            <a:pPr algn="l" marL="734059" indent="-36703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Epochs: 10</a:t>
            </a:r>
          </a:p>
          <a:p>
            <a:pPr algn="l" marL="734059" indent="-36703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Final Validation Accuracy: 91.26%</a:t>
            </a:r>
          </a:p>
          <a:p>
            <a:pPr algn="l">
              <a:lnSpc>
                <a:spcPts val="4079"/>
              </a:lnSpc>
              <a:spcBef>
                <a:spcPct val="0"/>
              </a:spcBef>
            </a:pPr>
          </a:p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b="true" sz="3399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b="true" sz="3399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Evaluated using:</a:t>
            </a:r>
          </a:p>
          <a:p>
            <a:pPr algn="l" marL="734059" indent="-36703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</a:p>
          <a:p>
            <a:pPr algn="l" marL="734059" indent="-36703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Classification report (Precision, Recall, F1-Score)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ctr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74096" y="1532088"/>
            <a:ext cx="8971059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1"/>
              </a:lnSpc>
            </a:pPr>
            <a:r>
              <a:rPr lang="en-US" sz="4359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Statement: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4096" y="2865588"/>
            <a:ext cx="15102686" cy="489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6545" indent="-373273" lvl="1">
              <a:lnSpc>
                <a:spcPts val="4149"/>
              </a:lnSpc>
              <a:buFont typeface="Arial"/>
              <a:buChar char="•"/>
            </a:pPr>
            <a:r>
              <a:rPr lang="en-US" sz="3457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Plants are highly susceptible to diseases that can spread quickly and damage entire crops. Manual diagnosis is often slow, inaccurate, and requires expert intervention, making early detection challenging.</a:t>
            </a:r>
          </a:p>
          <a:p>
            <a:pPr algn="just">
              <a:lnSpc>
                <a:spcPts val="4029"/>
              </a:lnSpc>
            </a:pPr>
          </a:p>
          <a:p>
            <a:pPr algn="just" marL="746545" indent="-373273" lvl="1">
              <a:lnSpc>
                <a:spcPts val="4149"/>
              </a:lnSpc>
              <a:buFont typeface="Arial"/>
              <a:buChar char="•"/>
            </a:pPr>
            <a:r>
              <a:rPr lang="en-US" sz="3457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There is a need for a fast, automated, and accurate solution to detect plant diseases from leaf images to prevent contamination and reduce crop loss.</a:t>
            </a:r>
          </a:p>
          <a:p>
            <a:pPr algn="l">
              <a:lnSpc>
                <a:spcPts val="4029"/>
              </a:lnSpc>
            </a:pPr>
          </a:p>
          <a:p>
            <a:pPr algn="ctr">
              <a:lnSpc>
                <a:spcPts val="53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74096" y="1532088"/>
            <a:ext cx="8971059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1"/>
              </a:lnSpc>
            </a:pPr>
            <a:r>
              <a:rPr lang="en-US" sz="4359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Solution: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4096" y="2865588"/>
            <a:ext cx="14902642" cy="481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7145" indent="-373572" lvl="1">
              <a:lnSpc>
                <a:spcPts val="4152"/>
              </a:lnSpc>
              <a:buFont typeface="Arial"/>
              <a:buChar char="•"/>
            </a:pPr>
            <a:r>
              <a:rPr lang="en-US" sz="346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Develop a deep learning-based image classification model that can detect whether a plant leaf is healthy or diseased.</a:t>
            </a:r>
          </a:p>
          <a:p>
            <a:pPr algn="just">
              <a:lnSpc>
                <a:spcPts val="4152"/>
              </a:lnSpc>
            </a:pPr>
          </a:p>
          <a:p>
            <a:pPr algn="just" marL="747145" indent="-373572" lvl="1">
              <a:lnSpc>
                <a:spcPts val="4152"/>
              </a:lnSpc>
              <a:buFont typeface="Arial"/>
              <a:buChar char="•"/>
            </a:pPr>
            <a:r>
              <a:rPr lang="en-US" sz="346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Use a large dataset of labeled images to train a model that generalizes well across multiple plant types and diseases.</a:t>
            </a:r>
          </a:p>
          <a:p>
            <a:pPr algn="just">
              <a:lnSpc>
                <a:spcPts val="4152"/>
              </a:lnSpc>
            </a:pPr>
          </a:p>
          <a:p>
            <a:pPr algn="just" marL="747145" indent="-373572" lvl="1">
              <a:lnSpc>
                <a:spcPts val="4152"/>
              </a:lnSpc>
              <a:buFont typeface="Arial"/>
              <a:buChar char="•"/>
            </a:pPr>
            <a:r>
              <a:rPr lang="en-US" sz="346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Provide early warnings so farmers can isolate diseased plants and take preventive measures.</a:t>
            </a:r>
          </a:p>
          <a:p>
            <a:pPr algn="just">
              <a:lnSpc>
                <a:spcPts val="43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891850" y="2369271"/>
            <a:ext cx="12867138" cy="5548458"/>
          </a:xfrm>
          <a:custGeom>
            <a:avLst/>
            <a:gdLst/>
            <a:ahLst/>
            <a:cxnLst/>
            <a:rect r="r" b="b" t="t" l="l"/>
            <a:pathLst>
              <a:path h="5548458" w="12867138">
                <a:moveTo>
                  <a:pt x="0" y="0"/>
                </a:moveTo>
                <a:lnTo>
                  <a:pt x="12867138" y="0"/>
                </a:lnTo>
                <a:lnTo>
                  <a:pt x="12867138" y="5548458"/>
                </a:lnTo>
                <a:lnTo>
                  <a:pt x="0" y="55484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4096" y="1551138"/>
            <a:ext cx="897105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Screenshot of Output: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20495" y="8041554"/>
            <a:ext cx="15438805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7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This screenshot shows that after 10 epochs, the model achieved a training accuracy of 91.26% and a validation accuracy of 93.24%, with training loss reduced to 0.2683 and validation loss to 0.2093, indicating strong performance</a:t>
            </a:r>
            <a:r>
              <a:rPr lang="en-US" sz="27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effective learning without overfitting.</a:t>
            </a:r>
          </a:p>
          <a:p>
            <a:pPr algn="ctr">
              <a:lnSpc>
                <a:spcPts val="32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818587" y="2334172"/>
            <a:ext cx="9751110" cy="7156128"/>
          </a:xfrm>
          <a:custGeom>
            <a:avLst/>
            <a:gdLst/>
            <a:ahLst/>
            <a:cxnLst/>
            <a:rect r="r" b="b" t="t" l="l"/>
            <a:pathLst>
              <a:path h="7156128" w="9751110">
                <a:moveTo>
                  <a:pt x="0" y="0"/>
                </a:moveTo>
                <a:lnTo>
                  <a:pt x="9751110" y="0"/>
                </a:lnTo>
                <a:lnTo>
                  <a:pt x="9751110" y="7156128"/>
                </a:lnTo>
                <a:lnTo>
                  <a:pt x="0" y="7156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4096" y="1551138"/>
            <a:ext cx="897105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Screenshot of Output: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62653" y="4222556"/>
            <a:ext cx="6670958" cy="453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0"/>
              </a:lnSpc>
            </a:pPr>
            <a:r>
              <a:rPr lang="en-US" sz="29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classification report shows a high-performing model with an overall accuracy of 93%, demonstrating strong precision, recall, and F1-scores across multiple plant disease categories.</a:t>
            </a:r>
          </a:p>
          <a:p>
            <a:pPr algn="ctr">
              <a:lnSpc>
                <a:spcPts val="3580"/>
              </a:lnSpc>
            </a:pPr>
          </a:p>
          <a:p>
            <a:pPr algn="ctr">
              <a:lnSpc>
                <a:spcPts val="3580"/>
              </a:lnSpc>
            </a:pPr>
          </a:p>
          <a:p>
            <a:pPr algn="ctr">
              <a:lnSpc>
                <a:spcPts val="3580"/>
              </a:lnSpc>
            </a:pPr>
          </a:p>
          <a:p>
            <a:pPr algn="ctr">
              <a:lnSpc>
                <a:spcPts val="3580"/>
              </a:lnSpc>
            </a:pPr>
          </a:p>
          <a:p>
            <a:pPr algn="ctr">
              <a:lnSpc>
                <a:spcPts val="35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DAGqhi4q9qU</dc:identifier>
  <dcterms:modified xsi:type="dcterms:W3CDTF">2011-08-01T06:04:30Z</dcterms:modified>
  <cp:revision>1</cp:revision>
  <dc:title>Week 3 Project PPT Template 2.pptx</dc:title>
</cp:coreProperties>
</file>