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db97f19d6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db97f19d6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db97f19d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db97f19d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db97f19d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db97f19d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db97f19d6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db97f19d6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db97f19d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db97f19d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db97f19d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db97f19d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db97f19d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db97f19d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db97f19d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db97f19d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db97f19d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db97f19d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db97f19d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db97f19d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db97f19d6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db97f19d6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Finance and Risk Analytics Capstone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txBox="1"/>
          <p:nvPr>
            <p:ph idx="1" type="body"/>
          </p:nvPr>
        </p:nvSpPr>
        <p:spPr>
          <a:xfrm>
            <a:off x="1303800" y="392225"/>
            <a:ext cx="7030500" cy="4139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300"/>
              </a:spcBef>
              <a:spcAft>
                <a:spcPts val="0"/>
              </a:spcAft>
              <a:buNone/>
            </a:pPr>
            <a:r>
              <a:rPr lang="en" sz="1200">
                <a:solidFill>
                  <a:srgbClr val="0F172A"/>
                </a:solidFill>
                <a:latin typeface="Roboto"/>
                <a:ea typeface="Roboto"/>
                <a:cs typeface="Roboto"/>
                <a:sym typeface="Roboto"/>
              </a:rPr>
              <a:t>Sharpe Ratio:</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The annualized Sharpe ratio for Patrick Jyengar's portfolio is 0.11, and for Peter Jyengar's portfolio, it is 0.24.</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Total ROI:</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Patrick Jyengar's expected earning from the $500,000 investment in equities is $1.05 million, while Peter Jyengar's expected earning from the $1 million investment is over $6 million.</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Portfolio Composition:</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Patrick Jyengar's portfolio includes stocks like MSFT, and Peter Jyengar's portfolio consists of high risk/high return stocks like AMZN.</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Investment Strategy:</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Patrick Jyengar prefers a balanced portfolio with lower risk, while Peter Jyengar prefers high return investments with higher risk.</a:t>
            </a:r>
            <a:endParaRPr sz="1200">
              <a:solidFill>
                <a:srgbClr val="0F172A"/>
              </a:solidFill>
              <a:latin typeface="Roboto"/>
              <a:ea typeface="Roboto"/>
              <a:cs typeface="Roboto"/>
              <a:sym typeface="Roboto"/>
            </a:endParaRPr>
          </a:p>
          <a:p>
            <a:pPr indent="0" lvl="0" marL="0" rtl="0" algn="l">
              <a:spcBef>
                <a:spcPts val="600"/>
              </a:spcBef>
              <a:spcAft>
                <a:spcPts val="1200"/>
              </a:spcAft>
              <a:buNone/>
            </a:pPr>
            <a:r>
              <a:t/>
            </a:r>
            <a:endParaRPr>
              <a:solidFill>
                <a:srgbClr val="0F172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 </a:t>
            </a:r>
            <a:endParaRPr/>
          </a:p>
          <a:p>
            <a:pPr indent="0" lvl="0" marL="0" rtl="0" algn="l">
              <a:spcBef>
                <a:spcPts val="0"/>
              </a:spcBef>
              <a:spcAft>
                <a:spcPts val="0"/>
              </a:spcAft>
              <a:buNone/>
            </a:pPr>
            <a:r>
              <a:rPr lang="en"/>
              <a:t>By- Abhishek.Palsodkar C5 MSDS UOA</a:t>
            </a:r>
            <a:endParaRPr/>
          </a:p>
        </p:txBody>
      </p:sp>
      <p:sp>
        <p:nvSpPr>
          <p:cNvPr id="330" name="Google Shape;330;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6" name="Google Shape;336;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33333"/>
              </a:lnSpc>
              <a:spcBef>
                <a:spcPts val="300"/>
              </a:spcBef>
              <a:spcAft>
                <a:spcPts val="300"/>
              </a:spcAft>
              <a:buNone/>
            </a:pPr>
            <a:r>
              <a:rPr b="0" lang="en" sz="1800">
                <a:solidFill>
                  <a:srgbClr val="1E293B"/>
                </a:solidFill>
                <a:latin typeface="Roboto"/>
                <a:ea typeface="Roboto"/>
                <a:cs typeface="Roboto"/>
                <a:sym typeface="Roboto"/>
              </a:rPr>
              <a:t>Wealth Management Industry Growth</a:t>
            </a:r>
            <a:endParaRPr b="0" sz="1800">
              <a:solidFill>
                <a:srgbClr val="1E293B"/>
              </a:solidFill>
              <a:latin typeface="Roboto"/>
              <a:ea typeface="Roboto"/>
              <a:cs typeface="Roboto"/>
              <a:sym typeface="Roboto"/>
            </a:endParaRPr>
          </a:p>
        </p:txBody>
      </p:sp>
      <p:sp>
        <p:nvSpPr>
          <p:cNvPr id="284" name="Google Shape;284;p14"/>
          <p:cNvSpPr txBox="1"/>
          <p:nvPr>
            <p:ph idx="1" type="body"/>
          </p:nvPr>
        </p:nvSpPr>
        <p:spPr>
          <a:xfrm>
            <a:off x="1303800" y="1027125"/>
            <a:ext cx="7030500" cy="4003500"/>
          </a:xfrm>
          <a:prstGeom prst="rect">
            <a:avLst/>
          </a:prstGeom>
        </p:spPr>
        <p:txBody>
          <a:bodyPr anchorCtr="0" anchor="t" bIns="91425" lIns="91425" spcFirstLastPara="1" rIns="91425" wrap="square" tIns="91425">
            <a:normAutofit fontScale="92500" lnSpcReduction="10000"/>
          </a:bodyPr>
          <a:lstStyle/>
          <a:p>
            <a:pPr indent="-299085" lvl="0" marL="457200" rtl="0" algn="l">
              <a:lnSpc>
                <a:spcPct val="150000"/>
              </a:lnSpc>
              <a:spcBef>
                <a:spcPts val="60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The wealth management industry has seen significant growth, with individuals and businesses seeking maximum returns.</a:t>
            </a:r>
            <a:endParaRPr sz="1200">
              <a:solidFill>
                <a:srgbClr val="1E293B"/>
              </a:solidFill>
              <a:latin typeface="Roboto"/>
              <a:ea typeface="Roboto"/>
              <a:cs typeface="Roboto"/>
              <a:sym typeface="Roboto"/>
            </a:endParaRPr>
          </a:p>
          <a:p>
            <a:pPr indent="-299085" lvl="0" marL="457200" rtl="0" algn="l">
              <a:lnSpc>
                <a:spcPct val="150000"/>
              </a:lnSpc>
              <a:spcBef>
                <a:spcPts val="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Many investors lack the skills or time to identify the right investment opportunities, leading to the emergence of portfolio managers.</a:t>
            </a:r>
            <a:endParaRPr sz="1200">
              <a:solidFill>
                <a:srgbClr val="1E293B"/>
              </a:solidFill>
              <a:latin typeface="Roboto"/>
              <a:ea typeface="Roboto"/>
              <a:cs typeface="Roboto"/>
              <a:sym typeface="Roboto"/>
            </a:endParaRPr>
          </a:p>
          <a:p>
            <a:pPr indent="0" lvl="0" marL="0" rtl="0" algn="l">
              <a:lnSpc>
                <a:spcPct val="133333"/>
              </a:lnSpc>
              <a:spcBef>
                <a:spcPts val="600"/>
              </a:spcBef>
              <a:spcAft>
                <a:spcPts val="0"/>
              </a:spcAft>
              <a:buNone/>
            </a:pPr>
            <a:r>
              <a:rPr lang="en" sz="1800">
                <a:solidFill>
                  <a:srgbClr val="1E293B"/>
                </a:solidFill>
                <a:latin typeface="Roboto"/>
                <a:ea typeface="Roboto"/>
                <a:cs typeface="Roboto"/>
                <a:sym typeface="Roboto"/>
              </a:rPr>
              <a:t>Role of Portfolio Managers</a:t>
            </a:r>
            <a:endParaRPr sz="1800">
              <a:solidFill>
                <a:srgbClr val="1E293B"/>
              </a:solidFill>
              <a:latin typeface="Roboto"/>
              <a:ea typeface="Roboto"/>
              <a:cs typeface="Roboto"/>
              <a:sym typeface="Roboto"/>
            </a:endParaRPr>
          </a:p>
          <a:p>
            <a:pPr indent="-299085" lvl="0" marL="457200" rtl="0" algn="l">
              <a:lnSpc>
                <a:spcPct val="150000"/>
              </a:lnSpc>
              <a:spcBef>
                <a:spcPts val="60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Portfolio managers make investment decisions, work with analysts and researchers, and aim to suggest suitable portfolios that meet investors' needs.</a:t>
            </a:r>
            <a:endParaRPr sz="1200">
              <a:solidFill>
                <a:srgbClr val="1E293B"/>
              </a:solidFill>
              <a:latin typeface="Roboto"/>
              <a:ea typeface="Roboto"/>
              <a:cs typeface="Roboto"/>
              <a:sym typeface="Roboto"/>
            </a:endParaRPr>
          </a:p>
          <a:p>
            <a:pPr indent="-299085" lvl="0" marL="457200" rtl="0" algn="l">
              <a:lnSpc>
                <a:spcPct val="150000"/>
              </a:lnSpc>
              <a:spcBef>
                <a:spcPts val="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They face competition and must use available resources to provide the best investment solutions.</a:t>
            </a:r>
            <a:endParaRPr sz="1200">
              <a:solidFill>
                <a:srgbClr val="1E293B"/>
              </a:solidFill>
              <a:latin typeface="Roboto"/>
              <a:ea typeface="Roboto"/>
              <a:cs typeface="Roboto"/>
              <a:sym typeface="Roboto"/>
            </a:endParaRPr>
          </a:p>
          <a:p>
            <a:pPr indent="0" lvl="0" marL="0" rtl="0" algn="l">
              <a:lnSpc>
                <a:spcPct val="133333"/>
              </a:lnSpc>
              <a:spcBef>
                <a:spcPts val="600"/>
              </a:spcBef>
              <a:spcAft>
                <a:spcPts val="0"/>
              </a:spcAft>
              <a:buNone/>
            </a:pPr>
            <a:r>
              <a:rPr lang="en" sz="1800">
                <a:solidFill>
                  <a:srgbClr val="1E293B"/>
                </a:solidFill>
                <a:latin typeface="Roboto"/>
                <a:ea typeface="Roboto"/>
                <a:cs typeface="Roboto"/>
                <a:sym typeface="Roboto"/>
              </a:rPr>
              <a:t>Business Requirements</a:t>
            </a:r>
            <a:endParaRPr sz="1800">
              <a:solidFill>
                <a:srgbClr val="1E293B"/>
              </a:solidFill>
              <a:latin typeface="Roboto"/>
              <a:ea typeface="Roboto"/>
              <a:cs typeface="Roboto"/>
              <a:sym typeface="Roboto"/>
            </a:endParaRPr>
          </a:p>
          <a:p>
            <a:pPr indent="-299085" lvl="0" marL="457200" rtl="0" algn="l">
              <a:lnSpc>
                <a:spcPct val="150000"/>
              </a:lnSpc>
              <a:spcBef>
                <a:spcPts val="60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Portfolio managers need to provide consultation to Private Clients, Mr. Patrick Jyengar and Mr. Peter </a:t>
            </a:r>
            <a:r>
              <a:rPr lang="en" sz="1200">
                <a:solidFill>
                  <a:srgbClr val="1E293B"/>
                </a:solidFill>
                <a:latin typeface="Roboto"/>
                <a:ea typeface="Roboto"/>
                <a:cs typeface="Roboto"/>
                <a:sym typeface="Roboto"/>
              </a:rPr>
              <a:t>Iyengar</a:t>
            </a:r>
            <a:r>
              <a:rPr lang="en" sz="1200">
                <a:solidFill>
                  <a:srgbClr val="1E293B"/>
                </a:solidFill>
                <a:latin typeface="Roboto"/>
                <a:ea typeface="Roboto"/>
                <a:cs typeface="Roboto"/>
                <a:sym typeface="Roboto"/>
              </a:rPr>
              <a:t>, based on their requirements and financial objectives.</a:t>
            </a:r>
            <a:endParaRPr sz="1200">
              <a:solidFill>
                <a:srgbClr val="1E293B"/>
              </a:solidFill>
              <a:latin typeface="Roboto"/>
              <a:ea typeface="Roboto"/>
              <a:cs typeface="Roboto"/>
              <a:sym typeface="Roboto"/>
            </a:endParaRPr>
          </a:p>
          <a:p>
            <a:pPr indent="-299085" lvl="0" marL="457200" rtl="0" algn="l">
              <a:lnSpc>
                <a:spcPct val="150000"/>
              </a:lnSpc>
              <a:spcBef>
                <a:spcPts val="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The primary goals include suggesting a stock portfolio to meet specific risk profiles and investment objectives for each client.</a:t>
            </a:r>
            <a:endParaRPr sz="1200">
              <a:solidFill>
                <a:srgbClr val="1E293B"/>
              </a:solidFill>
              <a:latin typeface="Roboto"/>
              <a:ea typeface="Roboto"/>
              <a:cs typeface="Roboto"/>
              <a:sym typeface="Roboto"/>
            </a:endParaRPr>
          </a:p>
          <a:p>
            <a:pPr indent="0" lvl="0" marL="0" rtl="0" algn="l">
              <a:spcBef>
                <a:spcPts val="600"/>
              </a:spcBef>
              <a:spcAft>
                <a:spcPts val="1200"/>
              </a:spcAft>
              <a:buNone/>
            </a:pPr>
            <a:r>
              <a:t/>
            </a:r>
            <a:endParaRPr>
              <a:solidFill>
                <a:srgbClr val="1E293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216075"/>
            <a:ext cx="7030500" cy="4315500"/>
          </a:xfrm>
          <a:prstGeom prst="rect">
            <a:avLst/>
          </a:prstGeom>
        </p:spPr>
        <p:txBody>
          <a:bodyPr anchorCtr="0" anchor="t" bIns="91425" lIns="91425" spcFirstLastPara="1" rIns="91425" wrap="square" tIns="91425">
            <a:normAutofit fontScale="92500" lnSpcReduction="20000"/>
          </a:bodyPr>
          <a:lstStyle/>
          <a:p>
            <a:pPr indent="0" lvl="0" marL="0" rtl="0" algn="l">
              <a:lnSpc>
                <a:spcPct val="133333"/>
              </a:lnSpc>
              <a:spcBef>
                <a:spcPts val="300"/>
              </a:spcBef>
              <a:spcAft>
                <a:spcPts val="0"/>
              </a:spcAft>
              <a:buNone/>
            </a:pPr>
            <a:r>
              <a:rPr lang="en" sz="1800">
                <a:solidFill>
                  <a:srgbClr val="1E293B"/>
                </a:solidFill>
                <a:latin typeface="Roboto"/>
                <a:ea typeface="Roboto"/>
                <a:cs typeface="Roboto"/>
                <a:sym typeface="Roboto"/>
              </a:rPr>
              <a:t>Importance of Data Analysis</a:t>
            </a:r>
            <a:endParaRPr sz="1800">
              <a:solidFill>
                <a:srgbClr val="1E293B"/>
              </a:solidFill>
              <a:latin typeface="Roboto"/>
              <a:ea typeface="Roboto"/>
              <a:cs typeface="Roboto"/>
              <a:sym typeface="Roboto"/>
            </a:endParaRPr>
          </a:p>
          <a:p>
            <a:pPr indent="-299085" lvl="0" marL="457200" rtl="0" algn="l">
              <a:lnSpc>
                <a:spcPct val="150000"/>
              </a:lnSpc>
              <a:spcBef>
                <a:spcPts val="60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Data analysis is essential for portfolio managers to understand stock performance and make informed investment decisions.</a:t>
            </a:r>
            <a:endParaRPr sz="1200">
              <a:solidFill>
                <a:srgbClr val="1E293B"/>
              </a:solidFill>
              <a:latin typeface="Roboto"/>
              <a:ea typeface="Roboto"/>
              <a:cs typeface="Roboto"/>
              <a:sym typeface="Roboto"/>
            </a:endParaRPr>
          </a:p>
          <a:p>
            <a:pPr indent="-299085" lvl="0" marL="457200" rtl="0" algn="l">
              <a:lnSpc>
                <a:spcPct val="150000"/>
              </a:lnSpc>
              <a:spcBef>
                <a:spcPts val="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Data from various datasets, including aviation, finance, healthcare, pharmaceutical, and technology stocks, is utilized for analysis.</a:t>
            </a:r>
            <a:endParaRPr sz="1200">
              <a:solidFill>
                <a:srgbClr val="1E293B"/>
              </a:solidFill>
              <a:latin typeface="Roboto"/>
              <a:ea typeface="Roboto"/>
              <a:cs typeface="Roboto"/>
              <a:sym typeface="Roboto"/>
            </a:endParaRPr>
          </a:p>
          <a:p>
            <a:pPr indent="0" lvl="0" marL="0" rtl="0" algn="l">
              <a:lnSpc>
                <a:spcPct val="133333"/>
              </a:lnSpc>
              <a:spcBef>
                <a:spcPts val="600"/>
              </a:spcBef>
              <a:spcAft>
                <a:spcPts val="0"/>
              </a:spcAft>
              <a:buNone/>
            </a:pPr>
            <a:r>
              <a:rPr lang="en" sz="1800">
                <a:solidFill>
                  <a:srgbClr val="1E293B"/>
                </a:solidFill>
                <a:latin typeface="Roboto"/>
                <a:ea typeface="Roboto"/>
                <a:cs typeface="Roboto"/>
                <a:sym typeface="Roboto"/>
              </a:rPr>
              <a:t>Stock Analysis and Renaming</a:t>
            </a:r>
            <a:endParaRPr sz="1800">
              <a:solidFill>
                <a:srgbClr val="1E293B"/>
              </a:solidFill>
              <a:latin typeface="Roboto"/>
              <a:ea typeface="Roboto"/>
              <a:cs typeface="Roboto"/>
              <a:sym typeface="Roboto"/>
            </a:endParaRPr>
          </a:p>
          <a:p>
            <a:pPr indent="-299085" lvl="0" marL="457200" rtl="0" algn="l">
              <a:lnSpc>
                <a:spcPct val="150000"/>
              </a:lnSpc>
              <a:spcBef>
                <a:spcPts val="60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Stock data is imported, and columns are renamed for easy reference and analysis.</a:t>
            </a:r>
            <a:endParaRPr sz="1200">
              <a:solidFill>
                <a:srgbClr val="1E293B"/>
              </a:solidFill>
              <a:latin typeface="Roboto"/>
              <a:ea typeface="Roboto"/>
              <a:cs typeface="Roboto"/>
              <a:sym typeface="Roboto"/>
            </a:endParaRPr>
          </a:p>
          <a:p>
            <a:pPr indent="-299085" lvl="0" marL="457200" rtl="0" algn="l">
              <a:lnSpc>
                <a:spcPct val="150000"/>
              </a:lnSpc>
              <a:spcBef>
                <a:spcPts val="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Data from different companies such as American Airlines, Barclays, Johnson &amp; Johnson, and others are included for analysis.</a:t>
            </a:r>
            <a:endParaRPr sz="1200">
              <a:solidFill>
                <a:srgbClr val="1E293B"/>
              </a:solidFill>
              <a:latin typeface="Roboto"/>
              <a:ea typeface="Roboto"/>
              <a:cs typeface="Roboto"/>
              <a:sym typeface="Roboto"/>
            </a:endParaRPr>
          </a:p>
          <a:p>
            <a:pPr indent="0" lvl="0" marL="0" rtl="0" algn="l">
              <a:lnSpc>
                <a:spcPct val="133333"/>
              </a:lnSpc>
              <a:spcBef>
                <a:spcPts val="600"/>
              </a:spcBef>
              <a:spcAft>
                <a:spcPts val="0"/>
              </a:spcAft>
              <a:buNone/>
            </a:pPr>
            <a:r>
              <a:rPr lang="en" sz="1800">
                <a:solidFill>
                  <a:srgbClr val="1E293B"/>
                </a:solidFill>
                <a:latin typeface="Roboto"/>
                <a:ea typeface="Roboto"/>
                <a:cs typeface="Roboto"/>
                <a:sym typeface="Roboto"/>
              </a:rPr>
              <a:t>Data Merging</a:t>
            </a:r>
            <a:endParaRPr sz="1800">
              <a:solidFill>
                <a:srgbClr val="1E293B"/>
              </a:solidFill>
              <a:latin typeface="Roboto"/>
              <a:ea typeface="Roboto"/>
              <a:cs typeface="Roboto"/>
              <a:sym typeface="Roboto"/>
            </a:endParaRPr>
          </a:p>
          <a:p>
            <a:pPr indent="-299085" lvl="0" marL="457200" rtl="0" algn="l">
              <a:lnSpc>
                <a:spcPct val="150000"/>
              </a:lnSpc>
              <a:spcBef>
                <a:spcPts val="60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Merged all the individual stock data tables into a single table named 'Stocks' using the date column as a common column and performing inner join.</a:t>
            </a:r>
            <a:endParaRPr sz="1200">
              <a:solidFill>
                <a:srgbClr val="1E293B"/>
              </a:solidFill>
              <a:latin typeface="Roboto"/>
              <a:ea typeface="Roboto"/>
              <a:cs typeface="Roboto"/>
              <a:sym typeface="Roboto"/>
            </a:endParaRPr>
          </a:p>
          <a:p>
            <a:pPr indent="-299085" lvl="0" marL="457200" rtl="0" algn="l">
              <a:lnSpc>
                <a:spcPct val="150000"/>
              </a:lnSpc>
              <a:spcBef>
                <a:spcPts val="0"/>
              </a:spcBef>
              <a:spcAft>
                <a:spcPts val="0"/>
              </a:spcAft>
              <a:buClr>
                <a:srgbClr val="1E293B"/>
              </a:buClr>
              <a:buSzPct val="100000"/>
              <a:buFont typeface="Roboto"/>
              <a:buChar char="●"/>
            </a:pPr>
            <a:r>
              <a:rPr lang="en" sz="1200">
                <a:solidFill>
                  <a:srgbClr val="1E293B"/>
                </a:solidFill>
                <a:latin typeface="Roboto"/>
                <a:ea typeface="Roboto"/>
                <a:cs typeface="Roboto"/>
                <a:sym typeface="Roboto"/>
              </a:rPr>
              <a:t>The resulting table contains all the stock closing prices as separate columns with the date of transaction as a common field for each stock.</a:t>
            </a:r>
            <a:endParaRPr sz="1200">
              <a:solidFill>
                <a:srgbClr val="1E293B"/>
              </a:solidFill>
              <a:latin typeface="Roboto"/>
              <a:ea typeface="Roboto"/>
              <a:cs typeface="Roboto"/>
              <a:sym typeface="Roboto"/>
            </a:endParaRPr>
          </a:p>
          <a:p>
            <a:pPr indent="0" lvl="0" marL="0" rtl="0" algn="l">
              <a:spcBef>
                <a:spcPts val="600"/>
              </a:spcBef>
              <a:spcAft>
                <a:spcPts val="1200"/>
              </a:spcAft>
              <a:buNone/>
            </a:pPr>
            <a:r>
              <a:t/>
            </a:r>
            <a:endParaRPr>
              <a:solidFill>
                <a:srgbClr val="1E293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1" type="body"/>
          </p:nvPr>
        </p:nvSpPr>
        <p:spPr>
          <a:xfrm>
            <a:off x="1303800" y="133875"/>
            <a:ext cx="7030500" cy="4755900"/>
          </a:xfrm>
          <a:prstGeom prst="rect">
            <a:avLst/>
          </a:prstGeom>
        </p:spPr>
        <p:txBody>
          <a:bodyPr anchorCtr="0" anchor="t" bIns="91425" lIns="91425" spcFirstLastPara="1" rIns="91425" wrap="square" tIns="91425">
            <a:normAutofit/>
          </a:bodyPr>
          <a:lstStyle/>
          <a:p>
            <a:pPr indent="0" lvl="0" marL="0" rtl="0" algn="l">
              <a:lnSpc>
                <a:spcPct val="133333"/>
              </a:lnSpc>
              <a:spcBef>
                <a:spcPts val="300"/>
              </a:spcBef>
              <a:spcAft>
                <a:spcPts val="0"/>
              </a:spcAft>
              <a:buNone/>
            </a:pPr>
            <a:r>
              <a:rPr lang="en" sz="1800">
                <a:solidFill>
                  <a:srgbClr val="0F172A"/>
                </a:solidFill>
                <a:latin typeface="Roboto"/>
                <a:ea typeface="Roboto"/>
                <a:cs typeface="Roboto"/>
                <a:sym typeface="Roboto"/>
              </a:rPr>
              <a:t>Data Cleaning</a:t>
            </a:r>
            <a:endParaRPr sz="18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Checked data types and changed the date column to datetime format to ensure consistency and uniformity in data representation.</a:t>
            </a:r>
            <a:endParaRPr sz="1200">
              <a:solidFill>
                <a:srgbClr val="0F172A"/>
              </a:solidFill>
              <a:latin typeface="Roboto"/>
              <a:ea typeface="Roboto"/>
              <a:cs typeface="Roboto"/>
              <a:sym typeface="Roboto"/>
            </a:endParaRPr>
          </a:p>
          <a:p>
            <a:pPr indent="-304800" lvl="0" marL="457200" rtl="0" algn="l">
              <a:lnSpc>
                <a:spcPct val="150000"/>
              </a:lnSpc>
              <a:spcBef>
                <a:spcPts val="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Set the date column as the index for the 'Stocks' table for easier date-based analysis and manipulation.</a:t>
            </a:r>
            <a:endParaRPr sz="1200">
              <a:solidFill>
                <a:srgbClr val="0F172A"/>
              </a:solidFill>
              <a:latin typeface="Roboto"/>
              <a:ea typeface="Roboto"/>
              <a:cs typeface="Roboto"/>
              <a:sym typeface="Roboto"/>
            </a:endParaRPr>
          </a:p>
          <a:p>
            <a:pPr indent="0" lvl="0" marL="0" rtl="0" algn="l">
              <a:lnSpc>
                <a:spcPct val="133333"/>
              </a:lnSpc>
              <a:spcBef>
                <a:spcPts val="600"/>
              </a:spcBef>
              <a:spcAft>
                <a:spcPts val="0"/>
              </a:spcAft>
              <a:buNone/>
            </a:pPr>
            <a:r>
              <a:rPr lang="en" sz="1800">
                <a:solidFill>
                  <a:srgbClr val="0F172A"/>
                </a:solidFill>
                <a:latin typeface="Roboto"/>
                <a:ea typeface="Roboto"/>
                <a:cs typeface="Roboto"/>
                <a:sym typeface="Roboto"/>
              </a:rPr>
              <a:t>Data Selection</a:t>
            </a:r>
            <a:endParaRPr sz="18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Filtered the data to retain only the last 5 years' worth of transactions for the purpose of predicting future trends.</a:t>
            </a:r>
            <a:endParaRPr sz="1200">
              <a:solidFill>
                <a:srgbClr val="0F172A"/>
              </a:solidFill>
              <a:latin typeface="Roboto"/>
              <a:ea typeface="Roboto"/>
              <a:cs typeface="Roboto"/>
              <a:sym typeface="Roboto"/>
            </a:endParaRPr>
          </a:p>
          <a:p>
            <a:pPr indent="0" lvl="0" marL="0" rtl="0" algn="l">
              <a:lnSpc>
                <a:spcPct val="133333"/>
              </a:lnSpc>
              <a:spcBef>
                <a:spcPts val="600"/>
              </a:spcBef>
              <a:spcAft>
                <a:spcPts val="0"/>
              </a:spcAft>
              <a:buNone/>
            </a:pPr>
            <a:r>
              <a:rPr lang="en" sz="1800">
                <a:solidFill>
                  <a:srgbClr val="0F172A"/>
                </a:solidFill>
                <a:latin typeface="Roboto"/>
                <a:ea typeface="Roboto"/>
                <a:cs typeface="Roboto"/>
                <a:sym typeface="Roboto"/>
              </a:rPr>
              <a:t>Null Value Analysis</a:t>
            </a:r>
            <a:endParaRPr sz="18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Conducted analysis to identify and quantify the presence of null values within the dataset.</a:t>
            </a:r>
            <a:endParaRPr sz="1200">
              <a:solidFill>
                <a:srgbClr val="0F172A"/>
              </a:solidFill>
              <a:latin typeface="Roboto"/>
              <a:ea typeface="Roboto"/>
              <a:cs typeface="Roboto"/>
              <a:sym typeface="Roboto"/>
            </a:endParaRPr>
          </a:p>
          <a:p>
            <a:pPr indent="-304800" lvl="0" marL="457200" rtl="0" algn="l">
              <a:lnSpc>
                <a:spcPct val="150000"/>
              </a:lnSpc>
              <a:spcBef>
                <a:spcPts val="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Calculated the percentage of null values in each column and identified columns with the highest null value percentages.</a:t>
            </a:r>
            <a:endParaRPr sz="1200">
              <a:solidFill>
                <a:srgbClr val="0F172A"/>
              </a:solidFill>
              <a:latin typeface="Roboto"/>
              <a:ea typeface="Roboto"/>
              <a:cs typeface="Roboto"/>
              <a:sym typeface="Roboto"/>
            </a:endParaRPr>
          </a:p>
          <a:p>
            <a:pPr indent="0" lvl="0" marL="0" rtl="0" algn="l">
              <a:spcBef>
                <a:spcPts val="600"/>
              </a:spcBef>
              <a:spcAft>
                <a:spcPts val="1200"/>
              </a:spcAft>
              <a:buNone/>
            </a:pPr>
            <a:r>
              <a:t/>
            </a:r>
            <a:endParaRPr>
              <a:solidFill>
                <a:srgbClr val="0F172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idx="1" type="body"/>
          </p:nvPr>
        </p:nvSpPr>
        <p:spPr>
          <a:xfrm>
            <a:off x="1303800" y="239550"/>
            <a:ext cx="7030500" cy="4292100"/>
          </a:xfrm>
          <a:prstGeom prst="rect">
            <a:avLst/>
          </a:prstGeom>
        </p:spPr>
        <p:txBody>
          <a:bodyPr anchorCtr="0" anchor="t" bIns="91425" lIns="91425" spcFirstLastPara="1" rIns="91425" wrap="square" tIns="91425">
            <a:normAutofit fontScale="85000" lnSpcReduction="10000"/>
          </a:bodyPr>
          <a:lstStyle/>
          <a:p>
            <a:pPr indent="0" lvl="0" marL="0" rtl="0" algn="l">
              <a:lnSpc>
                <a:spcPct val="133333"/>
              </a:lnSpc>
              <a:spcBef>
                <a:spcPts val="300"/>
              </a:spcBef>
              <a:spcAft>
                <a:spcPts val="0"/>
              </a:spcAft>
              <a:buNone/>
            </a:pPr>
            <a:r>
              <a:rPr lang="en" sz="1800">
                <a:solidFill>
                  <a:srgbClr val="0F172A"/>
                </a:solidFill>
                <a:latin typeface="Roboto"/>
                <a:ea typeface="Roboto"/>
                <a:cs typeface="Roboto"/>
                <a:sym typeface="Roboto"/>
              </a:rPr>
              <a:t>Data Normalization</a:t>
            </a:r>
            <a:endParaRPr sz="1800">
              <a:solidFill>
                <a:srgbClr val="0F172A"/>
              </a:solidFill>
              <a:latin typeface="Roboto"/>
              <a:ea typeface="Roboto"/>
              <a:cs typeface="Roboto"/>
              <a:sym typeface="Roboto"/>
            </a:endParaRPr>
          </a:p>
          <a:p>
            <a:pPr indent="-293370"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dataset has undergone data normalization using the Minmax Scaler to assign the dataset to Normalized data and calculate the values of the parameters on the actual data, resulting in the normalized values.</a:t>
            </a:r>
            <a:endParaRPr sz="1200">
              <a:solidFill>
                <a:srgbClr val="0F172A"/>
              </a:solidFill>
              <a:latin typeface="Roboto"/>
              <a:ea typeface="Roboto"/>
              <a:cs typeface="Roboto"/>
              <a:sym typeface="Roboto"/>
            </a:endParaRPr>
          </a:p>
          <a:p>
            <a:pPr indent="-293370" lvl="0" marL="457200" rtl="0" algn="l">
              <a:lnSpc>
                <a:spcPct val="150000"/>
              </a:lnSpc>
              <a:spcBef>
                <a:spcPts val="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default range for the feature returned by MinMaxScaler is set to 0 to 1, ensuring a consistent scaling approach.</a:t>
            </a:r>
            <a:endParaRPr sz="1200">
              <a:solidFill>
                <a:srgbClr val="0F172A"/>
              </a:solidFill>
              <a:latin typeface="Roboto"/>
              <a:ea typeface="Roboto"/>
              <a:cs typeface="Roboto"/>
              <a:sym typeface="Roboto"/>
            </a:endParaRPr>
          </a:p>
          <a:p>
            <a:pPr indent="0" lvl="0" marL="0" rtl="0" algn="l">
              <a:lnSpc>
                <a:spcPct val="133333"/>
              </a:lnSpc>
              <a:spcBef>
                <a:spcPts val="600"/>
              </a:spcBef>
              <a:spcAft>
                <a:spcPts val="0"/>
              </a:spcAft>
              <a:buNone/>
            </a:pPr>
            <a:r>
              <a:rPr lang="en" sz="1800">
                <a:solidFill>
                  <a:srgbClr val="0F172A"/>
                </a:solidFill>
                <a:latin typeface="Roboto"/>
                <a:ea typeface="Roboto"/>
                <a:cs typeface="Roboto"/>
                <a:sym typeface="Roboto"/>
              </a:rPr>
              <a:t>Data Visualization</a:t>
            </a:r>
            <a:endParaRPr sz="1800">
              <a:solidFill>
                <a:srgbClr val="0F172A"/>
              </a:solidFill>
              <a:latin typeface="Roboto"/>
              <a:ea typeface="Roboto"/>
              <a:cs typeface="Roboto"/>
              <a:sym typeface="Roboto"/>
            </a:endParaRPr>
          </a:p>
          <a:p>
            <a:pPr indent="-293370"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blog discusses the use of Plotly functions to visualize the stock's performance, allowing for interaction with the graph and zooming in and out, adding/removing plot lines, and saving as an image.</a:t>
            </a:r>
            <a:endParaRPr sz="1200">
              <a:solidFill>
                <a:srgbClr val="0F172A"/>
              </a:solidFill>
              <a:latin typeface="Roboto"/>
              <a:ea typeface="Roboto"/>
              <a:cs typeface="Roboto"/>
              <a:sym typeface="Roboto"/>
            </a:endParaRPr>
          </a:p>
          <a:p>
            <a:pPr indent="-293370" lvl="0" marL="457200" rtl="0" algn="l">
              <a:lnSpc>
                <a:spcPct val="150000"/>
              </a:lnSpc>
              <a:spcBef>
                <a:spcPts val="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visualization focuses on actual stock values and includes a slider option to increase or decrease the time period.</a:t>
            </a:r>
            <a:endParaRPr sz="1200">
              <a:solidFill>
                <a:srgbClr val="0F172A"/>
              </a:solidFill>
              <a:latin typeface="Roboto"/>
              <a:ea typeface="Roboto"/>
              <a:cs typeface="Roboto"/>
              <a:sym typeface="Roboto"/>
            </a:endParaRPr>
          </a:p>
          <a:p>
            <a:pPr indent="0" lvl="0" marL="0" rtl="0" algn="l">
              <a:lnSpc>
                <a:spcPct val="133333"/>
              </a:lnSpc>
              <a:spcBef>
                <a:spcPts val="600"/>
              </a:spcBef>
              <a:spcAft>
                <a:spcPts val="0"/>
              </a:spcAft>
              <a:buNone/>
            </a:pPr>
            <a:r>
              <a:rPr lang="en" sz="1800">
                <a:solidFill>
                  <a:srgbClr val="0F172A"/>
                </a:solidFill>
                <a:latin typeface="Roboto"/>
                <a:ea typeface="Roboto"/>
                <a:cs typeface="Roboto"/>
                <a:sym typeface="Roboto"/>
              </a:rPr>
              <a:t>Insight on Stock Returns</a:t>
            </a:r>
            <a:endParaRPr sz="1800">
              <a:solidFill>
                <a:srgbClr val="0F172A"/>
              </a:solidFill>
              <a:latin typeface="Roboto"/>
              <a:ea typeface="Roboto"/>
              <a:cs typeface="Roboto"/>
              <a:sym typeface="Roboto"/>
            </a:endParaRPr>
          </a:p>
          <a:p>
            <a:pPr indent="-293370"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blog provides an insight highlighting 8 stocks with returns of greater than 80% at the end of 5 years, indicating strong stock performance.</a:t>
            </a:r>
            <a:endParaRPr sz="1200">
              <a:solidFill>
                <a:srgbClr val="0F172A"/>
              </a:solidFill>
              <a:latin typeface="Roboto"/>
              <a:ea typeface="Roboto"/>
              <a:cs typeface="Roboto"/>
              <a:sym typeface="Roboto"/>
            </a:endParaRPr>
          </a:p>
          <a:p>
            <a:pPr indent="-293370" lvl="0" marL="457200" rtl="0" algn="l">
              <a:lnSpc>
                <a:spcPct val="150000"/>
              </a:lnSpc>
              <a:spcBef>
                <a:spcPts val="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Additionally, it discusses the impact of the Covid-19 pandemic on various sectors, including Aviation, Finance, Pharma, and Technology, and their recovery performances.</a:t>
            </a:r>
            <a:endParaRPr sz="1200">
              <a:solidFill>
                <a:srgbClr val="0F172A"/>
              </a:solidFill>
              <a:latin typeface="Roboto"/>
              <a:ea typeface="Roboto"/>
              <a:cs typeface="Roboto"/>
              <a:sym typeface="Roboto"/>
            </a:endParaRPr>
          </a:p>
          <a:p>
            <a:pPr indent="0" lvl="0" marL="0" rtl="0" algn="l">
              <a:spcBef>
                <a:spcPts val="600"/>
              </a:spcBef>
              <a:spcAft>
                <a:spcPts val="1200"/>
              </a:spcAft>
              <a:buNone/>
            </a:pPr>
            <a:r>
              <a:t/>
            </a:r>
            <a:endParaRPr>
              <a:solidFill>
                <a:srgbClr val="0F172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ph idx="1" type="body"/>
          </p:nvPr>
        </p:nvSpPr>
        <p:spPr>
          <a:xfrm>
            <a:off x="1303800" y="204325"/>
            <a:ext cx="7030500" cy="43272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300"/>
              </a:spcBef>
              <a:spcAft>
                <a:spcPts val="0"/>
              </a:spcAft>
              <a:buNone/>
            </a:pPr>
            <a:r>
              <a:rPr lang="en" sz="1200">
                <a:solidFill>
                  <a:srgbClr val="0F172A"/>
                </a:solidFill>
                <a:latin typeface="Roboto"/>
                <a:ea typeface="Roboto"/>
                <a:cs typeface="Roboto"/>
                <a:sym typeface="Roboto"/>
              </a:rPr>
              <a:t>Sector Wise Analysis: Aviation Sector:</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The Aviation sector analysis reveals that it faced a major crisis due to the Covid-19 pandemic in March 2020 and has not recovered fully, despite the market index going up.</a:t>
            </a:r>
            <a:endParaRPr sz="1200">
              <a:solidFill>
                <a:srgbClr val="0F172A"/>
              </a:solidFill>
              <a:latin typeface="Roboto"/>
              <a:ea typeface="Roboto"/>
              <a:cs typeface="Roboto"/>
              <a:sym typeface="Roboto"/>
            </a:endParaRPr>
          </a:p>
          <a:p>
            <a:pPr indent="-304800" lvl="0" marL="457200" rtl="0" algn="l">
              <a:lnSpc>
                <a:spcPct val="150000"/>
              </a:lnSpc>
              <a:spcBef>
                <a:spcPts val="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The blog includes visualization using scatterplots to showcase correlations between stock prices.</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Sector Wise Analysis: Finance Sector:</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The Finance sector analysis indicates that it also faced a major crisis due to the Covid-19 pandemic in March 2020, with only a partial recovery, and highlights the performance of Morgan Stanley &amp; Goldman Sachs.</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Sector Wise Analysis: Pharma Sector:</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The Pharma and Health care sector analysis discusses its major crisis due to the Covid-19 pandemic in March 2020 and commendable recovery rates, particularly for United Health and Johnson &amp; Johnson, along with poor performance by Bausch Health.</a:t>
            </a:r>
            <a:endParaRPr sz="1200">
              <a:solidFill>
                <a:srgbClr val="0F172A"/>
              </a:solidFill>
              <a:latin typeface="Roboto"/>
              <a:ea typeface="Roboto"/>
              <a:cs typeface="Roboto"/>
              <a:sym typeface="Roboto"/>
            </a:endParaRPr>
          </a:p>
          <a:p>
            <a:pPr indent="0" lvl="0" marL="0" rtl="0" algn="l">
              <a:spcBef>
                <a:spcPts val="600"/>
              </a:spcBef>
              <a:spcAft>
                <a:spcPts val="1200"/>
              </a:spcAft>
              <a:buNone/>
            </a:pPr>
            <a:r>
              <a:t/>
            </a:r>
            <a:endParaRPr>
              <a:solidFill>
                <a:srgbClr val="0F172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idx="1" type="body"/>
          </p:nvPr>
        </p:nvSpPr>
        <p:spPr>
          <a:xfrm>
            <a:off x="1303800" y="216075"/>
            <a:ext cx="7030500" cy="43155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300"/>
              </a:spcBef>
              <a:spcAft>
                <a:spcPts val="0"/>
              </a:spcAft>
              <a:buNone/>
            </a:pPr>
            <a:r>
              <a:rPr lang="en" sz="1200">
                <a:solidFill>
                  <a:srgbClr val="0F172A"/>
                </a:solidFill>
                <a:latin typeface="Roboto"/>
                <a:ea typeface="Roboto"/>
                <a:cs typeface="Roboto"/>
                <a:sym typeface="Roboto"/>
              </a:rPr>
              <a:t>Sector Wise Analysis: Technology Sector:</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The Technology sector analysis reveals that it faced a crisis due to the Covid-19 pandemic in March 2020 but has shown a commendable recovery, with good performances by Microsoft, Amazon, Apple, Facebook, and Google, along with poor performance by IBM.</a:t>
            </a:r>
            <a:endParaRPr sz="1200">
              <a:solidFill>
                <a:srgbClr val="0F172A"/>
              </a:solidFill>
              <a:latin typeface="Roboto"/>
              <a:ea typeface="Roboto"/>
              <a:cs typeface="Roboto"/>
              <a:sym typeface="Roboto"/>
            </a:endParaRPr>
          </a:p>
          <a:p>
            <a:pPr indent="-304800" lvl="0" marL="457200" rtl="0" algn="l">
              <a:lnSpc>
                <a:spcPct val="150000"/>
              </a:lnSpc>
              <a:spcBef>
                <a:spcPts val="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The blog also includes a jointplot visualization to showcase correlation between stock prices.</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Key Metrics: Daily Returns:</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The blog discusses the calculation of daily returns using a formula and pandas built-in function pct_change, demonstrating a focus on return data analysis rather than price series.</a:t>
            </a:r>
            <a:endParaRPr sz="1200">
              <a:solidFill>
                <a:srgbClr val="0F172A"/>
              </a:solidFill>
              <a:latin typeface="Roboto"/>
              <a:ea typeface="Roboto"/>
              <a:cs typeface="Roboto"/>
              <a:sym typeface="Roboto"/>
            </a:endParaRPr>
          </a:p>
          <a:p>
            <a:pPr indent="-304800" lvl="0" marL="457200" rtl="0" algn="l">
              <a:lnSpc>
                <a:spcPct val="150000"/>
              </a:lnSpc>
              <a:spcBef>
                <a:spcPts val="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Additionally, correlation analysis among various stocks is presented through a heatmap, providing insights into the correlation patterns among different sectors' stocks.</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Stock Price Dispersion from Mean:</a:t>
            </a:r>
            <a:endParaRPr sz="1200">
              <a:solidFill>
                <a:srgbClr val="0F172A"/>
              </a:solidFill>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latin typeface="Roboto"/>
                <a:ea typeface="Roboto"/>
                <a:cs typeface="Roboto"/>
                <a:sym typeface="Roboto"/>
              </a:rPr>
              <a:t>A dispersion plot was created to visualize how each stock deviated from the mean. Stocks like Dal and DB showed less dispersion compared to others.</a:t>
            </a:r>
            <a:endParaRPr sz="1200">
              <a:solidFill>
                <a:srgbClr val="0F172A"/>
              </a:solidFill>
              <a:latin typeface="Roboto"/>
              <a:ea typeface="Roboto"/>
              <a:cs typeface="Roboto"/>
              <a:sym typeface="Roboto"/>
            </a:endParaRPr>
          </a:p>
          <a:p>
            <a:pPr indent="0" lvl="0" marL="0" rtl="0" algn="l">
              <a:spcBef>
                <a:spcPts val="600"/>
              </a:spcBef>
              <a:spcAft>
                <a:spcPts val="1200"/>
              </a:spcAft>
              <a:buNone/>
            </a:pPr>
            <a:r>
              <a:t/>
            </a:r>
            <a:endParaRPr>
              <a:solidFill>
                <a:srgbClr val="0F172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idx="1" type="body"/>
          </p:nvPr>
        </p:nvSpPr>
        <p:spPr>
          <a:xfrm>
            <a:off x="1303800" y="251300"/>
            <a:ext cx="7030500" cy="4280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300"/>
              </a:spcBef>
              <a:spcAft>
                <a:spcPts val="0"/>
              </a:spcAft>
              <a:buNone/>
            </a:pPr>
            <a:r>
              <a:rPr lang="en" sz="1200">
                <a:solidFill>
                  <a:srgbClr val="0F172A"/>
                </a:solidFill>
                <a:latin typeface="Roboto"/>
                <a:ea typeface="Roboto"/>
                <a:cs typeface="Roboto"/>
                <a:sym typeface="Roboto"/>
              </a:rPr>
              <a:t>Cummulative Daily Returns:</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Cumulative daily returns for each stock were calculated, and stocks with the best performance were identified as Amazon, Microsoft, and Apple.</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Calculation of Sharp Ratio, Annual Risk &amp; Annual Returns:</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mean and standard deviation of all stocks were used to calculate annualized returns, annualized risk, and the Sharpe ratio for each stock.</a:t>
            </a:r>
            <a:endParaRPr sz="1200">
              <a:solidFill>
                <a:srgbClr val="0F172A"/>
              </a:solidFill>
              <a:latin typeface="Roboto"/>
              <a:ea typeface="Roboto"/>
              <a:cs typeface="Roboto"/>
              <a:sym typeface="Roboto"/>
            </a:endParaRPr>
          </a:p>
          <a:p>
            <a:pPr indent="-299085" lvl="0" marL="457200" rtl="0" algn="l">
              <a:lnSpc>
                <a:spcPct val="150000"/>
              </a:lnSpc>
              <a:spcBef>
                <a:spcPts val="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Insights revealed the top 8 stocks with returns greater than 80% over 5 years, with detailed annual returns for AMZN, MSFT, AAPL, FB, UNH, GOOG, MS, and S&amp;P500.</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Line chart showing Cumulative returns of stocks:</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A line chart demonstrated the cumulative and daily returns of stocks, highlighting the performance of Apple, Amazon, Facebook, Google, Microsoft, and UnitedHealth.</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Portfolio Analysis:</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Mr. Patrick Jyengar's portfolio goal of doubling his investment in 5 years was addressed, suggesting investment in low risk stocks like JNJ, RHHBY, and MRK, while leveraging MSFT to achieve the desired returns.</a:t>
            </a:r>
            <a:endParaRPr sz="1200">
              <a:solidFill>
                <a:srgbClr val="0F172A"/>
              </a:solidFill>
              <a:latin typeface="Roboto"/>
              <a:ea typeface="Roboto"/>
              <a:cs typeface="Roboto"/>
              <a:sym typeface="Roboto"/>
            </a:endParaRPr>
          </a:p>
          <a:p>
            <a:pPr indent="0" lvl="0" marL="0" rtl="0" algn="l">
              <a:spcBef>
                <a:spcPts val="600"/>
              </a:spcBef>
              <a:spcAft>
                <a:spcPts val="1200"/>
              </a:spcAft>
              <a:buNone/>
            </a:pPr>
            <a:r>
              <a:t/>
            </a:r>
            <a:endParaRPr>
              <a:solidFill>
                <a:srgbClr val="0F172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ph idx="1" type="body"/>
          </p:nvPr>
        </p:nvSpPr>
        <p:spPr>
          <a:xfrm>
            <a:off x="1303800" y="321750"/>
            <a:ext cx="7030500" cy="42099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300"/>
              </a:spcBef>
              <a:spcAft>
                <a:spcPts val="0"/>
              </a:spcAft>
              <a:buNone/>
            </a:pPr>
            <a:r>
              <a:rPr lang="en" sz="1200">
                <a:solidFill>
                  <a:srgbClr val="0F172A"/>
                </a:solidFill>
                <a:latin typeface="Roboto"/>
                <a:ea typeface="Roboto"/>
                <a:cs typeface="Roboto"/>
                <a:sym typeface="Roboto"/>
              </a:rPr>
              <a:t>Stock Return on Daily Basis:</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Portfolio analysis focused on stocks MSFT, JNJ, RHHBY, and MRK, with an initial weight assigned to each stock.</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Average daily Return of Stock:</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Daily returns for the stocks were calculated to gauge stock performance on a daily basis.</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Average Daily Returns:</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average daily returns of the portfolio are 0.06% for Patrick Jyengar's portfolio and 0.16% for Peter Jyengar's portfolio.</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Cumulative Returns:</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cumulative return of Patrick Jyengar's portfolio is 2.11% over the given period, while Peter Jyengar's portfolio achieved a cumulative return of 5.04%.</a:t>
            </a:r>
            <a:endParaRPr sz="1200">
              <a:solidFill>
                <a:srgbClr val="0F172A"/>
              </a:solidFill>
              <a:latin typeface="Roboto"/>
              <a:ea typeface="Roboto"/>
              <a:cs typeface="Roboto"/>
              <a:sym typeface="Roboto"/>
            </a:endParaRPr>
          </a:p>
          <a:p>
            <a:pPr indent="0" lvl="0" marL="0" rtl="0" algn="l">
              <a:lnSpc>
                <a:spcPct val="150000"/>
              </a:lnSpc>
              <a:spcBef>
                <a:spcPts val="600"/>
              </a:spcBef>
              <a:spcAft>
                <a:spcPts val="0"/>
              </a:spcAft>
              <a:buNone/>
            </a:pPr>
            <a:r>
              <a:rPr lang="en" sz="1200">
                <a:solidFill>
                  <a:srgbClr val="0F172A"/>
                </a:solidFill>
                <a:latin typeface="Roboto"/>
                <a:ea typeface="Roboto"/>
                <a:cs typeface="Roboto"/>
                <a:sym typeface="Roboto"/>
              </a:rPr>
              <a:t>Portfolio Risk:</a:t>
            </a:r>
            <a:endParaRPr sz="1200">
              <a:solidFill>
                <a:srgbClr val="0F172A"/>
              </a:solidFill>
              <a:latin typeface="Roboto"/>
              <a:ea typeface="Roboto"/>
              <a:cs typeface="Roboto"/>
              <a:sym typeface="Roboto"/>
            </a:endParaRPr>
          </a:p>
          <a:p>
            <a:pPr indent="-299085" lvl="0" marL="457200" rtl="0" algn="l">
              <a:lnSpc>
                <a:spcPct val="150000"/>
              </a:lnSpc>
              <a:spcBef>
                <a:spcPts val="600"/>
              </a:spcBef>
              <a:spcAft>
                <a:spcPts val="0"/>
              </a:spcAft>
              <a:buClr>
                <a:srgbClr val="0F172A"/>
              </a:buClr>
              <a:buSzPct val="100000"/>
              <a:buFont typeface="Roboto"/>
              <a:buChar char="●"/>
            </a:pPr>
            <a:r>
              <a:rPr lang="en" sz="1200">
                <a:solidFill>
                  <a:srgbClr val="0F172A"/>
                </a:solidFill>
                <a:latin typeface="Roboto"/>
                <a:ea typeface="Roboto"/>
                <a:cs typeface="Roboto"/>
                <a:sym typeface="Roboto"/>
              </a:rPr>
              <a:t>The portfolio risk for Patrick Jyengar's portfolio is 1.73%, and for Peter Jyengar's portfolio, it is 2.08%.</a:t>
            </a:r>
            <a:endParaRPr sz="1200">
              <a:solidFill>
                <a:srgbClr val="0F172A"/>
              </a:solidFill>
              <a:latin typeface="Roboto"/>
              <a:ea typeface="Roboto"/>
              <a:cs typeface="Roboto"/>
              <a:sym typeface="Roboto"/>
            </a:endParaRPr>
          </a:p>
          <a:p>
            <a:pPr indent="0" lvl="0" marL="0" rtl="0" algn="l">
              <a:spcBef>
                <a:spcPts val="600"/>
              </a:spcBef>
              <a:spcAft>
                <a:spcPts val="1200"/>
              </a:spcAft>
              <a:buNone/>
            </a:pPr>
            <a:r>
              <a:t/>
            </a:r>
            <a:endParaRPr>
              <a:solidFill>
                <a:srgbClr val="0F172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