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84" r:id="rId3"/>
    <p:sldId id="256" r:id="rId4"/>
    <p:sldId id="285" r:id="rId5"/>
    <p:sldId id="257" r:id="rId6"/>
    <p:sldId id="263" r:id="rId7"/>
    <p:sldId id="264" r:id="rId8"/>
    <p:sldId id="265" r:id="rId9"/>
    <p:sldId id="258" r:id="rId10"/>
    <p:sldId id="267" r:id="rId11"/>
    <p:sldId id="260" r:id="rId12"/>
    <p:sldId id="261"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
          <p:cNvSpPr txBox="1"/>
          <p:nvPr/>
        </p:nvSpPr>
        <p:spPr>
          <a:xfrm>
            <a:off x="3792948" y="739194"/>
            <a:ext cx="4147628" cy="368300"/>
          </a:xfrm>
          <a:prstGeom prst="rect">
            <a:avLst/>
          </a:prstGeom>
          <a:noFill/>
        </p:spPr>
        <p:txBody>
          <a:bodyPr wrap="square" rtlCol="0">
            <a:spAutoFit/>
          </a:bodyPr>
          <a:lstStyle/>
          <a:p>
            <a:pPr algn="ct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Department of Technical Education</a:t>
            </a:r>
          </a:p>
        </p:txBody>
      </p:sp>
      <p:sp>
        <p:nvSpPr>
          <p:cNvPr id="18" name="TextBox 4"/>
          <p:cNvSpPr txBox="1"/>
          <p:nvPr/>
        </p:nvSpPr>
        <p:spPr>
          <a:xfrm>
            <a:off x="3702293" y="1108471"/>
            <a:ext cx="478740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GOVERNMENT ENGINEERING COLLEGE</a:t>
            </a:r>
          </a:p>
        </p:txBody>
      </p:sp>
      <p:sp>
        <p:nvSpPr>
          <p:cNvPr id="19" name="TextBox 5"/>
          <p:cNvSpPr txBox="1"/>
          <p:nvPr/>
        </p:nvSpPr>
        <p:spPr>
          <a:xfrm>
            <a:off x="4022184" y="1468693"/>
            <a:ext cx="4147628"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RAMANAGARA -562159</a:t>
            </a:r>
          </a:p>
        </p:txBody>
      </p:sp>
      <p:sp>
        <p:nvSpPr>
          <p:cNvPr id="20" name="TextBox 6"/>
          <p:cNvSpPr txBox="1"/>
          <p:nvPr/>
        </p:nvSpPr>
        <p:spPr>
          <a:xfrm>
            <a:off x="4022183" y="2154679"/>
            <a:ext cx="4147628" cy="706755"/>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PROJECT WORK PHASE-1</a:t>
            </a:r>
          </a:p>
          <a:p>
            <a:pPr algn="ctr"/>
            <a:r>
              <a:rPr lang="en-US" altLang="en-IN" sz="2000" dirty="0">
                <a:latin typeface="Times New Roman" panose="02020603050405020304" pitchFamily="18" charset="0"/>
                <a:cs typeface="Times New Roman" panose="02020603050405020304" pitchFamily="18" charset="0"/>
              </a:rPr>
              <a:t>Seminar </a:t>
            </a:r>
            <a:r>
              <a:rPr lang="en-IN" sz="2000" dirty="0">
                <a:latin typeface="Times New Roman" panose="02020603050405020304" pitchFamily="18" charset="0"/>
                <a:cs typeface="Times New Roman" panose="02020603050405020304" pitchFamily="18" charset="0"/>
              </a:rPr>
              <a:t>on</a:t>
            </a:r>
          </a:p>
        </p:txBody>
      </p:sp>
      <p:sp>
        <p:nvSpPr>
          <p:cNvPr id="21" name="TextBox 7"/>
          <p:cNvSpPr txBox="1"/>
          <p:nvPr/>
        </p:nvSpPr>
        <p:spPr>
          <a:xfrm>
            <a:off x="1833245" y="2898775"/>
            <a:ext cx="8804275" cy="46037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Face Mask Detection System Using Deep Learning</a:t>
            </a:r>
            <a:r>
              <a:rPr lang="en-US" altLang="en-IN"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sym typeface="+mn-ea"/>
              </a:rPr>
              <a:t>Techniques</a:t>
            </a:r>
            <a:r>
              <a:rPr lang="en-US" altLang="en-IN"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p:txBody>
      </p:sp>
      <p:sp>
        <p:nvSpPr>
          <p:cNvPr id="22" name="TextBox 8"/>
          <p:cNvSpPr txBox="1"/>
          <p:nvPr/>
        </p:nvSpPr>
        <p:spPr>
          <a:xfrm>
            <a:off x="7674869" y="4780144"/>
            <a:ext cx="4147628" cy="1506855"/>
          </a:xfrm>
          <a:prstGeom prst="rect">
            <a:avLst/>
          </a:prstGeom>
          <a:noFill/>
        </p:spPr>
        <p:txBody>
          <a:bodyPr wrap="square" rtlCol="0">
            <a:spAutoFit/>
          </a:bodyPr>
          <a:lstStyle/>
          <a:p>
            <a:pPr algn="ctr"/>
            <a:r>
              <a:rPr lang="en-US" altLang="en-IN" sz="20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Under the guidance of</a:t>
            </a:r>
            <a:r>
              <a:rPr lang="en-US" alt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r>
              <a:rPr lang="en-US" altLang="en-IN" b="1">
                <a:latin typeface="Times New Roman" panose="02020603050405020304" pitchFamily="18" charset="0"/>
                <a:cs typeface="Times New Roman" panose="02020603050405020304" pitchFamily="18" charset="0"/>
              </a:rPr>
              <a:t>Mrs.K</a:t>
            </a:r>
            <a:r>
              <a:rPr lang="en-IN" b="1">
                <a:latin typeface="Times New Roman" panose="02020603050405020304" pitchFamily="18" charset="0"/>
                <a:cs typeface="Times New Roman" panose="02020603050405020304" pitchFamily="18" charset="0"/>
              </a:rPr>
              <a:t>OMALA K V</a:t>
            </a:r>
          </a:p>
          <a:p>
            <a:pPr algn="ctr"/>
            <a:r>
              <a:rPr lang="en-IN" b="1">
                <a:latin typeface="Times New Roman" panose="02020603050405020304" pitchFamily="18" charset="0"/>
                <a:cs typeface="Times New Roman" panose="02020603050405020304" pitchFamily="18" charset="0"/>
              </a:rPr>
              <a:t>Asst professor, </a:t>
            </a:r>
          </a:p>
          <a:p>
            <a:pPr algn="ctr"/>
            <a:r>
              <a:rPr lang="en-IN" b="1">
                <a:latin typeface="Times New Roman" panose="02020603050405020304" pitchFamily="18" charset="0"/>
                <a:cs typeface="Times New Roman" panose="02020603050405020304" pitchFamily="18" charset="0"/>
              </a:rPr>
              <a:t> </a:t>
            </a:r>
            <a:r>
              <a:rPr lang="en-US" altLang="en-IN" b="1">
                <a:latin typeface="Times New Roman" panose="02020603050405020304" pitchFamily="18" charset="0"/>
                <a:cs typeface="Times New Roman" panose="02020603050405020304" pitchFamily="18" charset="0"/>
              </a:rPr>
              <a:t>            D</a:t>
            </a:r>
            <a:r>
              <a:rPr lang="en-IN" b="1">
                <a:latin typeface="Times New Roman" panose="02020603050405020304" pitchFamily="18" charset="0"/>
                <a:cs typeface="Times New Roman" panose="02020603050405020304" pitchFamily="18" charset="0"/>
              </a:rPr>
              <a:t>ept of CSE 	</a:t>
            </a:r>
            <a:r>
              <a:rPr lang="en-US" altLang="en-IN" b="1">
                <a:latin typeface="Times New Roman" panose="02020603050405020304" pitchFamily="18" charset="0"/>
                <a:cs typeface="Times New Roman" panose="02020603050405020304" pitchFamily="18" charset="0"/>
              </a:rPr>
              <a:t>   </a:t>
            </a:r>
          </a:p>
          <a:p>
            <a:pPr algn="ctr"/>
            <a:r>
              <a:rPr lang="en-IN" b="1">
                <a:latin typeface="Times New Roman" panose="02020603050405020304" pitchFamily="18" charset="0"/>
                <a:cs typeface="Times New Roman" panose="02020603050405020304" pitchFamily="18" charset="0"/>
              </a:rPr>
              <a:t>GEC, Ramanagara.</a:t>
            </a:r>
          </a:p>
        </p:txBody>
      </p:sp>
      <p:pic>
        <p:nvPicPr>
          <p:cNvPr id="23" name="Picture 2" descr="352397-vtu-logo - Kollege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9210"/>
            <a:ext cx="1795145" cy="17265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GEC RAMANAGAR - 2021 Admission Process, Ranking, Reviews, Affili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0080" y="159385"/>
            <a:ext cx="1607820" cy="142938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11"/>
          <p:cNvSpPr txBox="1"/>
          <p:nvPr/>
        </p:nvSpPr>
        <p:spPr>
          <a:xfrm>
            <a:off x="4159250" y="3538220"/>
            <a:ext cx="3874135" cy="1714500"/>
          </a:xfrm>
          <a:prstGeom prst="rect">
            <a:avLst/>
          </a:prstGeom>
          <a:noFill/>
        </p:spPr>
        <p:txBody>
          <a:bodyPr wrap="square" rtlCol="0">
            <a:spAutoFit/>
          </a:bodyPr>
          <a:lstStyle/>
          <a:p>
            <a:pPr algn="ctr">
              <a:lnSpc>
                <a:spcPct val="110000"/>
              </a:lnSpc>
            </a:pPr>
            <a:r>
              <a:rPr lang="en-US" altLang="en-IN" sz="1600" b="1" dirty="0">
                <a:latin typeface="Times New Roman" panose="02020603050405020304" pitchFamily="18" charset="0"/>
                <a:cs typeface="Times New Roman" panose="02020603050405020304" pitchFamily="18" charset="0"/>
              </a:rPr>
              <a:t>BY,</a:t>
            </a:r>
          </a:p>
          <a:p>
            <a:pPr algn="ctr">
              <a:lnSpc>
                <a:spcPct val="110000"/>
              </a:lnSpc>
            </a:pPr>
            <a:endParaRPr lang="en-IN" sz="1600" b="1" dirty="0">
              <a:latin typeface="Times New Roman" panose="02020603050405020304" pitchFamily="18" charset="0"/>
              <a:cs typeface="Times New Roman" panose="02020603050405020304" pitchFamily="18" charset="0"/>
            </a:endParaRPr>
          </a:p>
          <a:p>
            <a:pPr algn="ctr">
              <a:lnSpc>
                <a:spcPct val="110000"/>
              </a:lnSpc>
            </a:pPr>
            <a:r>
              <a:rPr lang="en-IN" sz="1600" b="1" dirty="0">
                <a:latin typeface="Times New Roman" panose="02020603050405020304" pitchFamily="18" charset="0"/>
                <a:cs typeface="Times New Roman" panose="02020603050405020304" pitchFamily="18" charset="0"/>
              </a:rPr>
              <a:t>ABHISHEK MR	1GG19CS400</a:t>
            </a:r>
          </a:p>
          <a:p>
            <a:pPr algn="ctr">
              <a:lnSpc>
                <a:spcPct val="110000"/>
              </a:lnSpc>
            </a:pPr>
            <a:r>
              <a:rPr lang="en-IN" sz="1600" b="1" dirty="0">
                <a:latin typeface="Times New Roman" panose="02020603050405020304" pitchFamily="18" charset="0"/>
                <a:cs typeface="Times New Roman" panose="02020603050405020304" pitchFamily="18" charset="0"/>
              </a:rPr>
              <a:t>HARSHITHA TS	1GG18CS021</a:t>
            </a:r>
          </a:p>
          <a:p>
            <a:pPr algn="ctr">
              <a:lnSpc>
                <a:spcPct val="110000"/>
              </a:lnSpc>
            </a:pPr>
            <a:r>
              <a:rPr lang="en-IN" sz="1600" b="1" dirty="0">
                <a:latin typeface="Times New Roman" panose="02020603050405020304" pitchFamily="18" charset="0"/>
                <a:cs typeface="Times New Roman" panose="02020603050405020304" pitchFamily="18" charset="0"/>
              </a:rPr>
              <a:t>SAGAR N C	1GG19CS407</a:t>
            </a:r>
          </a:p>
          <a:p>
            <a:pPr algn="ctr">
              <a:lnSpc>
                <a:spcPct val="110000"/>
              </a:lnSpc>
            </a:pPr>
            <a:r>
              <a:rPr lang="en-IN" sz="1600" b="1" dirty="0">
                <a:latin typeface="Times New Roman" panose="02020603050405020304" pitchFamily="18" charset="0"/>
                <a:cs typeface="Times New Roman" panose="02020603050405020304" pitchFamily="18" charset="0"/>
              </a:rPr>
              <a:t>SANIYA BANU R 	1GG19CS408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547" y="457199"/>
            <a:ext cx="4987315" cy="918306"/>
          </a:xfrm>
        </p:spPr>
        <p:txBody>
          <a:bodyPr>
            <a:noAutofit/>
          </a:bodyPr>
          <a:lstStyle/>
          <a:p>
            <a:r>
              <a:rPr lang="en-US" sz="3600" b="1">
                <a:solidFill>
                  <a:schemeClr val="accent5">
                    <a:lumMod val="50000"/>
                  </a:schemeClr>
                </a:solidFill>
                <a:latin typeface="Times New Roman" panose="02020603050405020304" pitchFamily="18" charset="0"/>
                <a:cs typeface="Times New Roman" panose="02020603050405020304" pitchFamily="18" charset="0"/>
              </a:rPr>
              <a:t>Architecture Diagram</a:t>
            </a:r>
          </a:p>
        </p:txBody>
      </p:sp>
      <p:pic>
        <p:nvPicPr>
          <p:cNvPr id="8" name="Picture Placeholder 7" descr="fmd (1)"/>
          <p:cNvPicPr>
            <a:picLocks noGrp="1" noChangeAspect="1"/>
          </p:cNvPicPr>
          <p:nvPr>
            <p:ph type="pic" idx="1"/>
          </p:nvPr>
        </p:nvPicPr>
        <p:blipFill>
          <a:blip r:embed="rId2"/>
          <a:stretch>
            <a:fillRect/>
          </a:stretch>
        </p:blipFill>
        <p:spPr>
          <a:xfrm>
            <a:off x="1080770" y="1514475"/>
            <a:ext cx="10384790" cy="1992630"/>
          </a:xfrm>
          <a:prstGeom prst="rect">
            <a:avLst/>
          </a:prstGeom>
        </p:spPr>
      </p:pic>
      <p:sp>
        <p:nvSpPr>
          <p:cNvPr id="4" name="Text Placeholder 3"/>
          <p:cNvSpPr>
            <a:spLocks noGrp="1"/>
          </p:cNvSpPr>
          <p:nvPr>
            <p:ph type="body" sz="half" idx="2"/>
          </p:nvPr>
        </p:nvSpPr>
        <p:spPr>
          <a:xfrm>
            <a:off x="1080770" y="3822700"/>
            <a:ext cx="10057765" cy="2846070"/>
          </a:xfrm>
        </p:spPr>
        <p:txBody>
          <a:bodyPr/>
          <a:lstStyle/>
          <a:p>
            <a:r>
              <a:rPr lang="en-US" sz="2000">
                <a:latin typeface="Times New Roman" panose="02020603050405020304" pitchFamily="18" charset="0"/>
                <a:cs typeface="Times New Roman" panose="02020603050405020304" pitchFamily="18" charset="0"/>
              </a:rPr>
              <a:t>Data Preprocessing (Converting data into meaningfull and required format) Steps :-</a:t>
            </a:r>
          </a:p>
          <a:p>
            <a:r>
              <a:rPr lang="en-US" sz="2000">
                <a:latin typeface="Times New Roman" panose="02020603050405020304" pitchFamily="18" charset="0"/>
                <a:cs typeface="Times New Roman" panose="02020603050405020304" pitchFamily="18" charset="0"/>
              </a:rPr>
              <a:t>For each image in the dataset:-</a:t>
            </a:r>
          </a:p>
          <a:p>
            <a:r>
              <a:rPr lang="en-US" sz="2000">
                <a:latin typeface="Times New Roman" panose="02020603050405020304" pitchFamily="18" charset="0"/>
                <a:cs typeface="Times New Roman" panose="02020603050405020304" pitchFamily="18" charset="0"/>
              </a:rPr>
              <a:t>1. Visualize the image and categories into 2 types-images with Mask, images without Mask,      and label them.</a:t>
            </a:r>
          </a:p>
          <a:p>
            <a:r>
              <a:rPr lang="en-US" sz="2000">
                <a:latin typeface="Times New Roman" panose="02020603050405020304" pitchFamily="18" charset="0"/>
                <a:cs typeface="Times New Roman" panose="02020603050405020304" pitchFamily="18" charset="0"/>
              </a:rPr>
              <a:t>2. Convert RGB image to Grey scale images.</a:t>
            </a:r>
          </a:p>
          <a:p>
            <a:r>
              <a:rPr lang="en-US" sz="2000">
                <a:latin typeface="Times New Roman" panose="02020603050405020304" pitchFamily="18" charset="0"/>
                <a:cs typeface="Times New Roman" panose="02020603050405020304" pitchFamily="18" charset="0"/>
              </a:rPr>
              <a:t>3. Resize the grey scale image into 100 x 100</a:t>
            </a:r>
          </a:p>
          <a:p>
            <a:r>
              <a:rPr lang="en-US" sz="2000">
                <a:latin typeface="Times New Roman" panose="02020603050405020304" pitchFamily="18" charset="0"/>
                <a:cs typeface="Times New Roman" panose="02020603050405020304" pitchFamily="18" charset="0"/>
              </a:rPr>
              <a:t>4. Normalize the image and convert it into 1-D array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727" y="-230729"/>
            <a:ext cx="10515600" cy="1694404"/>
          </a:xfrm>
        </p:spPr>
        <p:txBody>
          <a:bodyPr>
            <a:normAutofit/>
          </a:bodyPr>
          <a:lstStyle/>
          <a:p>
            <a:br>
              <a:rPr lang="en-US" b="1"/>
            </a:br>
            <a:r>
              <a:rPr lang="en-IN" b="1"/>
              <a:t>     </a:t>
            </a:r>
            <a:r>
              <a:rPr lang="en-US" sz="4000" b="1">
                <a:solidFill>
                  <a:schemeClr val="accent2">
                    <a:lumMod val="50000"/>
                  </a:schemeClr>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717550" y="1463675"/>
            <a:ext cx="10515600" cy="4351338"/>
          </a:xfrm>
        </p:spPr>
        <p:txBody>
          <a:bodyPr/>
          <a:lstStyle/>
          <a:p>
            <a:pPr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Manual Monitoring is very difficult for officers to check whether the peoples are wearing mask or not. So in our technique, We are using web cam to detect people‟s faces and to prevent from virus transmission.</a:t>
            </a:r>
          </a:p>
          <a:p>
            <a:pPr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has fast and high accuracy.</a:t>
            </a:r>
          </a:p>
          <a:p>
            <a:pPr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system can be implemented in ATMs, Banks.</a:t>
            </a:r>
          </a:p>
          <a:p>
            <a:pPr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We can keep peoples safe from our technique.</a:t>
            </a:r>
          </a:p>
          <a:p>
            <a:pPr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provides buzzer sound to wear mask.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2460"/>
          </a:xfrm>
        </p:spPr>
        <p:txBody>
          <a:bodyPr>
            <a:normAutofit/>
          </a:bodyPr>
          <a:lstStyle/>
          <a:p>
            <a:pPr algn="just"/>
            <a:r>
              <a:rPr lang="en-US" sz="3600" b="1">
                <a:solidFill>
                  <a:srgbClr val="C00000"/>
                </a:solidFill>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702310" y="1252855"/>
            <a:ext cx="10515600" cy="2029460"/>
          </a:xfrm>
        </p:spPr>
        <p:txBody>
          <a:bodyPr/>
          <a:lstStyle/>
          <a:p>
            <a:pPr algn="just"/>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Processor      :	   2.5 gigahertz (GHz) frequency or above.</a:t>
            </a:r>
          </a:p>
          <a:p>
            <a:pPr algn="just"/>
            <a:r>
              <a:rPr lang="en-US" sz="2400">
                <a:latin typeface="Times New Roman" panose="02020603050405020304" pitchFamily="18" charset="0"/>
                <a:cs typeface="Times New Roman" panose="02020603050405020304" pitchFamily="18" charset="0"/>
              </a:rPr>
              <a:t>     RAM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A minimum of 4 GB of RAM.</a:t>
            </a:r>
          </a:p>
          <a:p>
            <a:pPr algn="just"/>
            <a:r>
              <a:rPr lang="en-US" sz="2400">
                <a:latin typeface="Times New Roman" panose="02020603050405020304" pitchFamily="18" charset="0"/>
                <a:cs typeface="Times New Roman" panose="02020603050405020304" pitchFamily="18" charset="0"/>
              </a:rPr>
              <a:t>     Hard disk      :	   A minimum of 20 GB of available space.</a:t>
            </a:r>
          </a:p>
          <a:p>
            <a:pPr algn="just"/>
            <a:r>
              <a:rPr lang="en-US" sz="2400">
                <a:latin typeface="Times New Roman" panose="02020603050405020304" pitchFamily="18" charset="0"/>
                <a:cs typeface="Times New Roman" panose="02020603050405020304" pitchFamily="18" charset="0"/>
              </a:rPr>
              <a:t>     Monitor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	   Minimum Resolution 1024 X 768.</a:t>
            </a:r>
          </a:p>
        </p:txBody>
      </p:sp>
      <p:sp>
        <p:nvSpPr>
          <p:cNvPr id="6" name="Title 1"/>
          <p:cNvSpPr>
            <a:spLocks noGrp="1"/>
          </p:cNvSpPr>
          <p:nvPr/>
        </p:nvSpPr>
        <p:spPr>
          <a:xfrm>
            <a:off x="838200" y="3526745"/>
            <a:ext cx="10515600" cy="632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b="1">
                <a:solidFill>
                  <a:srgbClr val="002060"/>
                </a:solidFill>
                <a:latin typeface="Times New Roman" panose="02020603050405020304" pitchFamily="18" charset="0"/>
                <a:cs typeface="Times New Roman" panose="02020603050405020304" pitchFamily="18" charset="0"/>
              </a:rPr>
              <a:t>Software Requirements</a:t>
            </a:r>
          </a:p>
        </p:txBody>
      </p:sp>
      <p:sp>
        <p:nvSpPr>
          <p:cNvPr id="7" name="Content Placeholder 2"/>
          <p:cNvSpPr>
            <a:spLocks noGrp="1"/>
          </p:cNvSpPr>
          <p:nvPr/>
        </p:nvSpPr>
        <p:spPr>
          <a:xfrm>
            <a:off x="702310" y="4403636"/>
            <a:ext cx="10515600" cy="19760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Operating System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      Windows 7 and above.</a:t>
            </a:r>
          </a:p>
          <a:p>
            <a:pPr algn="just"/>
            <a:r>
              <a:rPr lang="en-US" sz="2400">
                <a:latin typeface="Times New Roman" panose="02020603050405020304" pitchFamily="18" charset="0"/>
                <a:cs typeface="Times New Roman" panose="02020603050405020304" pitchFamily="18" charset="0"/>
              </a:rPr>
              <a:t>     Programming language	     :	Python 2.7 and above.</a:t>
            </a:r>
          </a:p>
          <a:p>
            <a:pPr algn="just"/>
            <a:r>
              <a:rPr lang="en-US" sz="2400">
                <a:latin typeface="Times New Roman" panose="02020603050405020304" pitchFamily="18" charset="0"/>
                <a:cs typeface="Times New Roman" panose="02020603050405020304" pitchFamily="18" charset="0"/>
              </a:rPr>
              <a:t>     Platform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	IDLE 3.8 and Anaconda prompt.</a:t>
            </a:r>
          </a:p>
          <a:p>
            <a:pPr algn="just"/>
            <a:r>
              <a:rPr lang="en-US" sz="2400">
                <a:latin typeface="Times New Roman" panose="02020603050405020304" pitchFamily="18" charset="0"/>
                <a:cs typeface="Times New Roman" panose="02020603050405020304" pitchFamily="18" charset="0"/>
              </a:rPr>
              <a:t>     Supporting libraries	     :	</a:t>
            </a:r>
            <a:r>
              <a:rPr lang="en-IN" sz="2400">
                <a:latin typeface="Times New Roman" panose="02020603050405020304" pitchFamily="18" charset="0"/>
                <a:cs typeface="Times New Roman" panose="02020603050405020304" pitchFamily="18" charset="0"/>
              </a:rPr>
              <a:t>T</a:t>
            </a:r>
            <a:r>
              <a:rPr lang="en-US" sz="2400">
                <a:latin typeface="Times New Roman" panose="02020603050405020304" pitchFamily="18" charset="0"/>
                <a:cs typeface="Times New Roman" panose="02020603050405020304" pitchFamily="18" charset="0"/>
              </a:rPr>
              <a:t>ensorflow, sklearn, numpy, imutils, and                         </a:t>
            </a:r>
          </a:p>
          <a:p>
            <a:pPr marL="0" indent="0" algn="just">
              <a:buNone/>
            </a:pPr>
            <a:r>
              <a:rPr lang="en-US" sz="2400">
                <a:latin typeface="Times New Roman" panose="02020603050405020304" pitchFamily="18" charset="0"/>
                <a:cs typeface="Times New Roman" panose="02020603050405020304" pitchFamily="18" charset="0"/>
              </a:rPr>
              <a:t>                                                            matplotlib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2075"/>
            <a:ext cx="10515600" cy="1296035"/>
          </a:xfrm>
        </p:spPr>
        <p:txBody>
          <a:bodyPr/>
          <a:lstStyle/>
          <a:p>
            <a:pPr marL="0" indent="0">
              <a:buNone/>
            </a:pPr>
            <a:r>
              <a:rPr lang="en-US" sz="6000" i="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7F4B-A6A3-284D-9814-3365DB0EE420}"/>
              </a:ext>
            </a:extLst>
          </p:cNvPr>
          <p:cNvSpPr>
            <a:spLocks noGrp="1"/>
          </p:cNvSpPr>
          <p:nvPr>
            <p:ph type="title"/>
          </p:nvPr>
        </p:nvSpPr>
        <p:spPr/>
        <p:txBody>
          <a:bodyPr>
            <a:normAutofit/>
          </a:bodyPr>
          <a:lstStyle/>
          <a:p>
            <a:r>
              <a:rPr lang="en-IN" sz="4000" b="1">
                <a:solidFill>
                  <a:schemeClr val="accent6">
                    <a:lumMod val="50000"/>
                  </a:schemeClr>
                </a:solidFill>
                <a:latin typeface="Times New Roman" panose="02020603050405020304" pitchFamily="18" charset="0"/>
                <a:cs typeface="Times New Roman" panose="02020603050405020304" pitchFamily="18" charset="0"/>
              </a:rPr>
              <a:t>CONTENTS</a:t>
            </a:r>
            <a:endParaRPr lang="en-US" sz="4000" b="1">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739DB6-F689-3B48-83F8-E1C90B2DCC0E}"/>
              </a:ext>
            </a:extLst>
          </p:cNvPr>
          <p:cNvSpPr>
            <a:spLocks noGrp="1"/>
          </p:cNvSpPr>
          <p:nvPr>
            <p:ph idx="1"/>
          </p:nvPr>
        </p:nvSpPr>
        <p:spPr/>
        <p:txBody>
          <a:bodyPr>
            <a:normAutofit/>
          </a:bodyPr>
          <a:lstStyle/>
          <a:p>
            <a:r>
              <a:rPr lang="en-IN">
                <a:latin typeface="Times New Roman" panose="02020603050405020304" pitchFamily="18" charset="0"/>
                <a:cs typeface="Times New Roman" panose="02020603050405020304" pitchFamily="18" charset="0"/>
              </a:rPr>
              <a:t>Introduction</a:t>
            </a:r>
          </a:p>
          <a:p>
            <a:r>
              <a:rPr lang="en-IN">
                <a:latin typeface="Times New Roman" panose="02020603050405020304" pitchFamily="18" charset="0"/>
                <a:cs typeface="Times New Roman" panose="02020603050405020304" pitchFamily="18" charset="0"/>
              </a:rPr>
              <a:t>Objectives</a:t>
            </a:r>
          </a:p>
          <a:p>
            <a:r>
              <a:rPr lang="en-IN">
                <a:latin typeface="Times New Roman" panose="02020603050405020304" pitchFamily="18" charset="0"/>
                <a:cs typeface="Times New Roman" panose="02020603050405020304" pitchFamily="18" charset="0"/>
              </a:rPr>
              <a:t>Existing  System</a:t>
            </a:r>
          </a:p>
          <a:p>
            <a:r>
              <a:rPr lang="en-IN">
                <a:latin typeface="Times New Roman" panose="02020603050405020304" pitchFamily="18" charset="0"/>
                <a:cs typeface="Times New Roman" panose="02020603050405020304" pitchFamily="18" charset="0"/>
              </a:rPr>
              <a:t>Literature survey</a:t>
            </a:r>
          </a:p>
          <a:p>
            <a:r>
              <a:rPr lang="en-IN">
                <a:latin typeface="Times New Roman" panose="02020603050405020304" pitchFamily="18" charset="0"/>
                <a:cs typeface="Times New Roman" panose="02020603050405020304" pitchFamily="18" charset="0"/>
              </a:rPr>
              <a:t>Proposed system</a:t>
            </a:r>
          </a:p>
          <a:p>
            <a:r>
              <a:rPr lang="en-IN">
                <a:latin typeface="Times New Roman" panose="02020603050405020304" pitchFamily="18" charset="0"/>
                <a:cs typeface="Times New Roman" panose="02020603050405020304" pitchFamily="18" charset="0"/>
              </a:rPr>
              <a:t> Architecture Diagram</a:t>
            </a:r>
          </a:p>
          <a:p>
            <a:r>
              <a:rPr lang="en-IN">
                <a:latin typeface="Times New Roman" panose="02020603050405020304" pitchFamily="18" charset="0"/>
                <a:cs typeface="Times New Roman" panose="02020603050405020304" pitchFamily="18" charset="0"/>
              </a:rPr>
              <a:t>Advantages</a:t>
            </a:r>
          </a:p>
          <a:p>
            <a:r>
              <a:rPr lang="en-IN">
                <a:latin typeface="Times New Roman" panose="02020603050405020304" pitchFamily="18" charset="0"/>
                <a:cs typeface="Times New Roman" panose="02020603050405020304" pitchFamily="18" charset="0"/>
              </a:rPr>
              <a:t>Hardware and software requirements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93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662939"/>
            <a:ext cx="5808073" cy="798831"/>
          </a:xfrm>
        </p:spPr>
        <p:txBody>
          <a:bodyPr>
            <a:noAutofit/>
          </a:bodyPr>
          <a:lstStyle/>
          <a:p>
            <a:r>
              <a:rPr lang="en-IN" sz="4000" b="1">
                <a:solidFill>
                  <a:srgbClr val="C00000"/>
                </a:solidFill>
                <a:latin typeface="Times New Roman" panose="02020603050405020304" pitchFamily="18" charset="0"/>
                <a:cs typeface="Times New Roman" panose="02020603050405020304" pitchFamily="18" charset="0"/>
              </a:rPr>
              <a:t>INTRODUCTION</a:t>
            </a:r>
            <a:endParaRPr lang="en-US" sz="4000" b="1">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8140" y="1744980"/>
            <a:ext cx="9144000" cy="3651250"/>
          </a:xfrm>
        </p:spPr>
        <p:txBody>
          <a:bodyPr>
            <a:normAutofit lnSpcReduction="10000"/>
          </a:bodyPr>
          <a:lstStyle/>
          <a:p>
            <a:pPr marL="342900" indent="-342900" algn="just">
              <a:lnSpc>
                <a:spcPct val="100000"/>
              </a:lnSpc>
              <a:buFont typeface="Wingdings" panose="05000000000000000000" charset="0"/>
              <a:buChar char="Ø"/>
            </a:pPr>
            <a:r>
              <a:rPr lang="en-US">
                <a:latin typeface="Times New Roman" panose="02020603050405020304" pitchFamily="18" charset="0"/>
                <a:cs typeface="Times New Roman" panose="02020603050405020304" pitchFamily="18" charset="0"/>
              </a:rPr>
              <a:t>In order to protect ourselves from the COVID-19 Pandemic, almost every one of us tend to wear a face mask.</a:t>
            </a:r>
          </a:p>
          <a:p>
            <a:pPr marL="342900" indent="-342900" algn="just">
              <a:lnSpc>
                <a:spcPct val="100000"/>
              </a:lnSpc>
              <a:buFont typeface="Wingdings" panose="05000000000000000000" charset="0"/>
              <a:buChar char="Ø"/>
            </a:pPr>
            <a:r>
              <a:rPr lang="en-US">
                <a:latin typeface="Times New Roman" panose="02020603050405020304" pitchFamily="18" charset="0"/>
                <a:cs typeface="Times New Roman" panose="02020603050405020304" pitchFamily="18" charset="0"/>
              </a:rPr>
              <a:t>It becomes increasingly necessary to check if the people in the crowd wear face masks in most public gatherings such as Malls, Theatres, Parks.</a:t>
            </a:r>
          </a:p>
          <a:p>
            <a:pPr marL="342900" indent="-342900" algn="just">
              <a:lnSpc>
                <a:spcPct val="100000"/>
              </a:lnSpc>
              <a:buFont typeface="Wingdings" panose="05000000000000000000" charset="0"/>
              <a:buChar char="Ø"/>
            </a:pPr>
            <a:r>
              <a:rPr lang="en-US">
                <a:latin typeface="Times New Roman" panose="02020603050405020304" pitchFamily="18" charset="0"/>
                <a:cs typeface="Times New Roman" panose="02020603050405020304" pitchFamily="18" charset="0"/>
              </a:rPr>
              <a:t>The development of an solution to detect if the person is wearing a face mask and allow their entry would be of great help to the society.</a:t>
            </a:r>
          </a:p>
          <a:p>
            <a:pPr marL="342900" indent="-342900" algn="just">
              <a:lnSpc>
                <a:spcPct val="100000"/>
              </a:lnSpc>
              <a:buFont typeface="Wingdings" panose="05000000000000000000" charset="0"/>
              <a:buChar char="Ø"/>
            </a:pPr>
            <a:r>
              <a:rPr lang="en-US">
                <a:latin typeface="Times New Roman" panose="02020603050405020304" pitchFamily="18" charset="0"/>
                <a:cs typeface="Times New Roman" panose="02020603050405020304" pitchFamily="18" charset="0"/>
              </a:rPr>
              <a:t>This model can also be used to develop a full-fledged software to scan every person before they can enter the public gathering.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FCA8-70EA-BE47-A4DA-2247863703AC}"/>
              </a:ext>
            </a:extLst>
          </p:cNvPr>
          <p:cNvSpPr>
            <a:spLocks noGrp="1"/>
          </p:cNvSpPr>
          <p:nvPr>
            <p:ph type="title"/>
          </p:nvPr>
        </p:nvSpPr>
        <p:spPr/>
        <p:txBody>
          <a:bodyPr>
            <a:normAutofit/>
          </a:bodyPr>
          <a:lstStyle/>
          <a:p>
            <a:r>
              <a:rPr lang="en-IN" sz="4000" b="1">
                <a:solidFill>
                  <a:srgbClr val="7030A0"/>
                </a:solidFill>
                <a:latin typeface="Times New Roman" panose="02020603050405020304" pitchFamily="18" charset="0"/>
                <a:cs typeface="Times New Roman" panose="02020603050405020304" pitchFamily="18" charset="0"/>
              </a:rPr>
              <a:t>OBJECTIVES</a:t>
            </a:r>
            <a:endParaRPr lang="en-US" sz="4000" b="1">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51D3BE-A1FF-1D42-964F-C0A18CB23312}"/>
              </a:ext>
            </a:extLst>
          </p:cNvPr>
          <p:cNvSpPr>
            <a:spLocks noGrp="1"/>
          </p:cNvSpPr>
          <p:nvPr>
            <p:ph idx="1"/>
          </p:nvPr>
        </p:nvSpPr>
        <p:spPr>
          <a:xfrm>
            <a:off x="776080" y="1690687"/>
            <a:ext cx="10515600" cy="4802187"/>
          </a:xfrm>
        </p:spPr>
        <p:txBody>
          <a:bodyPr>
            <a:normAutofit/>
          </a:bodyPr>
          <a:lstStyle/>
          <a:p>
            <a:pPr marL="0" indent="0">
              <a:buNone/>
            </a:pPr>
            <a:r>
              <a:rPr lang="en-IN" sz="2600">
                <a:latin typeface="Times New Roman" panose="02020603050405020304" pitchFamily="18" charset="0"/>
                <a:cs typeface="Times New Roman" panose="02020603050405020304" pitchFamily="18" charset="0"/>
              </a:rPr>
              <a:t>The Objectives of our project are:</a:t>
            </a:r>
          </a:p>
          <a:p>
            <a:r>
              <a:rPr lang="en-IN" sz="2600">
                <a:latin typeface="Times New Roman" panose="02020603050405020304" pitchFamily="18" charset="0"/>
                <a:cs typeface="Times New Roman" panose="02020603050405020304" pitchFamily="18" charset="0"/>
              </a:rPr>
              <a:t>Recognise the individual on picture/vedio transfer wearing a face mask with the assistance of PC vision and profound learning calculation by utilizing the python library.</a:t>
            </a:r>
          </a:p>
          <a:p>
            <a:pPr marL="0" indent="0">
              <a:buNone/>
            </a:pPr>
            <a:endParaRPr lang="en-IN" sz="2600">
              <a:latin typeface="Times New Roman" panose="02020603050405020304" pitchFamily="18" charset="0"/>
              <a:cs typeface="Times New Roman" panose="02020603050405020304" pitchFamily="18" charset="0"/>
            </a:endParaRPr>
          </a:p>
          <a:p>
            <a:r>
              <a:rPr lang="en-IN" sz="2600">
                <a:latin typeface="Times New Roman" panose="02020603050405020304" pitchFamily="18" charset="0"/>
                <a:cs typeface="Times New Roman" panose="02020603050405020304" pitchFamily="18" charset="0"/>
              </a:rPr>
              <a:t>It ensures a lightweight representation that makes real-world masked face recognition a feasible task.Moreover masked regions vary from face to face to another,which leads to informative images from different sizes.</a:t>
            </a:r>
          </a:p>
          <a:p>
            <a:pPr marL="0" indent="0">
              <a:buNone/>
            </a:pPr>
            <a:endParaRPr lang="en-IN" sz="2600">
              <a:latin typeface="Times New Roman" panose="02020603050405020304" pitchFamily="18" charset="0"/>
              <a:cs typeface="Times New Roman" panose="02020603050405020304" pitchFamily="18" charset="0"/>
            </a:endParaRPr>
          </a:p>
          <a:p>
            <a:r>
              <a:rPr lang="en-IN" sz="2600">
                <a:latin typeface="Times New Roman" panose="02020603050405020304" pitchFamily="18" charset="0"/>
                <a:cs typeface="Times New Roman" panose="02020603050405020304" pitchFamily="18" charset="0"/>
              </a:rPr>
              <a:t>It has to display the percentage of how much accurately the person wear a mask .</a:t>
            </a:r>
          </a:p>
          <a:p>
            <a:pPr marL="0" indent="0">
              <a:buNone/>
            </a:pPr>
            <a:endParaRPr lang="en-US"/>
          </a:p>
        </p:txBody>
      </p:sp>
    </p:spTree>
    <p:extLst>
      <p:ext uri="{BB962C8B-B14F-4D97-AF65-F5344CB8AC3E}">
        <p14:creationId xmlns:p14="http://schemas.microsoft.com/office/powerpoint/2010/main" val="158599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6100"/>
            <a:ext cx="10515600" cy="700405"/>
          </a:xfrm>
        </p:spPr>
        <p:txBody>
          <a:bodyPr>
            <a:normAutofit/>
          </a:bodyPr>
          <a:lstStyle/>
          <a:p>
            <a:r>
              <a:rPr lang="en-US" sz="4000" b="1">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838200" y="1591310"/>
            <a:ext cx="10681335" cy="2907030"/>
          </a:xfrm>
        </p:spPr>
        <p:txBody>
          <a:bodyPr/>
          <a:lstStyle/>
          <a:p>
            <a:pPr algn="just">
              <a:lnSpc>
                <a:spcPct val="100000"/>
              </a:lnSpc>
              <a:buFont typeface="Wingdings" panose="05000000000000000000" charset="0"/>
              <a:buChar char="Ø"/>
            </a:pPr>
            <a:r>
              <a:rPr lang="en-US" sz="2400"/>
              <a:t>  </a:t>
            </a:r>
            <a:r>
              <a:rPr lang="en-US" sz="2400">
                <a:latin typeface="Times New Roman" panose="02020603050405020304" pitchFamily="18" charset="0"/>
                <a:cs typeface="Times New Roman" panose="02020603050405020304" pitchFamily="18" charset="0"/>
              </a:rPr>
              <a:t>It is not possible to identify them when they are in a crowded area.</a:t>
            </a:r>
          </a:p>
          <a:p>
            <a:pPr algn="just">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  The existing model is not much efficient while processing the images, and          comparatively, it takes more parameters than other models.</a:t>
            </a:r>
          </a:p>
          <a:p>
            <a:pPr algn="just">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 It is required to detect faster to stop people and wearing mask pictures contain   some level of tilt or turn, at that point, model normally experience issues image  classification. Therefore, a new face detection system is to be developed.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 y="365125"/>
            <a:ext cx="11057890" cy="527050"/>
          </a:xfrm>
        </p:spPr>
        <p:txBody>
          <a:bodyPr>
            <a:noAutofit/>
          </a:bodyPr>
          <a:lstStyle/>
          <a:p>
            <a:r>
              <a:rPr lang="en-US" sz="4000" b="1"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Literature survey</a:t>
            </a:r>
            <a:endParaRPr lang="en-US" sz="4000"/>
          </a:p>
        </p:txBody>
      </p:sp>
      <p:graphicFrame>
        <p:nvGraphicFramePr>
          <p:cNvPr id="7" name="Table 2"/>
          <p:cNvGraphicFramePr>
            <a:graphicFrameLocks noGrp="1"/>
          </p:cNvGraphicFramePr>
          <p:nvPr>
            <p:ph idx="1"/>
          </p:nvPr>
        </p:nvGraphicFramePr>
        <p:xfrm>
          <a:off x="295910" y="1075690"/>
          <a:ext cx="11541125" cy="4811699"/>
        </p:xfrm>
        <a:graphic>
          <a:graphicData uri="http://schemas.openxmlformats.org/drawingml/2006/table">
            <a:tbl>
              <a:tblPr firstRow="1" bandRow="1">
                <a:tableStyleId>{21E4AEA4-8DFA-4A89-87EB-49C32662AFE0}</a:tableStyleId>
              </a:tblPr>
              <a:tblGrid>
                <a:gridCol w="3571875">
                  <a:extLst>
                    <a:ext uri="{9D8B030D-6E8A-4147-A177-3AD203B41FA5}">
                      <a16:colId xmlns:a16="http://schemas.microsoft.com/office/drawing/2014/main" val="20000"/>
                    </a:ext>
                  </a:extLst>
                </a:gridCol>
                <a:gridCol w="7969250">
                  <a:extLst>
                    <a:ext uri="{9D8B030D-6E8A-4147-A177-3AD203B41FA5}">
                      <a16:colId xmlns:a16="http://schemas.microsoft.com/office/drawing/2014/main" val="20001"/>
                    </a:ext>
                  </a:extLst>
                </a:gridCol>
              </a:tblGrid>
              <a:tr h="679450">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Covid-19 Face Mask Detection Using TensorFlow, Keras and OpenCV [2020]</a:t>
                      </a:r>
                    </a:p>
                  </a:txBody>
                  <a:tcPr/>
                </a:tc>
                <a:extLst>
                  <a:ext uri="{0D108BD9-81ED-4DB2-BD59-A6C34878D82A}">
                    <a16:rowId xmlns:a16="http://schemas.microsoft.com/office/drawing/2014/main" val="10000"/>
                  </a:ext>
                </a:extLst>
              </a:tr>
              <a:tr h="754915">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Arjya Das, Mohammad Wasif Ansari, Rohini Basak</a:t>
                      </a:r>
                    </a:p>
                  </a:txBody>
                  <a:tcPr/>
                </a:tc>
                <a:extLst>
                  <a:ext uri="{0D108BD9-81ED-4DB2-BD59-A6C34878D82A}">
                    <a16:rowId xmlns:a16="http://schemas.microsoft.com/office/drawing/2014/main" val="10001"/>
                  </a:ext>
                </a:extLst>
              </a:tr>
              <a:tr h="1052195">
                <a:tc>
                  <a:txBody>
                    <a:bodyPr/>
                    <a:lstStyle/>
                    <a:p>
                      <a:r>
                        <a:rPr lang="en-US" dirty="0">
                          <a:latin typeface="Times New Roman" panose="02020603050405020304" pitchFamily="18" charset="0"/>
                          <a:cs typeface="Times New Roman" panose="02020603050405020304" pitchFamily="18" charset="0"/>
                        </a:rPr>
                        <a:t>Methodology</a:t>
                      </a:r>
                    </a:p>
                  </a:txBody>
                  <a:tcPr/>
                </a:tc>
                <a:tc>
                  <a:txBody>
                    <a:bodyPr/>
                    <a:lstStyle/>
                    <a:p>
                      <a:r>
                        <a:rPr sz="1800" dirty="0">
                          <a:latin typeface="Times New Roman" panose="02020603050405020304" pitchFamily="18" charset="0"/>
                          <a:cs typeface="Times New Roman" panose="02020603050405020304" pitchFamily="18" charset="0"/>
                        </a:rPr>
                        <a:t>This paper presents a simpliﬁed approach to serve the above purpose using the basic Machine Learning (ML) packages such as TensorFlow, Keras, OpenCV and </a:t>
                      </a:r>
                      <a:r>
                        <a:rPr lang="en-US" sz="1800" dirty="0">
                          <a:latin typeface="Times New Roman" panose="02020603050405020304" pitchFamily="18" charset="0"/>
                          <a:cs typeface="Times New Roman" panose="02020603050405020304" pitchFamily="18" charset="0"/>
                        </a:rPr>
                        <a:t>python libraries.</a:t>
                      </a:r>
                    </a:p>
                  </a:txBody>
                  <a:tcPr/>
                </a:tc>
                <a:extLst>
                  <a:ext uri="{0D108BD9-81ED-4DB2-BD59-A6C34878D82A}">
                    <a16:rowId xmlns:a16="http://schemas.microsoft.com/office/drawing/2014/main" val="10002"/>
                  </a:ext>
                </a:extLst>
              </a:tr>
              <a:tr h="815309">
                <a:tc>
                  <a:txBody>
                    <a:bodyPr/>
                    <a:lstStyle/>
                    <a:p>
                      <a:r>
                        <a:rPr lang="en-US" dirty="0">
                          <a:latin typeface="Times New Roman" panose="02020603050405020304" pitchFamily="18" charset="0"/>
                          <a:cs typeface="Times New Roman" panose="02020603050405020304" pitchFamily="18" charset="0"/>
                        </a:rPr>
                        <a:t>Result</a:t>
                      </a:r>
                    </a:p>
                  </a:txBody>
                  <a:tcPr/>
                </a:tc>
                <a:tc>
                  <a:txBody>
                    <a:bodyPr/>
                    <a:lstStyle/>
                    <a:p>
                      <a:r>
                        <a:rPr lang="en-US" dirty="0">
                          <a:latin typeface="Times New Roman" panose="02020603050405020304" pitchFamily="18" charset="0"/>
                          <a:cs typeface="Times New Roman" panose="02020603050405020304" pitchFamily="18" charset="0"/>
                        </a:rPr>
                        <a:t>In color images, sometimes skin color can be used to find faces; however, this may not work with all complexions</a:t>
                      </a:r>
                      <a:r>
                        <a:rPr lang="en-US" dirty="0"/>
                        <a:t>.</a:t>
                      </a:r>
                    </a:p>
                  </a:txBody>
                  <a:tcPr/>
                </a:tc>
                <a:extLst>
                  <a:ext uri="{0D108BD9-81ED-4DB2-BD59-A6C34878D82A}">
                    <a16:rowId xmlns:a16="http://schemas.microsoft.com/office/drawing/2014/main" val="10003"/>
                  </a:ext>
                </a:extLst>
              </a:tr>
              <a:tr h="754915">
                <a:tc>
                  <a:txBody>
                    <a:bodyPr/>
                    <a:lstStyle/>
                    <a:p>
                      <a:r>
                        <a:rPr lang="en-US" dirty="0">
                          <a:latin typeface="Times New Roman" panose="02020603050405020304" pitchFamily="18" charset="0"/>
                          <a:cs typeface="Times New Roman" panose="02020603050405020304" pitchFamily="18" charset="0"/>
                        </a:rPr>
                        <a:t>Advantages</a:t>
                      </a:r>
                    </a:p>
                  </a:txBody>
                  <a:tcPr/>
                </a:tc>
                <a:tc>
                  <a:txBody>
                    <a:bodyPr/>
                    <a:lstStyle/>
                    <a:p>
                      <a:r>
                        <a:rPr lang="en-US" baseline="0" dirty="0">
                          <a:latin typeface="Times New Roman" panose="02020603050405020304" pitchFamily="18" charset="0"/>
                          <a:cs typeface="Times New Roman" panose="02020603050405020304" pitchFamily="18" charset="0"/>
                        </a:rPr>
                        <a:t>Representation capacity is more </a:t>
                      </a:r>
                    </a:p>
                  </a:txBody>
                  <a:tcPr/>
                </a:tc>
                <a:extLst>
                  <a:ext uri="{0D108BD9-81ED-4DB2-BD59-A6C34878D82A}">
                    <a16:rowId xmlns:a16="http://schemas.microsoft.com/office/drawing/2014/main" val="10004"/>
                  </a:ext>
                </a:extLst>
              </a:tr>
              <a:tr h="754915">
                <a:tc>
                  <a:txBody>
                    <a:bodyPr/>
                    <a:lstStyle/>
                    <a:p>
                      <a:r>
                        <a:rPr lang="en-US" dirty="0">
                          <a:latin typeface="Times New Roman" panose="02020603050405020304" pitchFamily="18" charset="0"/>
                          <a:cs typeface="Times New Roman" panose="02020603050405020304" pitchFamily="18" charset="0"/>
                        </a:rPr>
                        <a:t>Disadvantages</a:t>
                      </a:r>
                    </a:p>
                  </a:txBody>
                  <a:tcPr/>
                </a:tc>
                <a:tc>
                  <a:txBody>
                    <a:bodyPr/>
                    <a:lstStyle/>
                    <a:p>
                      <a:r>
                        <a:rPr lang="en-US" dirty="0">
                          <a:latin typeface="Times New Roman" panose="02020603050405020304" pitchFamily="18" charset="0"/>
                          <a:cs typeface="Times New Roman" panose="02020603050405020304" pitchFamily="18" charset="0"/>
                        </a:rPr>
                        <a:t>More</a:t>
                      </a:r>
                      <a:r>
                        <a:rPr lang="en-US" baseline="0" dirty="0">
                          <a:latin typeface="Times New Roman" panose="02020603050405020304" pitchFamily="18" charset="0"/>
                          <a:cs typeface="Times New Roman" panose="02020603050405020304" pitchFamily="18" charset="0"/>
                        </a:rPr>
                        <a:t> computationally intensive. And more training needed.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2"/>
          <p:cNvGraphicFramePr>
            <a:graphicFrameLocks noGrp="1"/>
          </p:cNvGraphicFramePr>
          <p:nvPr>
            <p:ph idx="1"/>
          </p:nvPr>
        </p:nvGraphicFramePr>
        <p:xfrm>
          <a:off x="332740" y="985520"/>
          <a:ext cx="11525885" cy="4986355"/>
        </p:xfrm>
        <a:graphic>
          <a:graphicData uri="http://schemas.openxmlformats.org/drawingml/2006/table">
            <a:tbl>
              <a:tblPr firstRow="1" bandRow="1">
                <a:tableStyleId>{21E4AEA4-8DFA-4A89-87EB-49C32662AFE0}</a:tableStyleId>
              </a:tblPr>
              <a:tblGrid>
                <a:gridCol w="3567430">
                  <a:extLst>
                    <a:ext uri="{9D8B030D-6E8A-4147-A177-3AD203B41FA5}">
                      <a16:colId xmlns:a16="http://schemas.microsoft.com/office/drawing/2014/main" val="20000"/>
                    </a:ext>
                  </a:extLst>
                </a:gridCol>
                <a:gridCol w="7958455">
                  <a:extLst>
                    <a:ext uri="{9D8B030D-6E8A-4147-A177-3AD203B41FA5}">
                      <a16:colId xmlns:a16="http://schemas.microsoft.com/office/drawing/2014/main" val="20001"/>
                    </a:ext>
                  </a:extLst>
                </a:gridCol>
              </a:tblGrid>
              <a:tr h="754915">
                <a:tc>
                  <a:txBody>
                    <a:bodyPr/>
                    <a:lstStyle/>
                    <a:p>
                      <a:r>
                        <a:rPr lang="en-US" dirty="0"/>
                        <a:t>Title</a:t>
                      </a:r>
                    </a:p>
                  </a:txBody>
                  <a:tcPr/>
                </a:tc>
                <a:tc>
                  <a:txBody>
                    <a:bodyPr/>
                    <a:lstStyle/>
                    <a:p>
                      <a:r>
                        <a:rPr lang="en-US" dirty="0">
                          <a:latin typeface="Times New Roman" panose="02020603050405020304" pitchFamily="18" charset="0"/>
                          <a:cs typeface="Times New Roman" panose="02020603050405020304" pitchFamily="18" charset="0"/>
                        </a:rPr>
                        <a:t>Face Mask Detection using Convolutional Neural Network (CNN) to reduce the spread of Covid-19 [2020]</a:t>
                      </a:r>
                    </a:p>
                  </a:txBody>
                  <a:tcPr/>
                </a:tc>
                <a:extLst>
                  <a:ext uri="{0D108BD9-81ED-4DB2-BD59-A6C34878D82A}">
                    <a16:rowId xmlns:a16="http://schemas.microsoft.com/office/drawing/2014/main" val="10000"/>
                  </a:ext>
                </a:extLst>
              </a:tr>
              <a:tr h="755015">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pPr algn="just"/>
                      <a:r>
                        <a:rPr lang="en-US" dirty="0">
                          <a:latin typeface="Times New Roman" panose="02020603050405020304" pitchFamily="18" charset="0"/>
                          <a:cs typeface="Times New Roman" panose="02020603050405020304" pitchFamily="18" charset="0"/>
                        </a:rPr>
                        <a:t>Prof. Dr. ChristophLippert, Benjamin Bergner, RazaAli, SaniyaAdee ,Akhyar Ahmed , MdHasanShahriar, MdShohelMojumder</a:t>
                      </a:r>
                    </a:p>
                  </a:txBody>
                  <a:tcPr/>
                </a:tc>
                <a:extLst>
                  <a:ext uri="{0D108BD9-81ED-4DB2-BD59-A6C34878D82A}">
                    <a16:rowId xmlns:a16="http://schemas.microsoft.com/office/drawing/2014/main" val="10001"/>
                  </a:ext>
                </a:extLst>
              </a:tr>
              <a:tr h="1052195">
                <a:tc>
                  <a:txBody>
                    <a:bodyPr/>
                    <a:lstStyle/>
                    <a:p>
                      <a:r>
                        <a:rPr lang="en-US" dirty="0">
                          <a:latin typeface="Times New Roman" panose="02020603050405020304" pitchFamily="18" charset="0"/>
                          <a:cs typeface="Times New Roman" panose="02020603050405020304" pitchFamily="18" charset="0"/>
                        </a:rPr>
                        <a:t>Methodology</a:t>
                      </a:r>
                    </a:p>
                  </a:txBody>
                  <a:tcPr/>
                </a:tc>
                <a:tc>
                  <a:txBody>
                    <a:bodyPr/>
                    <a:lstStyle/>
                    <a:p>
                      <a:r>
                        <a:rPr dirty="0">
                          <a:latin typeface="Times New Roman" panose="02020603050405020304" pitchFamily="18" charset="0"/>
                          <a:cs typeface="Times New Roman" panose="02020603050405020304" pitchFamily="18" charset="0"/>
                        </a:rPr>
                        <a:t>The basic aim of their project was to detect the presence of a face mask on human faces on live streaming video as well as on images. They have used deep learning to develop their face detector model</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r h="815309">
                <a:tc>
                  <a:txBody>
                    <a:bodyPr/>
                    <a:lstStyle/>
                    <a:p>
                      <a:r>
                        <a:rPr lang="en-US" dirty="0">
                          <a:latin typeface="Times New Roman" panose="02020603050405020304" pitchFamily="18" charset="0"/>
                          <a:cs typeface="Times New Roman" panose="02020603050405020304" pitchFamily="18" charset="0"/>
                        </a:rPr>
                        <a:t>Result</a:t>
                      </a:r>
                    </a:p>
                  </a:txBody>
                  <a:tcPr/>
                </a:tc>
                <a:tc>
                  <a:txBody>
                    <a:bodyPr/>
                    <a:lstStyle/>
                    <a:p>
                      <a:pPr algn="just"/>
                      <a:r>
                        <a:rPr lang="en-US" dirty="0">
                          <a:latin typeface="Times New Roman" panose="02020603050405020304" pitchFamily="18" charset="0"/>
                          <a:cs typeface="Times New Roman" panose="02020603050405020304" pitchFamily="18" charset="0"/>
                        </a:rPr>
                        <a:t>We used two datasets to detect masks from images: 1845 images from various sources and 120 co-author's photos taken with a webcam and a mobile phone camera.</a:t>
                      </a:r>
                    </a:p>
                  </a:txBody>
                  <a:tcPr/>
                </a:tc>
                <a:extLst>
                  <a:ext uri="{0D108BD9-81ED-4DB2-BD59-A6C34878D82A}">
                    <a16:rowId xmlns:a16="http://schemas.microsoft.com/office/drawing/2014/main" val="10003"/>
                  </a:ext>
                </a:extLst>
              </a:tr>
              <a:tr h="754915">
                <a:tc>
                  <a:txBody>
                    <a:bodyPr/>
                    <a:lstStyle/>
                    <a:p>
                      <a:r>
                        <a:rPr lang="en-US" dirty="0">
                          <a:latin typeface="Times New Roman" panose="02020603050405020304" pitchFamily="18" charset="0"/>
                          <a:cs typeface="Times New Roman" panose="02020603050405020304" pitchFamily="18" charset="0"/>
                        </a:rPr>
                        <a:t>Advantages</a:t>
                      </a:r>
                    </a:p>
                  </a:txBody>
                  <a:tcPr/>
                </a:tc>
                <a:tc>
                  <a:txBody>
                    <a:bodyPr/>
                    <a:lstStyle/>
                    <a:p>
                      <a:pPr algn="just"/>
                      <a:r>
                        <a:rPr lang="en-US" baseline="0" dirty="0">
                          <a:latin typeface="Times New Roman" panose="02020603050405020304" pitchFamily="18" charset="0"/>
                          <a:cs typeface="Times New Roman" panose="02020603050405020304" pitchFamily="18" charset="0"/>
                        </a:rPr>
                        <a:t>Easy to integrate. Face detection and facial recognition technology is easy to integrate, and most solutions are compatible with the majority of security software.</a:t>
                      </a:r>
                    </a:p>
                  </a:txBody>
                  <a:tcPr/>
                </a:tc>
                <a:extLst>
                  <a:ext uri="{0D108BD9-81ED-4DB2-BD59-A6C34878D82A}">
                    <a16:rowId xmlns:a16="http://schemas.microsoft.com/office/drawing/2014/main" val="10004"/>
                  </a:ext>
                </a:extLst>
              </a:tr>
              <a:tr h="754915">
                <a:tc>
                  <a:txBody>
                    <a:bodyPr/>
                    <a:lstStyle/>
                    <a:p>
                      <a:r>
                        <a:rPr lang="en-US" dirty="0">
                          <a:latin typeface="Times New Roman" panose="02020603050405020304" pitchFamily="18" charset="0"/>
                          <a:cs typeface="Times New Roman" panose="02020603050405020304" pitchFamily="18" charset="0"/>
                        </a:rPr>
                        <a:t>Disadvantages</a:t>
                      </a:r>
                    </a:p>
                  </a:txBody>
                  <a:tcPr/>
                </a:tc>
                <a:tc>
                  <a:txBody>
                    <a:bodyPr/>
                    <a:lstStyle/>
                    <a:p>
                      <a:r>
                        <a:rPr lang="en-US" dirty="0">
                          <a:latin typeface="Times New Roman" panose="02020603050405020304" pitchFamily="18" charset="0"/>
                          <a:cs typeface="Times New Roman" panose="02020603050405020304" pitchFamily="18" charset="0"/>
                        </a:rPr>
                        <a:t>Massive data storage burden. The ML technology used in face detection requires powerful data storage that may not be available to all users.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2"/>
          <p:cNvGraphicFramePr>
            <a:graphicFrameLocks noGrp="1"/>
          </p:cNvGraphicFramePr>
          <p:nvPr>
            <p:ph idx="1"/>
            <p:extLst>
              <p:ext uri="{D42A27DB-BD31-4B8C-83A1-F6EECF244321}">
                <p14:modId xmlns:p14="http://schemas.microsoft.com/office/powerpoint/2010/main" val="4039500450"/>
              </p:ext>
            </p:extLst>
          </p:nvPr>
        </p:nvGraphicFramePr>
        <p:xfrm>
          <a:off x="377825" y="680085"/>
          <a:ext cx="11436350" cy="5046665"/>
        </p:xfrm>
        <a:graphic>
          <a:graphicData uri="http://schemas.openxmlformats.org/drawingml/2006/table">
            <a:tbl>
              <a:tblPr firstRow="1" bandRow="1">
                <a:tableStyleId>{21E4AEA4-8DFA-4A89-87EB-49C32662AFE0}</a:tableStyleId>
              </a:tblPr>
              <a:tblGrid>
                <a:gridCol w="3539490">
                  <a:extLst>
                    <a:ext uri="{9D8B030D-6E8A-4147-A177-3AD203B41FA5}">
                      <a16:colId xmlns:a16="http://schemas.microsoft.com/office/drawing/2014/main" val="20000"/>
                    </a:ext>
                  </a:extLst>
                </a:gridCol>
                <a:gridCol w="7896860">
                  <a:extLst>
                    <a:ext uri="{9D8B030D-6E8A-4147-A177-3AD203B41FA5}">
                      <a16:colId xmlns:a16="http://schemas.microsoft.com/office/drawing/2014/main" val="20001"/>
                    </a:ext>
                  </a:extLst>
                </a:gridCol>
              </a:tblGrid>
              <a:tr h="755015">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Detection of Face Mask using Convolutional Neural Network [2020]</a:t>
                      </a:r>
                    </a:p>
                  </a:txBody>
                  <a:tcPr/>
                </a:tc>
                <a:extLst>
                  <a:ext uri="{0D108BD9-81ED-4DB2-BD59-A6C34878D82A}">
                    <a16:rowId xmlns:a16="http://schemas.microsoft.com/office/drawing/2014/main" val="10000"/>
                  </a:ext>
                </a:extLst>
              </a:tr>
              <a:tr h="755015">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Riya Chiragkumar Shah</a:t>
                      </a:r>
                      <a:r>
                        <a:rPr lang="en-US" altLang="en-IN" dirty="0">
                          <a:latin typeface="Times New Roman" panose="02020603050405020304" pitchFamily="18" charset="0"/>
                          <a:cs typeface="Times New Roman" panose="02020603050405020304" pitchFamily="18" charset="0"/>
                        </a:rPr>
                        <a:t>, Rutva Jignesh Shah</a:t>
                      </a:r>
                    </a:p>
                  </a:txBody>
                  <a:tcPr/>
                </a:tc>
                <a:extLst>
                  <a:ext uri="{0D108BD9-81ED-4DB2-BD59-A6C34878D82A}">
                    <a16:rowId xmlns:a16="http://schemas.microsoft.com/office/drawing/2014/main" val="10001"/>
                  </a:ext>
                </a:extLst>
              </a:tr>
              <a:tr h="1052011">
                <a:tc>
                  <a:txBody>
                    <a:bodyPr/>
                    <a:lstStyle/>
                    <a:p>
                      <a:r>
                        <a:rPr lang="en-US" dirty="0">
                          <a:latin typeface="Times New Roman" panose="02020603050405020304" pitchFamily="18" charset="0"/>
                          <a:cs typeface="Times New Roman" panose="02020603050405020304" pitchFamily="18" charset="0"/>
                        </a:rPr>
                        <a:t>Methodology</a:t>
                      </a:r>
                    </a:p>
                  </a:txBody>
                  <a:tcPr/>
                </a:tc>
                <a:tc>
                  <a:txBody>
                    <a:bodyPr/>
                    <a:lstStyle/>
                    <a:p>
                      <a:pPr algn="just"/>
                      <a:r>
                        <a:rPr dirty="0">
                          <a:latin typeface="Times New Roman" panose="02020603050405020304" pitchFamily="18" charset="0"/>
                          <a:cs typeface="Times New Roman" panose="02020603050405020304" pitchFamily="18" charset="0"/>
                        </a:rPr>
                        <a:t>The model proposed here is designed and modeled using</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python libraries namely</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Tensorflow, Keras and OpenCV. The</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 we used is the MobileNetV2 of</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convolurional neural</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network.</a:t>
                      </a:r>
                    </a:p>
                  </a:txBody>
                  <a:tcPr/>
                </a:tc>
                <a:extLst>
                  <a:ext uri="{0D108BD9-81ED-4DB2-BD59-A6C34878D82A}">
                    <a16:rowId xmlns:a16="http://schemas.microsoft.com/office/drawing/2014/main" val="10002"/>
                  </a:ext>
                </a:extLst>
              </a:tr>
              <a:tr h="815309">
                <a:tc>
                  <a:txBody>
                    <a:bodyPr/>
                    <a:lstStyle/>
                    <a:p>
                      <a:r>
                        <a:rPr lang="en-US" dirty="0">
                          <a:latin typeface="Times New Roman" panose="02020603050405020304" pitchFamily="18" charset="0"/>
                          <a:cs typeface="Times New Roman" panose="02020603050405020304" pitchFamily="18" charset="0"/>
                        </a:rPr>
                        <a:t>Result</a:t>
                      </a:r>
                    </a:p>
                  </a:txBody>
                  <a:tcPr/>
                </a:tc>
                <a:tc>
                  <a:txBody>
                    <a:bodyPr/>
                    <a:lstStyle/>
                    <a:p>
                      <a:r>
                        <a:rPr lang="en-IN" dirty="0">
                          <a:latin typeface="Times New Roman" panose="02020603050405020304" pitchFamily="18" charset="0"/>
                          <a:cs typeface="Times New Roman" panose="02020603050405020304" pitchFamily="18" charset="0"/>
                        </a:rPr>
                        <a:t>The proposed method  consists of a cascade classifier  and a pre-trained CNN which contains two 2D convolutional Layer connected to dense neurons.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54915">
                <a:tc>
                  <a:txBody>
                    <a:bodyPr/>
                    <a:lstStyle/>
                    <a:p>
                      <a:r>
                        <a:rPr lang="en-US" dirty="0">
                          <a:latin typeface="Times New Roman" panose="02020603050405020304" pitchFamily="18" charset="0"/>
                          <a:cs typeface="Times New Roman" panose="02020603050405020304" pitchFamily="18" charset="0"/>
                        </a:rPr>
                        <a:t>Advantages</a:t>
                      </a:r>
                    </a:p>
                  </a:txBody>
                  <a:tcPr/>
                </a:tc>
                <a:tc>
                  <a:txBody>
                    <a:bodyPr/>
                    <a:lstStyle/>
                    <a:p>
                      <a:r>
                        <a:rPr lang="en-US" baseline="0" dirty="0">
                          <a:latin typeface="Times New Roman" panose="02020603050405020304" pitchFamily="18" charset="0"/>
                          <a:cs typeface="Times New Roman" panose="02020603050405020304" pitchFamily="18" charset="0"/>
                        </a:rPr>
                        <a:t>This system can be implemented in ATMs, Banks.</a:t>
                      </a:r>
                    </a:p>
                  </a:txBody>
                  <a:tcPr/>
                </a:tc>
                <a:extLst>
                  <a:ext uri="{0D108BD9-81ED-4DB2-BD59-A6C34878D82A}">
                    <a16:rowId xmlns:a16="http://schemas.microsoft.com/office/drawing/2014/main" val="10004"/>
                  </a:ext>
                </a:extLst>
              </a:tr>
              <a:tr h="754915">
                <a:tc>
                  <a:txBody>
                    <a:bodyPr/>
                    <a:lstStyle/>
                    <a:p>
                      <a:r>
                        <a:rPr lang="en-US" dirty="0">
                          <a:latin typeface="Times New Roman" panose="02020603050405020304" pitchFamily="18" charset="0"/>
                          <a:cs typeface="Times New Roman" panose="02020603050405020304" pitchFamily="18" charset="0"/>
                        </a:rPr>
                        <a:t>Disadvantages</a:t>
                      </a:r>
                    </a:p>
                  </a:txBody>
                  <a:tcPr/>
                </a:tc>
                <a:tc>
                  <a:txBody>
                    <a:bodyPr/>
                    <a:lstStyle/>
                    <a:p>
                      <a:pPr algn="just"/>
                      <a:r>
                        <a:rPr lang="en-US" dirty="0">
                          <a:latin typeface="Times New Roman" panose="02020603050405020304" pitchFamily="18" charset="0"/>
                          <a:cs typeface="Times New Roman" panose="02020603050405020304" pitchFamily="18" charset="0"/>
                        </a:rPr>
                        <a:t>Detection is vulnerable. While face detection provides more accurate results than manual identification processes, it can also be more easily thrown off by changes in appearance or camera angles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55" y="591185"/>
            <a:ext cx="10515600" cy="708660"/>
          </a:xfrm>
        </p:spPr>
        <p:txBody>
          <a:bodyPr/>
          <a:lstStyle/>
          <a:p>
            <a:r>
              <a:rPr lang="en-IN" sz="2800" b="1">
                <a:solidFill>
                  <a:schemeClr val="accent2">
                    <a:lumMod val="75000"/>
                  </a:schemeClr>
                </a:solidFill>
                <a:latin typeface="Times New Roman" panose="02020603050405020304" pitchFamily="18" charset="0"/>
                <a:cs typeface="Times New Roman" panose="02020603050405020304" pitchFamily="18" charset="0"/>
              </a:rPr>
              <a:t>                                        </a:t>
            </a:r>
            <a:r>
              <a:rPr lang="en-US" sz="3600" b="1">
                <a:solidFill>
                  <a:schemeClr val="accent2">
                    <a:lumMod val="75000"/>
                  </a:schemeClr>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16560" y="1463675"/>
            <a:ext cx="11360150" cy="5135880"/>
          </a:xfrm>
        </p:spPr>
        <p:txBody>
          <a:bodyPr>
            <a:normAutofit lnSpcReduction="20000"/>
          </a:bodyPr>
          <a:lstStyle/>
          <a:p>
            <a:pPr lvl="0" algn="just">
              <a:lnSpc>
                <a:spcPct val="100000"/>
              </a:lnSpc>
              <a:buFont typeface="Wingdings" panose="05000000000000000000" charset="0"/>
              <a:buChar char="Ø"/>
            </a:pPr>
            <a:r>
              <a:rPr lang="en-US" sz="2385">
                <a:latin typeface="Times New Roman" panose="02020603050405020304" pitchFamily="18" charset="0"/>
                <a:cs typeface="Times New Roman" panose="02020603050405020304" pitchFamily="18" charset="0"/>
                <a:sym typeface="+mn-ea"/>
              </a:rPr>
              <a:t> Data visualization is the process of transforming abstract data to meaningful representations using knowledge communication and insight discovery through encodings.</a:t>
            </a:r>
            <a:endParaRPr lang="en-US" sz="2385">
              <a:latin typeface="Times New Roman" panose="02020603050405020304" pitchFamily="18" charset="0"/>
              <a:cs typeface="Times New Roman" panose="02020603050405020304" pitchFamily="18" charset="0"/>
            </a:endParaRPr>
          </a:p>
          <a:p>
            <a:pPr lvl="0" algn="just">
              <a:lnSpc>
                <a:spcPct val="100000"/>
              </a:lnSpc>
              <a:buFont typeface="Wingdings" panose="05000000000000000000" charset="0"/>
              <a:buChar char="Ø"/>
            </a:pPr>
            <a:r>
              <a:rPr lang="en-US" sz="2385">
                <a:latin typeface="Times New Roman" panose="02020603050405020304" pitchFamily="18" charset="0"/>
                <a:cs typeface="Times New Roman" panose="02020603050405020304" pitchFamily="18" charset="0"/>
              </a:rPr>
              <a:t>The proposed system Centre around how to recognize the individual on picture/video transfer wearing a face mask with the assistance of PC vision and profound learning calculation by utilizing the OpenCV, Tensorflow, Keras, and Python library. </a:t>
            </a:r>
          </a:p>
          <a:p>
            <a:pPr lvl="0" algn="just">
              <a:lnSpc>
                <a:spcPct val="100000"/>
              </a:lnSpc>
              <a:buFont typeface="Wingdings" panose="05000000000000000000" charset="0"/>
              <a:buChar char="Ø"/>
            </a:pPr>
            <a:r>
              <a:rPr lang="en-US" sz="2385">
                <a:latin typeface="Times New Roman" panose="02020603050405020304" pitchFamily="18" charset="0"/>
                <a:cs typeface="Times New Roman" panose="02020603050405020304" pitchFamily="18" charset="0"/>
              </a:rPr>
              <a:t>The arrangement of pictures was at that point named "mask" and "no mask". The pictures that were available were of various sizes and resolutions, presumably extricated from various sources or from machines (cameras) of various resolutions.</a:t>
            </a:r>
          </a:p>
          <a:p>
            <a:pPr lvl="0" algn="just">
              <a:lnSpc>
                <a:spcPct val="100000"/>
              </a:lnSpc>
              <a:buFont typeface="Wingdings" panose="05000000000000000000" charset="0"/>
              <a:buChar char="Ø"/>
            </a:pPr>
            <a:r>
              <a:rPr lang="en-US" sz="2385">
                <a:latin typeface="Times New Roman" panose="02020603050405020304" pitchFamily="18" charset="0"/>
                <a:cs typeface="Times New Roman" panose="02020603050405020304" pitchFamily="18" charset="0"/>
              </a:rPr>
              <a:t>It is helpful to study a particular pattern in the dataset. The total number of images in the    dataset is visualized in both categories ‘with mask’ and ‘without mask’</a:t>
            </a:r>
          </a:p>
          <a:p>
            <a:pPr lvl="0" algn="just">
              <a:lnSpc>
                <a:spcPct val="100000"/>
              </a:lnSpc>
              <a:buFont typeface="Wingdings" panose="05000000000000000000" charset="0"/>
              <a:buChar char="Ø"/>
            </a:pPr>
            <a:r>
              <a:rPr lang="en-US" sz="2385">
                <a:latin typeface="Times New Roman" panose="02020603050405020304" pitchFamily="18" charset="0"/>
                <a:cs typeface="Times New Roman" panose="02020603050405020304" pitchFamily="18" charset="0"/>
              </a:rPr>
              <a:t>2 Dataset are used:</a:t>
            </a:r>
          </a:p>
          <a:p>
            <a:pPr lvl="1" algn="just">
              <a:lnSpc>
                <a:spcPct val="100000"/>
              </a:lnSpc>
              <a:buFont typeface="Wingdings" panose="05000000000000000000" charset="0"/>
              <a:buChar char="Ø"/>
            </a:pPr>
            <a:r>
              <a:rPr lang="en-US" sz="2040">
                <a:latin typeface="Times New Roman" panose="02020603050405020304" pitchFamily="18" charset="0"/>
                <a:cs typeface="Times New Roman" panose="02020603050405020304" pitchFamily="18" charset="0"/>
              </a:rPr>
              <a:t>Dataset1 -&gt; Github-&gt;https://github.com/prajnasb/observations/tree/master/experiements/data.</a:t>
            </a:r>
          </a:p>
          <a:p>
            <a:pPr marL="457200" lvl="1" indent="0" algn="just">
              <a:lnSpc>
                <a:spcPct val="100000"/>
              </a:lnSpc>
              <a:buFont typeface="Wingdings" panose="05000000000000000000" charset="0"/>
              <a:buNone/>
            </a:pPr>
            <a:r>
              <a:rPr lang="en-US" sz="2040">
                <a:latin typeface="Times New Roman" panose="02020603050405020304" pitchFamily="18" charset="0"/>
                <a:cs typeface="Times New Roman" panose="02020603050405020304" pitchFamily="18" charset="0"/>
              </a:rPr>
              <a:t>2020.</a:t>
            </a:r>
          </a:p>
          <a:p>
            <a:pPr lvl="1" algn="just">
              <a:lnSpc>
                <a:spcPct val="100000"/>
              </a:lnSpc>
              <a:buFont typeface="Wingdings" panose="05000000000000000000" charset="0"/>
              <a:buChar char="Ø"/>
            </a:pPr>
            <a:r>
              <a:rPr lang="en-US" sz="2040">
                <a:latin typeface="Times New Roman" panose="02020603050405020304" pitchFamily="18" charset="0"/>
                <a:cs typeface="Times New Roman" panose="02020603050405020304" pitchFamily="18" charset="0"/>
              </a:rPr>
              <a:t>Datset2 -&gt;Kaggle-&gt;https://www.kaggle.com/andrewmvd/face-mask-detection.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6049</Words>
  <Application>Microsoft Office PowerPoint</Application>
  <PresentationFormat>Widescreen</PresentationFormat>
  <Paragraphs>156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CONTENTS</vt:lpstr>
      <vt:lpstr>INTRODUCTION</vt:lpstr>
      <vt:lpstr>OBJECTIVES</vt:lpstr>
      <vt:lpstr>EXISTING SYSTEM</vt:lpstr>
      <vt:lpstr>Literature survey</vt:lpstr>
      <vt:lpstr>PowerPoint Presentation</vt:lpstr>
      <vt:lpstr>PowerPoint Presentation</vt:lpstr>
      <vt:lpstr>                                        PROPOSED SYSTEM</vt:lpstr>
      <vt:lpstr>Architecture Diagram</vt:lpstr>
      <vt:lpstr>      ADVANTAGES</vt:lpstr>
      <vt:lpstr>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Unknown User</cp:lastModifiedBy>
  <cp:revision>18</cp:revision>
  <dcterms:created xsi:type="dcterms:W3CDTF">2021-12-14T08:08:00Z</dcterms:created>
  <dcterms:modified xsi:type="dcterms:W3CDTF">2022-02-02T07:43:41Z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DE65EBDEA33A4F3AAF4CFAAC524911EE</vt:lpwstr>
  </property>
  <property fmtid="{D5CDD505-2E9C-101B-9397-08002B2CF9AE}" pid="3" name="KSOProductBuildVer">
    <vt:lpwstr>1033-11.2.0.10307</vt:lpwstr>
  </property>
</Properties>
</file>