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80" r:id="rId3"/>
    <p:sldId id="299" r:id="rId4"/>
    <p:sldId id="298" r:id="rId5"/>
    <p:sldId id="297" r:id="rId6"/>
    <p:sldId id="296" r:id="rId7"/>
    <p:sldId id="295" r:id="rId8"/>
    <p:sldId id="293" r:id="rId9"/>
    <p:sldId id="294" r:id="rId10"/>
    <p:sldId id="292" r:id="rId11"/>
    <p:sldId id="291" r:id="rId12"/>
    <p:sldId id="290" r:id="rId13"/>
    <p:sldId id="289" r:id="rId14"/>
    <p:sldId id="288" r:id="rId15"/>
    <p:sldId id="287" r:id="rId16"/>
    <p:sldId id="286" r:id="rId17"/>
    <p:sldId id="285" r:id="rId18"/>
    <p:sldId id="300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91" autoAdjust="0"/>
  </p:normalViewPr>
  <p:slideViewPr>
    <p:cSldViewPr snapToGrid="0">
      <p:cViewPr varScale="1">
        <p:scale>
          <a:sx n="91" d="100"/>
          <a:sy n="91" d="100"/>
        </p:scale>
        <p:origin x="68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7667-6138-4815-AE31-6EA8F147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159350"/>
            <a:ext cx="8520600" cy="2052600"/>
          </a:xfrm>
        </p:spPr>
        <p:txBody>
          <a:bodyPr/>
          <a:lstStyle/>
          <a:p>
            <a:r>
              <a:rPr lang="en-GB" sz="5400" b="1" dirty="0">
                <a:solidFill>
                  <a:srgbClr val="CC0000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Capstone Project 2</a:t>
            </a:r>
            <a:br>
              <a:rPr lang="en-GB" sz="5400" b="1" dirty="0">
                <a:solidFill>
                  <a:srgbClr val="CC0000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</a:br>
            <a:r>
              <a:rPr lang="en-US" sz="4400" dirty="0">
                <a:solidFill>
                  <a:srgbClr val="000000"/>
                </a:solidFill>
                <a:latin typeface="Arial Black" panose="020B0A04020102020204" pitchFamily="34" charset="0"/>
              </a:rPr>
              <a:t>EDA on Transport </a:t>
            </a:r>
            <a:br>
              <a:rPr lang="en-US" sz="440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US" sz="4400" dirty="0">
                <a:solidFill>
                  <a:srgbClr val="000000"/>
                </a:solidFill>
                <a:latin typeface="Arial Black" panose="020B0A04020102020204" pitchFamily="34" charset="0"/>
              </a:rPr>
              <a:t>Demand Prediction </a:t>
            </a:r>
            <a:br>
              <a:rPr lang="en-GB" sz="4400" b="1" dirty="0">
                <a:solidFill>
                  <a:srgbClr val="000000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</a:br>
            <a:endParaRPr lang="mr-IN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43392-8944-4A9F-B73C-4BF384BB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00" y="2505075"/>
            <a:ext cx="8520600" cy="7926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Abhishek </a:t>
            </a:r>
            <a:r>
              <a:rPr lang="en-US" sz="3600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Kannagi</a:t>
            </a:r>
            <a:b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Almabetter</a:t>
            </a: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Trainee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9101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6"/>
    </mc:Choice>
    <mc:Fallback xmlns="">
      <p:transition spd="slow" advTm="101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Month-wise Rides Trends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324" y="1427700"/>
            <a:ext cx="6429375" cy="211560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E86D7-ACAE-44E9-9C69-4C04D892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76124"/>
            <a:ext cx="7448550" cy="3057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C5B654-D0FF-423E-8E6D-4AD6D44D4AAD}"/>
              </a:ext>
            </a:extLst>
          </p:cNvPr>
          <p:cNvSpPr/>
          <p:nvPr/>
        </p:nvSpPr>
        <p:spPr>
          <a:xfrm>
            <a:off x="219075" y="4210132"/>
            <a:ext cx="728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During the month of </a:t>
            </a:r>
            <a:r>
              <a:rPr lang="en-US" sz="1800" b="1" dirty="0" err="1"/>
              <a:t>December,February</a:t>
            </a:r>
            <a:r>
              <a:rPr lang="en-US" sz="1800" b="1" dirty="0"/>
              <a:t> and January there are more number of rides, and least during the months of May and June 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49109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Hourly Travel Trend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0174" y="1427700"/>
            <a:ext cx="4800601" cy="198225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0D2CB-7284-4410-B064-99EB2A2C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" y="1292249"/>
            <a:ext cx="8663581" cy="2803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E9D087-3AD2-449A-A693-3F5D761B5A05}"/>
              </a:ext>
            </a:extLst>
          </p:cNvPr>
          <p:cNvSpPr/>
          <p:nvPr/>
        </p:nvSpPr>
        <p:spPr>
          <a:xfrm>
            <a:off x="285750" y="4373915"/>
            <a:ext cx="8448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The frequency of rides are more in the Morning hours and during the night times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44498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Feature Engineering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1626"/>
            <a:ext cx="8025074" cy="3179400"/>
          </a:xfrm>
        </p:spPr>
        <p:txBody>
          <a:bodyPr/>
          <a:lstStyle/>
          <a:p>
            <a:r>
              <a:rPr lang="en-US" sz="1600" b="1" dirty="0">
                <a:solidFill>
                  <a:srgbClr val="212121"/>
                </a:solidFill>
              </a:rPr>
              <a:t>Using domain knowledge to extract features from raw data, the performance of the model can be improved.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Speed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Travel_month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No_of_tickets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travel_day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hod_arrived_date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Is_rush_hour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Travel_from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Time_gap_between_buses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Travel_from_distance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hourly_travelers</a:t>
            </a:r>
            <a:r>
              <a:rPr lang="en-US" sz="1600" b="1" dirty="0">
                <a:solidFill>
                  <a:srgbClr val="212121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212121"/>
                </a:solidFill>
              </a:rPr>
              <a:t>● </a:t>
            </a:r>
            <a:r>
              <a:rPr lang="en-US" sz="1600" b="1" dirty="0" err="1">
                <a:solidFill>
                  <a:srgbClr val="212121"/>
                </a:solidFill>
              </a:rPr>
              <a:t>daily_travelers</a:t>
            </a:r>
            <a:endParaRPr lang="mr-IN" sz="1600" b="1" dirty="0">
              <a:solidFill>
                <a:srgbClr val="21212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06FBE-1C55-4050-90F6-7A78AD65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37" y="2251005"/>
            <a:ext cx="4272451" cy="12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9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Variation of Number of Tickets with Speed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474" y="1427700"/>
            <a:ext cx="4876801" cy="205845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6CF44-AD53-49C4-B3EA-6264DA51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1118953"/>
            <a:ext cx="833553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0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5" y="205463"/>
            <a:ext cx="8025075" cy="539775"/>
          </a:xfrm>
        </p:spPr>
        <p:txBody>
          <a:bodyPr/>
          <a:lstStyle/>
          <a:p>
            <a:r>
              <a:rPr lang="en-US" sz="4000" b="1" dirty="0"/>
              <a:t>ML Models and Metrics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427700"/>
            <a:ext cx="8025074" cy="3179400"/>
          </a:xfrm>
        </p:spPr>
        <p:txBody>
          <a:bodyPr/>
          <a:lstStyle/>
          <a:p>
            <a:endParaRPr lang="mr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5A4182-D28B-4C5A-8AB0-7FFCA01AD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63609"/>
              </p:ext>
            </p:extLst>
          </p:nvPr>
        </p:nvGraphicFramePr>
        <p:xfrm>
          <a:off x="219076" y="840488"/>
          <a:ext cx="8172450" cy="384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90">
                  <a:extLst>
                    <a:ext uri="{9D8B030D-6E8A-4147-A177-3AD203B41FA5}">
                      <a16:colId xmlns:a16="http://schemas.microsoft.com/office/drawing/2014/main" val="2356289104"/>
                    </a:ext>
                  </a:extLst>
                </a:gridCol>
                <a:gridCol w="1253860">
                  <a:extLst>
                    <a:ext uri="{9D8B030D-6E8A-4147-A177-3AD203B41FA5}">
                      <a16:colId xmlns:a16="http://schemas.microsoft.com/office/drawing/2014/main" val="92835747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25733788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89803722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94128517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31979148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086751796"/>
                    </a:ext>
                  </a:extLst>
                </a:gridCol>
              </a:tblGrid>
              <a:tr h="5720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TYPE OF REGRESSI ON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Train Score 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Test Score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R2 SCORE 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ADJ_R2 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MAE 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MSE </a:t>
                      </a:r>
                      <a:endParaRPr lang="mr-IN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007987"/>
                  </a:ext>
                </a:extLst>
              </a:tr>
              <a:tr h="4931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LINEAR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0.41531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0.354621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0.35467983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 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0.3476561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4.7474791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48.4351195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897547"/>
                  </a:ext>
                </a:extLst>
              </a:tr>
              <a:tr h="4931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LINEAR-LA SSO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0.293599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0.343606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0.355067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0.3487478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4.7417715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48.4241544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593277"/>
                  </a:ext>
                </a:extLst>
              </a:tr>
              <a:tr h="4931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LINEAR-RI DGE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0.405354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0.3553535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0.3550673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0.3481087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5.026478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48.4015719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12991"/>
                  </a:ext>
                </a:extLst>
              </a:tr>
              <a:tr h="4931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GRADIENT BOOSTING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0.676331137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0.60851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0.6085084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0.6046721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3.540035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29.3904512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88488"/>
                  </a:ext>
                </a:extLst>
              </a:tr>
              <a:tr h="4931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RANDOM FOREST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0.62637829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0.623421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0.6234206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0.6152057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3.4301030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>
                          <a:solidFill>
                            <a:srgbClr val="000000"/>
                          </a:solidFill>
                        </a:rPr>
                        <a:t>28.2619184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410061"/>
                  </a:ext>
                </a:extLst>
              </a:tr>
              <a:tr h="335115">
                <a:tc>
                  <a:txBody>
                    <a:bodyPr/>
                    <a:lstStyle/>
                    <a:p>
                      <a:r>
                        <a:rPr lang="en-US" b="1" dirty="0"/>
                        <a:t>XGBOOST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0.84559453 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0.84211254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0.84211254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0.8386682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2.2667203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b="1" dirty="0"/>
                        <a:t>11.8493008</a:t>
                      </a:r>
                      <a:endParaRPr lang="mr-IN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9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2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017"/>
            <a:ext cx="8025075" cy="539775"/>
          </a:xfrm>
        </p:spPr>
        <p:txBody>
          <a:bodyPr/>
          <a:lstStyle/>
          <a:p>
            <a:r>
              <a:rPr lang="en-US" sz="4000" b="1" dirty="0"/>
              <a:t>Feature Importance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4" y="1513425"/>
            <a:ext cx="4257675" cy="2468025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BB4D-CA03-4515-A58D-CC0F24B8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66"/>
            <a:ext cx="8524875" cy="36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Challenges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427700"/>
            <a:ext cx="8025074" cy="3179400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</a:rPr>
              <a:t>● To find the dependent variable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● Feature engineering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● Feature selection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● Model Training and performance improvement.</a:t>
            </a:r>
            <a:endParaRPr lang="mr-IN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1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Conclusion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5249" y="1292249"/>
            <a:ext cx="8025074" cy="3179400"/>
          </a:xfrm>
        </p:spPr>
        <p:txBody>
          <a:bodyPr/>
          <a:lstStyle/>
          <a:p>
            <a:r>
              <a:rPr lang="en-US" sz="1600" b="1" dirty="0">
                <a:solidFill>
                  <a:srgbClr val="000000"/>
                </a:solidFill>
              </a:rPr>
              <a:t>This resulting model can be used by </a:t>
            </a:r>
            <a:r>
              <a:rPr lang="en-US" sz="1600" b="1" dirty="0" err="1">
                <a:solidFill>
                  <a:srgbClr val="000000"/>
                </a:solidFill>
              </a:rPr>
              <a:t>Mobiticket</a:t>
            </a:r>
            <a:r>
              <a:rPr lang="en-US" sz="1600" b="1" dirty="0">
                <a:solidFill>
                  <a:srgbClr val="000000"/>
                </a:solidFill>
              </a:rPr>
              <a:t> and bus operators to anticipate for the tickets for certain rides. We have compared the performance of six different regression models. </a:t>
            </a:r>
            <a:r>
              <a:rPr lang="en-US" sz="1600" b="1" dirty="0" err="1">
                <a:solidFill>
                  <a:srgbClr val="000000"/>
                </a:solidFill>
              </a:rPr>
              <a:t>XGBoost</a:t>
            </a:r>
            <a:r>
              <a:rPr lang="en-US" sz="1600" b="1" dirty="0">
                <a:solidFill>
                  <a:srgbClr val="000000"/>
                </a:solidFill>
              </a:rPr>
              <a:t> regression model performed the best among them including the ensemble model proposed with the lowest error rate. We pre-processed data to apply regression models for forecasting the speed of vehicles and distance between the source and destination.</a:t>
            </a:r>
            <a:endParaRPr lang="mr-IN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8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D34E-1300-4EC5-AFF6-C6571F61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mr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A1045-01F8-460D-AC39-0812757B0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9720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1762"/>
            <a:ext cx="8025075" cy="539775"/>
          </a:xfrm>
        </p:spPr>
        <p:txBody>
          <a:bodyPr/>
          <a:lstStyle/>
          <a:p>
            <a:r>
              <a:rPr lang="en-US" sz="4000" b="1" dirty="0"/>
              <a:t>Content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18100"/>
            <a:ext cx="8025074" cy="3179400"/>
          </a:xfrm>
        </p:spPr>
        <p:txBody>
          <a:bodyPr/>
          <a:lstStyle/>
          <a:p>
            <a:r>
              <a:rPr lang="en-US" sz="1800" b="1" dirty="0">
                <a:solidFill>
                  <a:srgbClr val="212121"/>
                </a:solidFill>
              </a:rPr>
              <a:t>● Problem Statement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Data Summary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Ride Origination Towns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Travel time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Quarterly Trend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Month wise booking trends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Feature Engineering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ML Models and Metrics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Challenges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Conclusion </a:t>
            </a:r>
          </a:p>
        </p:txBody>
      </p:sp>
    </p:spTree>
    <p:extLst>
      <p:ext uri="{BB962C8B-B14F-4D97-AF65-F5344CB8AC3E}">
        <p14:creationId xmlns:p14="http://schemas.microsoft.com/office/powerpoint/2010/main" val="31642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6"/>
    </mc:Choice>
    <mc:Fallback xmlns="">
      <p:transition spd="slow" advTm="50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69725"/>
            <a:ext cx="8025075" cy="539775"/>
          </a:xfrm>
        </p:spPr>
        <p:txBody>
          <a:bodyPr/>
          <a:lstStyle/>
          <a:p>
            <a:r>
              <a:rPr lang="en-US" sz="4000" b="1" dirty="0"/>
              <a:t>Problem Statement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9500"/>
            <a:ext cx="8025074" cy="3179400"/>
          </a:xfrm>
        </p:spPr>
        <p:txBody>
          <a:bodyPr/>
          <a:lstStyle/>
          <a:p>
            <a:r>
              <a:rPr lang="en-US" sz="1800" b="1" dirty="0">
                <a:solidFill>
                  <a:srgbClr val="212121"/>
                </a:solidFill>
              </a:rPr>
              <a:t>Exploring 14 different towns to the North-West of Nairobi towards Lake Victoria and using the data provided by bus ticket sales from </a:t>
            </a:r>
            <a:r>
              <a:rPr lang="en-US" sz="1800" b="1" dirty="0" err="1">
                <a:solidFill>
                  <a:srgbClr val="212121"/>
                </a:solidFill>
              </a:rPr>
              <a:t>Mobiticket</a:t>
            </a:r>
            <a:r>
              <a:rPr lang="en-US" sz="1800" b="1" dirty="0">
                <a:solidFill>
                  <a:srgbClr val="212121"/>
                </a:solidFill>
              </a:rPr>
              <a:t>, predicting the number of tickets that will be sold for buses that ends into Nairobi</a:t>
            </a:r>
            <a:endParaRPr lang="mr-IN" sz="18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62" y="374475"/>
            <a:ext cx="8025075" cy="539775"/>
          </a:xfrm>
        </p:spPr>
        <p:txBody>
          <a:bodyPr/>
          <a:lstStyle/>
          <a:p>
            <a:r>
              <a:rPr lang="en-US" sz="4000" b="1" dirty="0"/>
              <a:t>Data Summary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14250"/>
            <a:ext cx="8025074" cy="3179400"/>
          </a:xfrm>
        </p:spPr>
        <p:txBody>
          <a:bodyPr/>
          <a:lstStyle/>
          <a:p>
            <a:r>
              <a:rPr lang="en-US" sz="1600" dirty="0">
                <a:solidFill>
                  <a:srgbClr val="212121"/>
                </a:solidFill>
              </a:rPr>
              <a:t>This dataset includes the variables from 17 October 2017 to 20 April 2018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ride_id</a:t>
            </a:r>
            <a:r>
              <a:rPr lang="en-US" sz="1800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unique ID of a vehicle on a specific route on a specific day and time. </a:t>
            </a:r>
          </a:p>
          <a:p>
            <a:r>
              <a:rPr lang="en-US" sz="1800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seat_number</a:t>
            </a:r>
            <a:r>
              <a:rPr lang="en-US" sz="16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seat assigned to ticket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payment_method</a:t>
            </a:r>
            <a:r>
              <a:rPr lang="en-US" sz="16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method used by customer to purchase ticket from   </a:t>
            </a:r>
          </a:p>
          <a:p>
            <a:r>
              <a:rPr lang="en-US" sz="1600" dirty="0">
                <a:solidFill>
                  <a:srgbClr val="212121"/>
                </a:solidFill>
              </a:rPr>
              <a:t>   </a:t>
            </a:r>
            <a:r>
              <a:rPr lang="en-US" sz="1600" dirty="0" err="1">
                <a:solidFill>
                  <a:srgbClr val="212121"/>
                </a:solidFill>
              </a:rPr>
              <a:t>Mobiticket</a:t>
            </a:r>
            <a:endParaRPr lang="en-US" sz="1600" dirty="0">
              <a:solidFill>
                <a:srgbClr val="212121"/>
              </a:solidFill>
            </a:endParaRP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payment_receipt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unique id number for ticket purchased from </a:t>
            </a:r>
            <a:r>
              <a:rPr lang="en-US" sz="1600" dirty="0" err="1">
                <a:solidFill>
                  <a:srgbClr val="212121"/>
                </a:solidFill>
              </a:rPr>
              <a:t>Mobiticket</a:t>
            </a:r>
            <a:r>
              <a:rPr lang="en-US" sz="1600" dirty="0">
                <a:solidFill>
                  <a:srgbClr val="212121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travel_date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date of ride departure. (MM/DD/YYYY)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travel_time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scheduled departure time of ride. Rides generally depart </a:t>
            </a:r>
          </a:p>
          <a:p>
            <a:r>
              <a:rPr lang="en-US" sz="1600" dirty="0">
                <a:solidFill>
                  <a:srgbClr val="212121"/>
                </a:solidFill>
              </a:rPr>
              <a:t>   on time. (</a:t>
            </a:r>
            <a:r>
              <a:rPr lang="en-US" sz="1600" dirty="0" err="1">
                <a:solidFill>
                  <a:srgbClr val="212121"/>
                </a:solidFill>
              </a:rPr>
              <a:t>hh:mm</a:t>
            </a:r>
            <a:r>
              <a:rPr lang="en-US" sz="1600" dirty="0">
                <a:solidFill>
                  <a:srgbClr val="212121"/>
                </a:solidFill>
              </a:rPr>
              <a:t>)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travel_from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town from which ride originated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travel_to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destination of ride. All rides are to Nairobi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car_type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vehicle type (shuttle or bus) </a:t>
            </a:r>
          </a:p>
          <a:p>
            <a:r>
              <a:rPr lang="en-US" sz="1800" b="1" dirty="0">
                <a:solidFill>
                  <a:srgbClr val="212121"/>
                </a:solidFill>
              </a:rPr>
              <a:t>● </a:t>
            </a:r>
            <a:r>
              <a:rPr lang="en-US" sz="1800" b="1" dirty="0" err="1">
                <a:solidFill>
                  <a:srgbClr val="212121"/>
                </a:solidFill>
              </a:rPr>
              <a:t>max_capacity</a:t>
            </a:r>
            <a:r>
              <a:rPr lang="en-US" sz="1800" b="1" dirty="0">
                <a:solidFill>
                  <a:srgbClr val="212121"/>
                </a:solidFill>
              </a:rPr>
              <a:t>: </a:t>
            </a:r>
            <a:r>
              <a:rPr lang="en-US" sz="1600" dirty="0">
                <a:solidFill>
                  <a:srgbClr val="212121"/>
                </a:solidFill>
              </a:rPr>
              <a:t>number of seats on the vehicle</a:t>
            </a:r>
            <a:endParaRPr lang="mr-IN" sz="1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1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371474"/>
            <a:ext cx="8025075" cy="539775"/>
          </a:xfrm>
        </p:spPr>
        <p:txBody>
          <a:bodyPr/>
          <a:lstStyle/>
          <a:p>
            <a:r>
              <a:rPr lang="en-US" sz="4000" b="1" dirty="0"/>
              <a:t>Ride Origination Towns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638" y="1017925"/>
            <a:ext cx="6516029" cy="2997375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98E5C-46A0-4FA5-87AC-B0E3855B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911249"/>
            <a:ext cx="6658904" cy="34294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924B7D-ED12-412D-813C-4158A23DC72F}"/>
              </a:ext>
            </a:extLst>
          </p:cNvPr>
          <p:cNvSpPr/>
          <p:nvPr/>
        </p:nvSpPr>
        <p:spPr>
          <a:xfrm>
            <a:off x="495300" y="4220313"/>
            <a:ext cx="623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/>
              <a:t>Kisii</a:t>
            </a:r>
            <a:r>
              <a:rPr lang="en-US" sz="1800" b="1" dirty="0"/>
              <a:t> is the top place from where the most number of rides originate. 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15909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Map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427700"/>
            <a:ext cx="8025074" cy="317940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0A44A-BADF-4F0B-AC8F-36341200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393114"/>
            <a:ext cx="8025073" cy="32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EDA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427700"/>
            <a:ext cx="8025074" cy="317940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4B963-BD50-40A6-BC69-9059498F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999"/>
            <a:ext cx="8315325" cy="34131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082282-9132-41F0-960F-43104A8807DA}"/>
              </a:ext>
            </a:extLst>
          </p:cNvPr>
          <p:cNvSpPr/>
          <p:nvPr/>
        </p:nvSpPr>
        <p:spPr>
          <a:xfrm>
            <a:off x="219075" y="4740848"/>
            <a:ext cx="564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● Scatter plot of </a:t>
            </a:r>
            <a:r>
              <a:rPr lang="en-US" sz="1800" b="1" dirty="0" err="1"/>
              <a:t>travel_from</a:t>
            </a:r>
            <a:r>
              <a:rPr lang="en-US" sz="1800" b="1" dirty="0"/>
              <a:t> by number of tickets 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204952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752474"/>
            <a:ext cx="8025075" cy="539775"/>
          </a:xfrm>
        </p:spPr>
        <p:txBody>
          <a:bodyPr/>
          <a:lstStyle/>
          <a:p>
            <a:r>
              <a:rPr lang="en-US" sz="4000" b="1" dirty="0"/>
              <a:t>Day wise Travel Trend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76" y="1427700"/>
            <a:ext cx="8025074" cy="317940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CA714-1DF6-4F8E-A326-6C5260AB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4" y="1292249"/>
            <a:ext cx="8143875" cy="2781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1B8431-ECD0-43D5-A4DA-0A13CB05317A}"/>
              </a:ext>
            </a:extLst>
          </p:cNvPr>
          <p:cNvSpPr/>
          <p:nvPr/>
        </p:nvSpPr>
        <p:spPr>
          <a:xfrm>
            <a:off x="495300" y="4073937"/>
            <a:ext cx="7748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The density of the rides are almost similar among the days of the month, There are no rides between 5th to 10th of every </a:t>
            </a:r>
            <a:r>
              <a:rPr lang="en-US" sz="1800" b="1" dirty="0" err="1"/>
              <a:t>month,but</a:t>
            </a:r>
            <a:r>
              <a:rPr lang="en-US" sz="1800" b="1" dirty="0"/>
              <a:t> this might be because of missing data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5783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1BF2-1B21-429B-BF81-816F86C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609600"/>
            <a:ext cx="8025075" cy="539775"/>
          </a:xfrm>
        </p:spPr>
        <p:txBody>
          <a:bodyPr/>
          <a:lstStyle/>
          <a:p>
            <a:r>
              <a:rPr lang="en-US" sz="4000" b="1" dirty="0"/>
              <a:t>Departure Time</a:t>
            </a:r>
            <a:endParaRPr lang="mr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0075-AC8C-45E5-AE93-1786765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325" y="1427700"/>
            <a:ext cx="5800725" cy="1906050"/>
          </a:xfrm>
        </p:spPr>
        <p:txBody>
          <a:bodyPr/>
          <a:lstStyle/>
          <a:p>
            <a:endParaRPr lang="mr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BEF38-D74C-456D-9530-148D9F00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3" y="1149375"/>
            <a:ext cx="7639557" cy="3319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6789CB-A2FB-4051-ABC7-98422BB8FBFF}"/>
              </a:ext>
            </a:extLst>
          </p:cNvPr>
          <p:cNvSpPr/>
          <p:nvPr/>
        </p:nvSpPr>
        <p:spPr>
          <a:xfrm>
            <a:off x="304800" y="4469087"/>
            <a:ext cx="7372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Highest number of buses depart at around 7 AM in the Morning</a:t>
            </a:r>
            <a:endParaRPr lang="mr-IN" sz="1800" b="1" dirty="0"/>
          </a:p>
        </p:txBody>
      </p:sp>
    </p:spTree>
    <p:extLst>
      <p:ext uri="{BB962C8B-B14F-4D97-AF65-F5344CB8AC3E}">
        <p14:creationId xmlns:p14="http://schemas.microsoft.com/office/powerpoint/2010/main" val="3217158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66083</TotalTime>
  <Words>624</Words>
  <Application>Microsoft Office PowerPoint</Application>
  <PresentationFormat>On-screen Show (16:9)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Black</vt:lpstr>
      <vt:lpstr>Arial</vt:lpstr>
      <vt:lpstr>Montserrat</vt:lpstr>
      <vt:lpstr>Simple Light</vt:lpstr>
      <vt:lpstr>Capstone Project 2 EDA on Transport  Demand Prediction  </vt:lpstr>
      <vt:lpstr>Content</vt:lpstr>
      <vt:lpstr>Problem Statement</vt:lpstr>
      <vt:lpstr>Data Summary</vt:lpstr>
      <vt:lpstr>Ride Origination Towns</vt:lpstr>
      <vt:lpstr>Map</vt:lpstr>
      <vt:lpstr>EDA</vt:lpstr>
      <vt:lpstr>Day wise Travel Trend</vt:lpstr>
      <vt:lpstr>Departure Time</vt:lpstr>
      <vt:lpstr>Month-wise Rides Trends</vt:lpstr>
      <vt:lpstr>Hourly Travel Trend</vt:lpstr>
      <vt:lpstr>Feature Engineering</vt:lpstr>
      <vt:lpstr>Variation of Number of Tickets with Speed</vt:lpstr>
      <vt:lpstr>ML Models and Metrics</vt:lpstr>
      <vt:lpstr>Feature Importance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 Team Members Piyush A. Lanjewar Prithvi Raj Yogesh Reddy</dc:title>
  <dc:creator>piyush</dc:creator>
  <cp:lastModifiedBy>Shree</cp:lastModifiedBy>
  <cp:revision>72</cp:revision>
  <cp:lastPrinted>2022-07-07T05:26:55Z</cp:lastPrinted>
  <dcterms:modified xsi:type="dcterms:W3CDTF">2022-11-04T16:52:09Z</dcterms:modified>
</cp:coreProperties>
</file>