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79" r:id="rId3"/>
    <p:sldId id="280" r:id="rId4"/>
    <p:sldId id="281" r:id="rId5"/>
    <p:sldId id="282"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300" r:id="rId21"/>
    <p:sldId id="299" r:id="rId22"/>
  </p:sldIdLst>
  <p:sldSz cx="9144000" cy="5143500" type="screen16x9"/>
  <p:notesSz cx="6858000" cy="9144000"/>
  <p:embeddedFontLst>
    <p:embeddedFont>
      <p:font typeface="Arial Black" panose="020B0A04020102020204" pitchFamily="34" charset="0"/>
      <p:bold r:id="rId24"/>
    </p:embeddedFont>
    <p:embeddedFont>
      <p:font typeface="Montserra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291" autoAdjust="0"/>
  </p:normalViewPr>
  <p:slideViewPr>
    <p:cSldViewPr snapToGrid="0">
      <p:cViewPr varScale="1">
        <p:scale>
          <a:sx n="85" d="100"/>
          <a:sy n="85" d="100"/>
        </p:scale>
        <p:origin x="1020"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mr-IN" dirty="0"/>
          </a:p>
        </p:txBody>
      </p:sp>
    </p:spTree>
    <p:extLst>
      <p:ext uri="{BB962C8B-B14F-4D97-AF65-F5344CB8AC3E}">
        <p14:creationId xmlns:p14="http://schemas.microsoft.com/office/powerpoint/2010/main" val="1230293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mr-IN" dirty="0"/>
          </a:p>
        </p:txBody>
      </p:sp>
    </p:spTree>
    <p:extLst>
      <p:ext uri="{BB962C8B-B14F-4D97-AF65-F5344CB8AC3E}">
        <p14:creationId xmlns:p14="http://schemas.microsoft.com/office/powerpoint/2010/main" val="228681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mr-IN" dirty="0"/>
          </a:p>
        </p:txBody>
      </p:sp>
    </p:spTree>
    <p:extLst>
      <p:ext uri="{BB962C8B-B14F-4D97-AF65-F5344CB8AC3E}">
        <p14:creationId xmlns:p14="http://schemas.microsoft.com/office/powerpoint/2010/main" val="356933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mr-IN" dirty="0"/>
          </a:p>
        </p:txBody>
      </p:sp>
    </p:spTree>
    <p:extLst>
      <p:ext uri="{BB962C8B-B14F-4D97-AF65-F5344CB8AC3E}">
        <p14:creationId xmlns:p14="http://schemas.microsoft.com/office/powerpoint/2010/main" val="2719894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39726" y="180753"/>
            <a:ext cx="8468339" cy="4422247"/>
          </a:xfrm>
          <a:prstGeom prst="rect">
            <a:avLst/>
          </a:prstGeom>
          <a:noFill/>
          <a:ln>
            <a:noFill/>
          </a:ln>
        </p:spPr>
        <p:txBody>
          <a:bodyPr spcFirstLastPara="1" wrap="square" lIns="91425" tIns="91425" rIns="91425" bIns="91425" anchor="b" anchorCtr="0">
            <a:noAutofit/>
          </a:bodyPr>
          <a:lstStyle/>
          <a:p>
            <a:pPr lvl="0"/>
            <a:r>
              <a:rPr lang="en-GB" sz="4200" b="1" dirty="0">
                <a:solidFill>
                  <a:srgbClr val="CC0000"/>
                </a:solidFill>
                <a:latin typeface="Arial Black" panose="020B0A04020102020204" pitchFamily="34" charset="0"/>
                <a:ea typeface="Montserrat"/>
                <a:cs typeface="Montserrat"/>
                <a:sym typeface="Montserrat"/>
              </a:rPr>
              <a:t>Capstone Project 1</a:t>
            </a:r>
            <a:br>
              <a:rPr lang="en-GB" sz="4200" b="1" dirty="0">
                <a:solidFill>
                  <a:srgbClr val="CC0000"/>
                </a:solidFill>
                <a:latin typeface="Arial Black" panose="020B0A04020102020204" pitchFamily="34" charset="0"/>
                <a:ea typeface="Montserrat"/>
                <a:cs typeface="Montserrat"/>
                <a:sym typeface="Montserrat"/>
              </a:rPr>
            </a:br>
            <a:br>
              <a:rPr lang="en-GB" sz="4200" b="1" dirty="0">
                <a:solidFill>
                  <a:srgbClr val="CC0000"/>
                </a:solidFill>
                <a:latin typeface="Arial Black" panose="020B0A04020102020204" pitchFamily="34" charset="0"/>
                <a:ea typeface="Montserrat"/>
                <a:cs typeface="Montserrat"/>
                <a:sym typeface="Montserrat"/>
              </a:rPr>
            </a:br>
            <a:r>
              <a:rPr lang="en-US" sz="4000" dirty="0">
                <a:solidFill>
                  <a:schemeClr val="bg1"/>
                </a:solidFill>
                <a:latin typeface="Arial Black" panose="020B0A04020102020204" pitchFamily="34" charset="0"/>
              </a:rPr>
              <a:t>EDA On Hotel Booking Analysis</a:t>
            </a:r>
            <a:endParaRPr sz="4000" b="1" dirty="0">
              <a:solidFill>
                <a:schemeClr val="bg1"/>
              </a:solidFill>
              <a:latin typeface="Arial Black" panose="020B0A04020102020204" pitchFamily="34" charset="0"/>
              <a:ea typeface="Montserrat"/>
              <a:cs typeface="Montserrat"/>
              <a:sym typeface="Montserrat"/>
            </a:endParaRPr>
          </a:p>
          <a:p>
            <a:pPr lvl="0"/>
            <a:r>
              <a:rPr lang="en-US" sz="3200" b="1" u="sng" dirty="0">
                <a:solidFill>
                  <a:schemeClr val="lt1"/>
                </a:solidFill>
                <a:latin typeface="Arial Black" panose="020B0A04020102020204" pitchFamily="34" charset="0"/>
                <a:ea typeface="Montserrat"/>
                <a:cs typeface="Montserrat"/>
                <a:sym typeface="Montserrat"/>
              </a:rPr>
              <a:t>By</a:t>
            </a:r>
            <a:br>
              <a:rPr lang="en-US" sz="3200" b="1" u="sng" dirty="0">
                <a:solidFill>
                  <a:schemeClr val="lt1"/>
                </a:solidFill>
                <a:latin typeface="Montserrat"/>
                <a:ea typeface="Montserrat"/>
                <a:cs typeface="Montserrat"/>
                <a:sym typeface="Montserrat"/>
              </a:rPr>
            </a:br>
            <a:r>
              <a:rPr lang="en-US" sz="3600" b="1" dirty="0">
                <a:solidFill>
                  <a:schemeClr val="tx1"/>
                </a:solidFill>
                <a:latin typeface="Montserrat"/>
                <a:ea typeface="Montserrat"/>
                <a:cs typeface="Montserrat"/>
                <a:sym typeface="Montserrat"/>
              </a:rPr>
              <a:t>Abhishek </a:t>
            </a:r>
            <a:r>
              <a:rPr lang="en-US" sz="3600" b="1" dirty="0" err="1">
                <a:solidFill>
                  <a:schemeClr val="tx1"/>
                </a:solidFill>
                <a:latin typeface="Montserrat"/>
                <a:ea typeface="Montserrat"/>
                <a:cs typeface="Montserrat"/>
                <a:sym typeface="Montserrat"/>
              </a:rPr>
              <a:t>Kannagi</a:t>
            </a:r>
            <a:br>
              <a:rPr lang="en-US" sz="3600" b="1" dirty="0">
                <a:solidFill>
                  <a:schemeClr val="tx1"/>
                </a:solidFill>
                <a:latin typeface="Montserrat"/>
                <a:ea typeface="Montserrat"/>
                <a:cs typeface="Montserrat"/>
                <a:sym typeface="Montserrat"/>
              </a:rPr>
            </a:br>
            <a:r>
              <a:rPr lang="en-US" sz="2800" b="1" dirty="0" err="1">
                <a:solidFill>
                  <a:schemeClr val="tx1"/>
                </a:solidFill>
                <a:latin typeface="Montserrat"/>
                <a:ea typeface="Montserrat"/>
                <a:cs typeface="Montserrat"/>
                <a:sym typeface="Montserrat"/>
              </a:rPr>
              <a:t>Almabetter</a:t>
            </a:r>
            <a:r>
              <a:rPr lang="en-US" sz="2800" b="1" dirty="0">
                <a:solidFill>
                  <a:schemeClr val="tx1"/>
                </a:solidFill>
                <a:latin typeface="Montserrat"/>
                <a:ea typeface="Montserrat"/>
                <a:cs typeface="Montserrat"/>
                <a:sym typeface="Montserrat"/>
              </a:rPr>
              <a:t> Trainee</a:t>
            </a:r>
            <a:endParaRPr sz="2800" b="1" dirty="0">
              <a:solidFill>
                <a:schemeClr val="tx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DD6F-617F-4CE5-801E-652F3CA579B9}"/>
              </a:ext>
            </a:extLst>
          </p:cNvPr>
          <p:cNvSpPr>
            <a:spLocks noGrp="1"/>
          </p:cNvSpPr>
          <p:nvPr>
            <p:ph type="title"/>
          </p:nvPr>
        </p:nvSpPr>
        <p:spPr>
          <a:xfrm>
            <a:off x="311700" y="367097"/>
            <a:ext cx="8520600" cy="572700"/>
          </a:xfrm>
        </p:spPr>
        <p:txBody>
          <a:bodyPr/>
          <a:lstStyle/>
          <a:p>
            <a:pPr marL="457200" indent="-457200">
              <a:buFont typeface="Wingdings" panose="05000000000000000000" pitchFamily="2" charset="2"/>
              <a:buChar char="Ø"/>
            </a:pPr>
            <a:r>
              <a:rPr lang="en-US" dirty="0"/>
              <a:t>Exploratory Data Analysis (EDA) :</a:t>
            </a:r>
            <a:endParaRPr lang="mr-IN" dirty="0"/>
          </a:p>
        </p:txBody>
      </p:sp>
      <p:sp>
        <p:nvSpPr>
          <p:cNvPr id="3" name="Text Placeholder 2">
            <a:extLst>
              <a:ext uri="{FF2B5EF4-FFF2-40B4-BE49-F238E27FC236}">
                <a16:creationId xmlns:a16="http://schemas.microsoft.com/office/drawing/2014/main" id="{18F7718E-6F91-4DF8-A191-D9A706DF65EE}"/>
              </a:ext>
            </a:extLst>
          </p:cNvPr>
          <p:cNvSpPr>
            <a:spLocks noGrp="1"/>
          </p:cNvSpPr>
          <p:nvPr>
            <p:ph type="body" idx="1"/>
          </p:nvPr>
        </p:nvSpPr>
        <p:spPr/>
        <p:txBody>
          <a:bodyPr/>
          <a:lstStyle/>
          <a:p>
            <a:endParaRPr lang="mr-IN" dirty="0"/>
          </a:p>
        </p:txBody>
      </p:sp>
      <p:pic>
        <p:nvPicPr>
          <p:cNvPr id="5" name="Picture 4">
            <a:extLst>
              <a:ext uri="{FF2B5EF4-FFF2-40B4-BE49-F238E27FC236}">
                <a16:creationId xmlns:a16="http://schemas.microsoft.com/office/drawing/2014/main" id="{E8DB8BC2-01F9-4659-AF9C-D04282788C22}"/>
              </a:ext>
            </a:extLst>
          </p:cNvPr>
          <p:cNvPicPr>
            <a:picLocks noChangeAspect="1"/>
          </p:cNvPicPr>
          <p:nvPr/>
        </p:nvPicPr>
        <p:blipFill>
          <a:blip r:embed="rId2"/>
          <a:stretch>
            <a:fillRect/>
          </a:stretch>
        </p:blipFill>
        <p:spPr>
          <a:xfrm>
            <a:off x="4295595" y="939797"/>
            <a:ext cx="4536705" cy="1946240"/>
          </a:xfrm>
          <a:prstGeom prst="rect">
            <a:avLst/>
          </a:prstGeom>
        </p:spPr>
      </p:pic>
      <p:pic>
        <p:nvPicPr>
          <p:cNvPr id="9" name="Picture 8">
            <a:extLst>
              <a:ext uri="{FF2B5EF4-FFF2-40B4-BE49-F238E27FC236}">
                <a16:creationId xmlns:a16="http://schemas.microsoft.com/office/drawing/2014/main" id="{85761C43-DDB4-4CC6-83C6-ADA2F27B420F}"/>
              </a:ext>
            </a:extLst>
          </p:cNvPr>
          <p:cNvPicPr>
            <a:picLocks noChangeAspect="1"/>
          </p:cNvPicPr>
          <p:nvPr/>
        </p:nvPicPr>
        <p:blipFill>
          <a:blip r:embed="rId3"/>
          <a:stretch>
            <a:fillRect/>
          </a:stretch>
        </p:blipFill>
        <p:spPr>
          <a:xfrm>
            <a:off x="4351874" y="2860675"/>
            <a:ext cx="4536705" cy="1760765"/>
          </a:xfrm>
          <a:prstGeom prst="rect">
            <a:avLst/>
          </a:prstGeom>
        </p:spPr>
      </p:pic>
      <p:sp>
        <p:nvSpPr>
          <p:cNvPr id="10" name="Rectangle 9">
            <a:extLst>
              <a:ext uri="{FF2B5EF4-FFF2-40B4-BE49-F238E27FC236}">
                <a16:creationId xmlns:a16="http://schemas.microsoft.com/office/drawing/2014/main" id="{A3D9BD49-632A-4EAB-89A6-6616729C2BF6}"/>
              </a:ext>
            </a:extLst>
          </p:cNvPr>
          <p:cNvSpPr/>
          <p:nvPr/>
        </p:nvSpPr>
        <p:spPr>
          <a:xfrm>
            <a:off x="255421" y="1073924"/>
            <a:ext cx="4040174" cy="1600438"/>
          </a:xfrm>
          <a:prstGeom prst="rect">
            <a:avLst/>
          </a:prstGeom>
        </p:spPr>
        <p:txBody>
          <a:bodyPr wrap="square">
            <a:spAutoFit/>
          </a:bodyPr>
          <a:lstStyle/>
          <a:p>
            <a:r>
              <a:rPr lang="en-US" b="1" dirty="0">
                <a:solidFill>
                  <a:schemeClr val="tx1"/>
                </a:solidFill>
              </a:rPr>
              <a:t>Conclusions: </a:t>
            </a:r>
          </a:p>
          <a:p>
            <a:endParaRPr lang="en-US" b="1" dirty="0">
              <a:solidFill>
                <a:schemeClr val="tx1"/>
              </a:solidFill>
            </a:endParaRPr>
          </a:p>
          <a:p>
            <a:pPr marL="285750" indent="-285750">
              <a:buFont typeface="Wingdings" panose="05000000000000000000" pitchFamily="2" charset="2"/>
              <a:buChar char="v"/>
            </a:pPr>
            <a:r>
              <a:rPr lang="en-US" dirty="0"/>
              <a:t>BB( Bed &amp; Breakfast) is the most preferred type of meal by the guests. </a:t>
            </a:r>
          </a:p>
          <a:p>
            <a:pPr marL="285750" indent="-285750">
              <a:buFont typeface="Wingdings" panose="05000000000000000000" pitchFamily="2" charset="2"/>
              <a:buChar char="v"/>
            </a:pPr>
            <a:r>
              <a:rPr lang="en-US" dirty="0"/>
              <a:t>Full Board i.e. FB is least preferred. </a:t>
            </a:r>
          </a:p>
          <a:p>
            <a:pPr marL="285750" indent="-285750">
              <a:buFont typeface="Wingdings" panose="05000000000000000000" pitchFamily="2" charset="2"/>
              <a:buChar char="v"/>
            </a:pPr>
            <a:r>
              <a:rPr lang="en-US" dirty="0"/>
              <a:t>HB (Half Board) and SC(Self Catering) are equally preferred.</a:t>
            </a:r>
            <a:endParaRPr lang="mr-IN" dirty="0"/>
          </a:p>
        </p:txBody>
      </p:sp>
      <p:sp>
        <p:nvSpPr>
          <p:cNvPr id="11" name="Rectangle 10">
            <a:extLst>
              <a:ext uri="{FF2B5EF4-FFF2-40B4-BE49-F238E27FC236}">
                <a16:creationId xmlns:a16="http://schemas.microsoft.com/office/drawing/2014/main" id="{F00935DC-0BF3-4194-A219-4A14CE40E435}"/>
              </a:ext>
            </a:extLst>
          </p:cNvPr>
          <p:cNvSpPr/>
          <p:nvPr/>
        </p:nvSpPr>
        <p:spPr>
          <a:xfrm>
            <a:off x="311700" y="2904075"/>
            <a:ext cx="4572000" cy="1169551"/>
          </a:xfrm>
          <a:prstGeom prst="rect">
            <a:avLst/>
          </a:prstGeom>
        </p:spPr>
        <p:txBody>
          <a:bodyPr>
            <a:spAutoFit/>
          </a:bodyPr>
          <a:lstStyle/>
          <a:p>
            <a:endParaRPr lang="en-US" dirty="0"/>
          </a:p>
          <a:p>
            <a:pPr marL="285750" indent="-285750">
              <a:buFont typeface="Wingdings" panose="05000000000000000000" pitchFamily="2" charset="2"/>
              <a:buChar char="v"/>
            </a:pPr>
            <a:r>
              <a:rPr lang="en-US" dirty="0"/>
              <a:t>As we can see in the line chart, from June to September most of the bookings happened. It’s Summer time. After September bookings Starts declining.</a:t>
            </a:r>
            <a:endParaRPr lang="mr-IN" dirty="0"/>
          </a:p>
        </p:txBody>
      </p:sp>
    </p:spTree>
    <p:extLst>
      <p:ext uri="{BB962C8B-B14F-4D97-AF65-F5344CB8AC3E}">
        <p14:creationId xmlns:p14="http://schemas.microsoft.com/office/powerpoint/2010/main" val="309003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77380-2059-4100-A362-FC5294B9848B}"/>
              </a:ext>
            </a:extLst>
          </p:cNvPr>
          <p:cNvSpPr>
            <a:spLocks noGrp="1"/>
          </p:cNvSpPr>
          <p:nvPr>
            <p:ph type="title"/>
          </p:nvPr>
        </p:nvSpPr>
        <p:spPr>
          <a:xfrm>
            <a:off x="311700" y="216968"/>
            <a:ext cx="8520600" cy="572700"/>
          </a:xfrm>
        </p:spPr>
        <p:txBody>
          <a:bodyPr/>
          <a:lstStyle/>
          <a:p>
            <a:pPr marL="457200" indent="-457200">
              <a:buFont typeface="Wingdings" panose="05000000000000000000" pitchFamily="2" charset="2"/>
              <a:buChar char="Ø"/>
            </a:pPr>
            <a:r>
              <a:rPr lang="en-US" dirty="0"/>
              <a:t>Exploratory Data Analysis (EDA) :</a:t>
            </a:r>
            <a:endParaRPr lang="mr-IN" dirty="0"/>
          </a:p>
        </p:txBody>
      </p:sp>
      <p:sp>
        <p:nvSpPr>
          <p:cNvPr id="3" name="Text Placeholder 2">
            <a:extLst>
              <a:ext uri="{FF2B5EF4-FFF2-40B4-BE49-F238E27FC236}">
                <a16:creationId xmlns:a16="http://schemas.microsoft.com/office/drawing/2014/main" id="{8E3C3F9F-2BC8-4EDB-A4F4-E25C4512C046}"/>
              </a:ext>
            </a:extLst>
          </p:cNvPr>
          <p:cNvSpPr>
            <a:spLocks noGrp="1"/>
          </p:cNvSpPr>
          <p:nvPr>
            <p:ph type="body" idx="1"/>
          </p:nvPr>
        </p:nvSpPr>
        <p:spPr>
          <a:xfrm>
            <a:off x="311700" y="1152475"/>
            <a:ext cx="8520600" cy="3416400"/>
          </a:xfrm>
        </p:spPr>
        <p:txBody>
          <a:bodyPr/>
          <a:lstStyle/>
          <a:p>
            <a:endParaRPr lang="mr-IN" dirty="0"/>
          </a:p>
        </p:txBody>
      </p:sp>
      <p:pic>
        <p:nvPicPr>
          <p:cNvPr id="5" name="Picture 4">
            <a:extLst>
              <a:ext uri="{FF2B5EF4-FFF2-40B4-BE49-F238E27FC236}">
                <a16:creationId xmlns:a16="http://schemas.microsoft.com/office/drawing/2014/main" id="{EACA0CB1-8508-4400-8F85-D258AFF01901}"/>
              </a:ext>
            </a:extLst>
          </p:cNvPr>
          <p:cNvPicPr>
            <a:picLocks noChangeAspect="1"/>
          </p:cNvPicPr>
          <p:nvPr/>
        </p:nvPicPr>
        <p:blipFill>
          <a:blip r:embed="rId2"/>
          <a:stretch>
            <a:fillRect/>
          </a:stretch>
        </p:blipFill>
        <p:spPr>
          <a:xfrm>
            <a:off x="311700" y="846991"/>
            <a:ext cx="6916414" cy="2336889"/>
          </a:xfrm>
          <a:prstGeom prst="rect">
            <a:avLst/>
          </a:prstGeom>
        </p:spPr>
      </p:pic>
      <p:sp>
        <p:nvSpPr>
          <p:cNvPr id="6" name="Rectangle 5">
            <a:extLst>
              <a:ext uri="{FF2B5EF4-FFF2-40B4-BE49-F238E27FC236}">
                <a16:creationId xmlns:a16="http://schemas.microsoft.com/office/drawing/2014/main" id="{C2D32E2D-BE6C-4A56-BC94-67C6DC581127}"/>
              </a:ext>
            </a:extLst>
          </p:cNvPr>
          <p:cNvSpPr/>
          <p:nvPr/>
        </p:nvSpPr>
        <p:spPr>
          <a:xfrm>
            <a:off x="311700" y="3298527"/>
            <a:ext cx="6916413" cy="1384995"/>
          </a:xfrm>
          <a:prstGeom prst="rect">
            <a:avLst/>
          </a:prstGeom>
        </p:spPr>
        <p:txBody>
          <a:bodyPr wrap="square">
            <a:spAutoFit/>
          </a:bodyPr>
          <a:lstStyle/>
          <a:p>
            <a:r>
              <a:rPr lang="en-US" b="1" dirty="0">
                <a:solidFill>
                  <a:schemeClr val="tx1"/>
                </a:solidFill>
              </a:rPr>
              <a:t>Conclusions:</a:t>
            </a:r>
          </a:p>
          <a:p>
            <a:pPr marL="285750" indent="-285750">
              <a:buFont typeface="Wingdings" panose="05000000000000000000" pitchFamily="2" charset="2"/>
              <a:buChar char="v"/>
            </a:pPr>
            <a:r>
              <a:rPr lang="en-US" dirty="0"/>
              <a:t> Resort hotels had the highest </a:t>
            </a:r>
            <a:r>
              <a:rPr lang="en-US" dirty="0" err="1"/>
              <a:t>adr</a:t>
            </a:r>
            <a:r>
              <a:rPr lang="en-US" dirty="0"/>
              <a:t> in June ,July and August than the City hotels. But in other months </a:t>
            </a:r>
            <a:r>
              <a:rPr lang="en-US" dirty="0" err="1"/>
              <a:t>adr</a:t>
            </a:r>
            <a:r>
              <a:rPr lang="en-US" dirty="0"/>
              <a:t> of Resort hotel was less than the City hotels.</a:t>
            </a:r>
          </a:p>
          <a:p>
            <a:r>
              <a:rPr lang="en-US" dirty="0"/>
              <a:t> </a:t>
            </a:r>
          </a:p>
          <a:p>
            <a:pPr marL="285750" indent="-285750">
              <a:buFont typeface="Wingdings" panose="05000000000000000000" pitchFamily="2" charset="2"/>
              <a:buChar char="v"/>
            </a:pPr>
            <a:r>
              <a:rPr lang="en-US" dirty="0"/>
              <a:t>Thus we can say that, the January, February, March, April ,November and December are the good months for customers to get good </a:t>
            </a:r>
            <a:r>
              <a:rPr lang="en-US" dirty="0" err="1"/>
              <a:t>adr</a:t>
            </a:r>
            <a:endParaRPr lang="mr-IN" dirty="0"/>
          </a:p>
        </p:txBody>
      </p:sp>
    </p:spTree>
    <p:extLst>
      <p:ext uri="{BB962C8B-B14F-4D97-AF65-F5344CB8AC3E}">
        <p14:creationId xmlns:p14="http://schemas.microsoft.com/office/powerpoint/2010/main" val="144519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F82C-EBA3-422A-AC5C-349184023AE5}"/>
              </a:ext>
            </a:extLst>
          </p:cNvPr>
          <p:cNvSpPr>
            <a:spLocks noGrp="1"/>
          </p:cNvSpPr>
          <p:nvPr>
            <p:ph type="title"/>
          </p:nvPr>
        </p:nvSpPr>
        <p:spPr>
          <a:xfrm>
            <a:off x="311700" y="250553"/>
            <a:ext cx="8520600" cy="572700"/>
          </a:xfrm>
        </p:spPr>
        <p:txBody>
          <a:bodyPr/>
          <a:lstStyle/>
          <a:p>
            <a:pPr marL="457200" indent="-457200">
              <a:buFont typeface="Wingdings" panose="05000000000000000000" pitchFamily="2" charset="2"/>
              <a:buChar char="Ø"/>
            </a:pPr>
            <a:r>
              <a:rPr lang="en-US" dirty="0"/>
              <a:t>Exploratory Data Analysis (EDA) :</a:t>
            </a:r>
            <a:endParaRPr lang="mr-IN" dirty="0"/>
          </a:p>
        </p:txBody>
      </p:sp>
      <p:sp>
        <p:nvSpPr>
          <p:cNvPr id="3" name="Text Placeholder 2">
            <a:extLst>
              <a:ext uri="{FF2B5EF4-FFF2-40B4-BE49-F238E27FC236}">
                <a16:creationId xmlns:a16="http://schemas.microsoft.com/office/drawing/2014/main" id="{2F3A92D1-EE67-4DA7-A7EC-B4AC8D30E72B}"/>
              </a:ext>
            </a:extLst>
          </p:cNvPr>
          <p:cNvSpPr>
            <a:spLocks noGrp="1"/>
          </p:cNvSpPr>
          <p:nvPr>
            <p:ph type="body" idx="1"/>
          </p:nvPr>
        </p:nvSpPr>
        <p:spPr>
          <a:xfrm>
            <a:off x="311700" y="1152476"/>
            <a:ext cx="8560862" cy="1851982"/>
          </a:xfrm>
        </p:spPr>
        <p:txBody>
          <a:bodyPr/>
          <a:lstStyle/>
          <a:p>
            <a:endParaRPr lang="mr-IN" dirty="0"/>
          </a:p>
        </p:txBody>
      </p:sp>
      <p:pic>
        <p:nvPicPr>
          <p:cNvPr id="5" name="Picture 4">
            <a:extLst>
              <a:ext uri="{FF2B5EF4-FFF2-40B4-BE49-F238E27FC236}">
                <a16:creationId xmlns:a16="http://schemas.microsoft.com/office/drawing/2014/main" id="{67C27A0F-7D6C-4693-9676-4D6469400E15}"/>
              </a:ext>
            </a:extLst>
          </p:cNvPr>
          <p:cNvPicPr>
            <a:picLocks noChangeAspect="1"/>
          </p:cNvPicPr>
          <p:nvPr/>
        </p:nvPicPr>
        <p:blipFill>
          <a:blip r:embed="rId2"/>
          <a:stretch>
            <a:fillRect/>
          </a:stretch>
        </p:blipFill>
        <p:spPr>
          <a:xfrm>
            <a:off x="311700" y="871484"/>
            <a:ext cx="8601124" cy="1986733"/>
          </a:xfrm>
          <a:prstGeom prst="rect">
            <a:avLst/>
          </a:prstGeom>
        </p:spPr>
      </p:pic>
      <p:pic>
        <p:nvPicPr>
          <p:cNvPr id="7" name="Picture 6">
            <a:extLst>
              <a:ext uri="{FF2B5EF4-FFF2-40B4-BE49-F238E27FC236}">
                <a16:creationId xmlns:a16="http://schemas.microsoft.com/office/drawing/2014/main" id="{1E3F7CC3-A319-40AC-A420-722A3DE803A2}"/>
              </a:ext>
            </a:extLst>
          </p:cNvPr>
          <p:cNvPicPr>
            <a:picLocks noChangeAspect="1"/>
          </p:cNvPicPr>
          <p:nvPr/>
        </p:nvPicPr>
        <p:blipFill>
          <a:blip r:embed="rId3"/>
          <a:stretch>
            <a:fillRect/>
          </a:stretch>
        </p:blipFill>
        <p:spPr>
          <a:xfrm>
            <a:off x="4592131" y="3139209"/>
            <a:ext cx="4328001" cy="1851982"/>
          </a:xfrm>
          <a:prstGeom prst="rect">
            <a:avLst/>
          </a:prstGeom>
        </p:spPr>
      </p:pic>
      <p:sp>
        <p:nvSpPr>
          <p:cNvPr id="8" name="Rectangle 7">
            <a:extLst>
              <a:ext uri="{FF2B5EF4-FFF2-40B4-BE49-F238E27FC236}">
                <a16:creationId xmlns:a16="http://schemas.microsoft.com/office/drawing/2014/main" id="{71814B9C-0B56-4CE3-AE1A-8CD4ECB90C1A}"/>
              </a:ext>
            </a:extLst>
          </p:cNvPr>
          <p:cNvSpPr/>
          <p:nvPr/>
        </p:nvSpPr>
        <p:spPr>
          <a:xfrm>
            <a:off x="223868" y="3175309"/>
            <a:ext cx="4507620" cy="2031325"/>
          </a:xfrm>
          <a:prstGeom prst="rect">
            <a:avLst/>
          </a:prstGeom>
        </p:spPr>
        <p:txBody>
          <a:bodyPr wrap="square">
            <a:spAutoFit/>
          </a:bodyPr>
          <a:lstStyle/>
          <a:p>
            <a:r>
              <a:rPr lang="en-US" b="1" dirty="0">
                <a:solidFill>
                  <a:schemeClr val="tx1"/>
                </a:solidFill>
              </a:rPr>
              <a:t>Conclusions: </a:t>
            </a:r>
          </a:p>
          <a:p>
            <a:r>
              <a:rPr lang="en-US" dirty="0"/>
              <a:t> Maximum number of guests were from Portugal. i.e. more than 25000 guests.</a:t>
            </a:r>
          </a:p>
          <a:p>
            <a:r>
              <a:rPr lang="en-US" dirty="0"/>
              <a:t>  After Portugal, GBR(Great Brittan),France and Spain are the countries from where most of the guests came. </a:t>
            </a:r>
          </a:p>
          <a:p>
            <a:r>
              <a:rPr lang="en-US" dirty="0"/>
              <a:t>Most of the bookings for City hotels and Resort hotel were happened in 2016. As we can see Most of the bookings were for City hotels.</a:t>
            </a:r>
            <a:endParaRPr lang="mr-IN" dirty="0"/>
          </a:p>
        </p:txBody>
      </p:sp>
    </p:spTree>
    <p:extLst>
      <p:ext uri="{BB962C8B-B14F-4D97-AF65-F5344CB8AC3E}">
        <p14:creationId xmlns:p14="http://schemas.microsoft.com/office/powerpoint/2010/main" val="142593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1501E-9183-43E3-872B-33D59A3A5296}"/>
              </a:ext>
            </a:extLst>
          </p:cNvPr>
          <p:cNvSpPr>
            <a:spLocks noGrp="1"/>
          </p:cNvSpPr>
          <p:nvPr>
            <p:ph type="title"/>
          </p:nvPr>
        </p:nvSpPr>
        <p:spPr>
          <a:xfrm>
            <a:off x="409672" y="118760"/>
            <a:ext cx="8520600" cy="572700"/>
          </a:xfrm>
        </p:spPr>
        <p:txBody>
          <a:bodyPr/>
          <a:lstStyle/>
          <a:p>
            <a:pPr marL="457200" indent="-457200">
              <a:buFont typeface="Wingdings" panose="05000000000000000000" pitchFamily="2" charset="2"/>
              <a:buChar char="Ø"/>
            </a:pPr>
            <a:r>
              <a:rPr lang="en-US" dirty="0"/>
              <a:t>Exploratory Data Analysis (EDA) :</a:t>
            </a:r>
            <a:endParaRPr lang="mr-IN" dirty="0"/>
          </a:p>
        </p:txBody>
      </p:sp>
      <p:sp>
        <p:nvSpPr>
          <p:cNvPr id="3" name="Text Placeholder 2">
            <a:extLst>
              <a:ext uri="{FF2B5EF4-FFF2-40B4-BE49-F238E27FC236}">
                <a16:creationId xmlns:a16="http://schemas.microsoft.com/office/drawing/2014/main" id="{CCDDC2E4-0E14-4E3B-B4BE-67B7BDC00025}"/>
              </a:ext>
            </a:extLst>
          </p:cNvPr>
          <p:cNvSpPr>
            <a:spLocks noGrp="1"/>
          </p:cNvSpPr>
          <p:nvPr>
            <p:ph type="body" idx="1"/>
          </p:nvPr>
        </p:nvSpPr>
        <p:spPr/>
        <p:txBody>
          <a:bodyPr/>
          <a:lstStyle/>
          <a:p>
            <a:endParaRPr lang="mr-IN" dirty="0"/>
          </a:p>
        </p:txBody>
      </p:sp>
      <p:pic>
        <p:nvPicPr>
          <p:cNvPr id="5" name="Picture 4">
            <a:extLst>
              <a:ext uri="{FF2B5EF4-FFF2-40B4-BE49-F238E27FC236}">
                <a16:creationId xmlns:a16="http://schemas.microsoft.com/office/drawing/2014/main" id="{DD90E715-6F56-40DA-A562-FD2FE641C1CC}"/>
              </a:ext>
            </a:extLst>
          </p:cNvPr>
          <p:cNvPicPr>
            <a:picLocks noChangeAspect="1"/>
          </p:cNvPicPr>
          <p:nvPr/>
        </p:nvPicPr>
        <p:blipFill>
          <a:blip r:embed="rId2"/>
          <a:stretch>
            <a:fillRect/>
          </a:stretch>
        </p:blipFill>
        <p:spPr>
          <a:xfrm>
            <a:off x="311699" y="782361"/>
            <a:ext cx="8520601" cy="2382684"/>
          </a:xfrm>
          <a:prstGeom prst="rect">
            <a:avLst/>
          </a:prstGeom>
        </p:spPr>
      </p:pic>
      <p:sp>
        <p:nvSpPr>
          <p:cNvPr id="6" name="Rectangle 5">
            <a:extLst>
              <a:ext uri="{FF2B5EF4-FFF2-40B4-BE49-F238E27FC236}">
                <a16:creationId xmlns:a16="http://schemas.microsoft.com/office/drawing/2014/main" id="{06F234A0-B823-4FAB-9C64-0C33CD5ECFD5}"/>
              </a:ext>
            </a:extLst>
          </p:cNvPr>
          <p:cNvSpPr/>
          <p:nvPr/>
        </p:nvSpPr>
        <p:spPr>
          <a:xfrm>
            <a:off x="607606" y="3255946"/>
            <a:ext cx="8224694" cy="1384995"/>
          </a:xfrm>
          <a:prstGeom prst="rect">
            <a:avLst/>
          </a:prstGeom>
        </p:spPr>
        <p:txBody>
          <a:bodyPr wrap="square">
            <a:spAutoFit/>
          </a:bodyPr>
          <a:lstStyle/>
          <a:p>
            <a:r>
              <a:rPr lang="en-US" b="1" dirty="0">
                <a:solidFill>
                  <a:schemeClr val="tx1"/>
                </a:solidFill>
              </a:rPr>
              <a:t>Conclusions</a:t>
            </a:r>
            <a:r>
              <a:rPr lang="en-US" dirty="0"/>
              <a:t>: </a:t>
            </a:r>
          </a:p>
          <a:p>
            <a:pPr marL="285750" indent="-285750">
              <a:buFont typeface="Wingdings" panose="05000000000000000000" pitchFamily="2" charset="2"/>
              <a:buChar char="v"/>
            </a:pPr>
            <a:r>
              <a:rPr lang="en-US" dirty="0"/>
              <a:t> Average ADR for city hotel is high as compared to resort hotels. These City hotels are generating more revenue than the resort hotels. </a:t>
            </a:r>
          </a:p>
          <a:p>
            <a:pPr marL="285750" indent="-285750">
              <a:buFont typeface="Wingdings" panose="05000000000000000000" pitchFamily="2" charset="2"/>
              <a:buChar char="v"/>
            </a:pPr>
            <a:r>
              <a:rPr lang="en-US" dirty="0"/>
              <a:t>Average lead time for resort hotel is high. It means people plan their trip too early. Usually people prefer resort hotels for longer stays. That’s why people plan early  </a:t>
            </a:r>
          </a:p>
          <a:p>
            <a:pPr marL="285750" indent="-285750">
              <a:buFont typeface="Wingdings" panose="05000000000000000000" pitchFamily="2" charset="2"/>
              <a:buChar char="v"/>
            </a:pPr>
            <a:r>
              <a:rPr lang="en-US" dirty="0"/>
              <a:t> Booking cancellation rate is high for City hotels which almost 30 %.</a:t>
            </a:r>
            <a:endParaRPr lang="mr-IN" dirty="0"/>
          </a:p>
        </p:txBody>
      </p:sp>
    </p:spTree>
    <p:extLst>
      <p:ext uri="{BB962C8B-B14F-4D97-AF65-F5344CB8AC3E}">
        <p14:creationId xmlns:p14="http://schemas.microsoft.com/office/powerpoint/2010/main" val="334048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C30C-0C3E-4117-B3EB-A0431326E788}"/>
              </a:ext>
            </a:extLst>
          </p:cNvPr>
          <p:cNvSpPr>
            <a:spLocks noGrp="1"/>
          </p:cNvSpPr>
          <p:nvPr>
            <p:ph type="title"/>
          </p:nvPr>
        </p:nvSpPr>
        <p:spPr>
          <a:xfrm>
            <a:off x="311699" y="166936"/>
            <a:ext cx="8520600" cy="572700"/>
          </a:xfrm>
        </p:spPr>
        <p:txBody>
          <a:bodyPr/>
          <a:lstStyle/>
          <a:p>
            <a:pPr marL="457200" indent="-457200">
              <a:buFont typeface="Wingdings" panose="05000000000000000000" pitchFamily="2" charset="2"/>
              <a:buChar char="Ø"/>
            </a:pPr>
            <a:r>
              <a:rPr lang="en-US" dirty="0"/>
              <a:t>Exploratory Data Analysis (EDA) :</a:t>
            </a:r>
            <a:endParaRPr lang="mr-IN" dirty="0"/>
          </a:p>
        </p:txBody>
      </p:sp>
      <p:sp>
        <p:nvSpPr>
          <p:cNvPr id="3" name="Text Placeholder 2">
            <a:extLst>
              <a:ext uri="{FF2B5EF4-FFF2-40B4-BE49-F238E27FC236}">
                <a16:creationId xmlns:a16="http://schemas.microsoft.com/office/drawing/2014/main" id="{1B41CBB6-0ECE-443F-BC30-D675880F0019}"/>
              </a:ext>
            </a:extLst>
          </p:cNvPr>
          <p:cNvSpPr>
            <a:spLocks noGrp="1"/>
          </p:cNvSpPr>
          <p:nvPr>
            <p:ph type="body" idx="1"/>
          </p:nvPr>
        </p:nvSpPr>
        <p:spPr/>
        <p:txBody>
          <a:bodyPr/>
          <a:lstStyle/>
          <a:p>
            <a:endParaRPr lang="mr-IN" dirty="0"/>
          </a:p>
        </p:txBody>
      </p:sp>
      <p:pic>
        <p:nvPicPr>
          <p:cNvPr id="5" name="Picture 4">
            <a:extLst>
              <a:ext uri="{FF2B5EF4-FFF2-40B4-BE49-F238E27FC236}">
                <a16:creationId xmlns:a16="http://schemas.microsoft.com/office/drawing/2014/main" id="{ABA2ED81-1E70-4EC5-ADCD-DA3A8431DE80}"/>
              </a:ext>
            </a:extLst>
          </p:cNvPr>
          <p:cNvPicPr>
            <a:picLocks noChangeAspect="1"/>
          </p:cNvPicPr>
          <p:nvPr/>
        </p:nvPicPr>
        <p:blipFill>
          <a:blip r:embed="rId2"/>
          <a:stretch>
            <a:fillRect/>
          </a:stretch>
        </p:blipFill>
        <p:spPr>
          <a:xfrm>
            <a:off x="311701" y="739636"/>
            <a:ext cx="8273143" cy="2868475"/>
          </a:xfrm>
          <a:prstGeom prst="rect">
            <a:avLst/>
          </a:prstGeom>
        </p:spPr>
      </p:pic>
      <p:sp>
        <p:nvSpPr>
          <p:cNvPr id="6" name="Rectangle 5">
            <a:extLst>
              <a:ext uri="{FF2B5EF4-FFF2-40B4-BE49-F238E27FC236}">
                <a16:creationId xmlns:a16="http://schemas.microsoft.com/office/drawing/2014/main" id="{8211F8E2-8DCB-4DA3-B84F-5C1FDB46AE4A}"/>
              </a:ext>
            </a:extLst>
          </p:cNvPr>
          <p:cNvSpPr/>
          <p:nvPr/>
        </p:nvSpPr>
        <p:spPr>
          <a:xfrm>
            <a:off x="311699" y="3503718"/>
            <a:ext cx="8149413" cy="1600438"/>
          </a:xfrm>
          <a:prstGeom prst="rect">
            <a:avLst/>
          </a:prstGeom>
        </p:spPr>
        <p:txBody>
          <a:bodyPr wrap="square">
            <a:spAutoFit/>
          </a:bodyPr>
          <a:lstStyle/>
          <a:p>
            <a:r>
              <a:rPr lang="en-US" b="1" dirty="0">
                <a:solidFill>
                  <a:schemeClr val="tx1"/>
                </a:solidFill>
              </a:rPr>
              <a:t>Conclusions: </a:t>
            </a:r>
          </a:p>
          <a:p>
            <a:pPr marL="285750" indent="-285750">
              <a:buFont typeface="Wingdings" panose="05000000000000000000" pitchFamily="2" charset="2"/>
              <a:buChar char="v"/>
            </a:pPr>
            <a:r>
              <a:rPr lang="en-US" dirty="0"/>
              <a:t> Waiting time period for City hotel is high as compared to resort hotels. That means city hotels are much busier than Resort hotels. </a:t>
            </a:r>
          </a:p>
          <a:p>
            <a:endParaRPr lang="en-US" dirty="0"/>
          </a:p>
          <a:p>
            <a:pPr marL="285750" indent="-285750">
              <a:buFont typeface="Wingdings" panose="05000000000000000000" pitchFamily="2" charset="2"/>
              <a:buChar char="v"/>
            </a:pPr>
            <a:r>
              <a:rPr lang="en-US" dirty="0"/>
              <a:t>Resort hotels has the most repeated guests. In order to get increase the count of repeated guests hotel management need to take the valuable feedbacks from the guests and try to give good service.</a:t>
            </a:r>
            <a:endParaRPr lang="mr-IN" dirty="0"/>
          </a:p>
        </p:txBody>
      </p:sp>
    </p:spTree>
    <p:extLst>
      <p:ext uri="{BB962C8B-B14F-4D97-AF65-F5344CB8AC3E}">
        <p14:creationId xmlns:p14="http://schemas.microsoft.com/office/powerpoint/2010/main" val="3107624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B4E6-D50D-4524-81A9-F2156364435D}"/>
              </a:ext>
            </a:extLst>
          </p:cNvPr>
          <p:cNvSpPr>
            <a:spLocks noGrp="1"/>
          </p:cNvSpPr>
          <p:nvPr>
            <p:ph type="title"/>
          </p:nvPr>
        </p:nvSpPr>
        <p:spPr>
          <a:xfrm>
            <a:off x="311698" y="290850"/>
            <a:ext cx="8520600" cy="572700"/>
          </a:xfrm>
        </p:spPr>
        <p:txBody>
          <a:bodyPr/>
          <a:lstStyle/>
          <a:p>
            <a:pPr marL="457200" indent="-457200">
              <a:buFont typeface="Wingdings" panose="05000000000000000000" pitchFamily="2" charset="2"/>
              <a:buChar char="Ø"/>
            </a:pPr>
            <a:r>
              <a:rPr lang="en-US" dirty="0"/>
              <a:t>Exploratory Data Analysis (EDA) :</a:t>
            </a:r>
            <a:endParaRPr lang="mr-IN" dirty="0"/>
          </a:p>
        </p:txBody>
      </p:sp>
      <p:sp>
        <p:nvSpPr>
          <p:cNvPr id="3" name="Text Placeholder 2">
            <a:extLst>
              <a:ext uri="{FF2B5EF4-FFF2-40B4-BE49-F238E27FC236}">
                <a16:creationId xmlns:a16="http://schemas.microsoft.com/office/drawing/2014/main" id="{DF64F4EF-22A9-4159-9A62-5DC4913678ED}"/>
              </a:ext>
            </a:extLst>
          </p:cNvPr>
          <p:cNvSpPr>
            <a:spLocks noGrp="1"/>
          </p:cNvSpPr>
          <p:nvPr>
            <p:ph type="body" idx="1"/>
          </p:nvPr>
        </p:nvSpPr>
        <p:spPr>
          <a:xfrm>
            <a:off x="311699" y="863550"/>
            <a:ext cx="8520600" cy="3416400"/>
          </a:xfrm>
        </p:spPr>
        <p:txBody>
          <a:bodyPr/>
          <a:lstStyle/>
          <a:p>
            <a:endParaRPr lang="mr-IN" dirty="0"/>
          </a:p>
        </p:txBody>
      </p:sp>
      <p:pic>
        <p:nvPicPr>
          <p:cNvPr id="5" name="Picture 4">
            <a:extLst>
              <a:ext uri="{FF2B5EF4-FFF2-40B4-BE49-F238E27FC236}">
                <a16:creationId xmlns:a16="http://schemas.microsoft.com/office/drawing/2014/main" id="{B647483A-6D03-4E28-BFF5-F73FD8364967}"/>
              </a:ext>
            </a:extLst>
          </p:cNvPr>
          <p:cNvPicPr>
            <a:picLocks noChangeAspect="1"/>
          </p:cNvPicPr>
          <p:nvPr/>
        </p:nvPicPr>
        <p:blipFill>
          <a:blip r:embed="rId2"/>
          <a:stretch>
            <a:fillRect/>
          </a:stretch>
        </p:blipFill>
        <p:spPr>
          <a:xfrm>
            <a:off x="311698" y="881761"/>
            <a:ext cx="7946571" cy="2204790"/>
          </a:xfrm>
          <a:prstGeom prst="rect">
            <a:avLst/>
          </a:prstGeom>
        </p:spPr>
      </p:pic>
      <p:sp>
        <p:nvSpPr>
          <p:cNvPr id="6" name="Rectangle 5">
            <a:extLst>
              <a:ext uri="{FF2B5EF4-FFF2-40B4-BE49-F238E27FC236}">
                <a16:creationId xmlns:a16="http://schemas.microsoft.com/office/drawing/2014/main" id="{E28C12E4-A839-41D0-A580-AC5B819CACC0}"/>
              </a:ext>
            </a:extLst>
          </p:cNvPr>
          <p:cNvSpPr/>
          <p:nvPr/>
        </p:nvSpPr>
        <p:spPr>
          <a:xfrm>
            <a:off x="311698" y="3112175"/>
            <a:ext cx="8044544" cy="2031325"/>
          </a:xfrm>
          <a:prstGeom prst="rect">
            <a:avLst/>
          </a:prstGeom>
        </p:spPr>
        <p:txBody>
          <a:bodyPr wrap="square">
            <a:spAutoFit/>
          </a:bodyPr>
          <a:lstStyle/>
          <a:p>
            <a:r>
              <a:rPr lang="en-US" b="1" dirty="0">
                <a:solidFill>
                  <a:schemeClr val="tx1"/>
                </a:solidFill>
              </a:rPr>
              <a:t>Conclusions</a:t>
            </a:r>
            <a:r>
              <a:rPr lang="en-US" dirty="0"/>
              <a:t>:</a:t>
            </a:r>
          </a:p>
          <a:p>
            <a:r>
              <a:rPr lang="en-US" dirty="0"/>
              <a:t> </a:t>
            </a:r>
            <a:r>
              <a:rPr lang="en-US" b="1" dirty="0"/>
              <a:t>Distribution channel:</a:t>
            </a:r>
          </a:p>
          <a:p>
            <a:pPr marL="285750" indent="-285750">
              <a:buFont typeface="Wingdings" panose="05000000000000000000" pitchFamily="2" charset="2"/>
              <a:buChar char="v"/>
            </a:pPr>
            <a:r>
              <a:rPr lang="en-US" dirty="0"/>
              <a:t> 'Direct' and 'TA/TO' has almost equal </a:t>
            </a:r>
            <a:r>
              <a:rPr lang="en-US" dirty="0" err="1"/>
              <a:t>adr</a:t>
            </a:r>
            <a:r>
              <a:rPr lang="en-US" dirty="0"/>
              <a:t> in both type of hotels which is high among other    channels. </a:t>
            </a:r>
          </a:p>
          <a:p>
            <a:pPr marL="285750" indent="-285750">
              <a:buFont typeface="Wingdings" panose="05000000000000000000" pitchFamily="2" charset="2"/>
              <a:buChar char="v"/>
            </a:pPr>
            <a:r>
              <a:rPr lang="en-US" dirty="0"/>
              <a:t>GDS has high </a:t>
            </a:r>
            <a:r>
              <a:rPr lang="en-US" dirty="0" err="1"/>
              <a:t>adr</a:t>
            </a:r>
            <a:r>
              <a:rPr lang="en-US" dirty="0"/>
              <a:t> in 'City Hotel' type. GDS needs to increase Resort Hotel bookings. From this we can say that “Direct” and ‘TA/TO’ are generating more revenue than the other channels.</a:t>
            </a:r>
          </a:p>
          <a:p>
            <a:r>
              <a:rPr lang="en-US" b="1" dirty="0"/>
              <a:t> Market Segment:</a:t>
            </a:r>
          </a:p>
          <a:p>
            <a:pPr marL="285750" indent="-285750">
              <a:buFont typeface="Wingdings" panose="05000000000000000000" pitchFamily="2" charset="2"/>
              <a:buChar char="v"/>
            </a:pPr>
            <a:r>
              <a:rPr lang="en-US" dirty="0"/>
              <a:t> Here “Direct” and ‘Online Travel Agency’ has high </a:t>
            </a:r>
            <a:r>
              <a:rPr lang="en-US" dirty="0" err="1"/>
              <a:t>adr</a:t>
            </a:r>
            <a:r>
              <a:rPr lang="en-US" dirty="0"/>
              <a:t> for both hotel types. Aviation segment needs to increase Resort hotel bookings.</a:t>
            </a:r>
            <a:endParaRPr lang="mr-IN" dirty="0"/>
          </a:p>
        </p:txBody>
      </p:sp>
    </p:spTree>
    <p:extLst>
      <p:ext uri="{BB962C8B-B14F-4D97-AF65-F5344CB8AC3E}">
        <p14:creationId xmlns:p14="http://schemas.microsoft.com/office/powerpoint/2010/main" val="142920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4B5C-493B-47E6-B437-6E0F2F539D5A}"/>
              </a:ext>
            </a:extLst>
          </p:cNvPr>
          <p:cNvSpPr>
            <a:spLocks noGrp="1"/>
          </p:cNvSpPr>
          <p:nvPr>
            <p:ph type="title"/>
          </p:nvPr>
        </p:nvSpPr>
        <p:spPr/>
        <p:txBody>
          <a:bodyPr/>
          <a:lstStyle/>
          <a:p>
            <a:pPr marL="457200" indent="-457200">
              <a:buFont typeface="Wingdings" panose="05000000000000000000" pitchFamily="2" charset="2"/>
              <a:buChar char="Ø"/>
            </a:pPr>
            <a:r>
              <a:rPr lang="en-US" dirty="0"/>
              <a:t>Exploratory Data Analysis (EDA) :</a:t>
            </a:r>
            <a:endParaRPr lang="mr-IN" dirty="0"/>
          </a:p>
        </p:txBody>
      </p:sp>
      <p:sp>
        <p:nvSpPr>
          <p:cNvPr id="3" name="Text Placeholder 2">
            <a:extLst>
              <a:ext uri="{FF2B5EF4-FFF2-40B4-BE49-F238E27FC236}">
                <a16:creationId xmlns:a16="http://schemas.microsoft.com/office/drawing/2014/main" id="{B42A7C8D-4935-48BF-AF4B-4658D52D9BC6}"/>
              </a:ext>
            </a:extLst>
          </p:cNvPr>
          <p:cNvSpPr>
            <a:spLocks noGrp="1"/>
          </p:cNvSpPr>
          <p:nvPr>
            <p:ph type="body" idx="1"/>
          </p:nvPr>
        </p:nvSpPr>
        <p:spPr/>
        <p:txBody>
          <a:bodyPr/>
          <a:lstStyle/>
          <a:p>
            <a:endParaRPr lang="mr-IN" dirty="0"/>
          </a:p>
        </p:txBody>
      </p:sp>
      <p:pic>
        <p:nvPicPr>
          <p:cNvPr id="5" name="Picture 4">
            <a:extLst>
              <a:ext uri="{FF2B5EF4-FFF2-40B4-BE49-F238E27FC236}">
                <a16:creationId xmlns:a16="http://schemas.microsoft.com/office/drawing/2014/main" id="{951F44FD-F106-4F97-AED8-3F95588DF589}"/>
              </a:ext>
            </a:extLst>
          </p:cNvPr>
          <p:cNvPicPr>
            <a:picLocks noChangeAspect="1"/>
          </p:cNvPicPr>
          <p:nvPr/>
        </p:nvPicPr>
        <p:blipFill>
          <a:blip r:embed="rId2"/>
          <a:stretch>
            <a:fillRect/>
          </a:stretch>
        </p:blipFill>
        <p:spPr>
          <a:xfrm>
            <a:off x="311699" y="1017725"/>
            <a:ext cx="8320671" cy="2403908"/>
          </a:xfrm>
          <a:prstGeom prst="rect">
            <a:avLst/>
          </a:prstGeom>
        </p:spPr>
      </p:pic>
      <p:sp>
        <p:nvSpPr>
          <p:cNvPr id="6" name="Rectangle 5">
            <a:extLst>
              <a:ext uri="{FF2B5EF4-FFF2-40B4-BE49-F238E27FC236}">
                <a16:creationId xmlns:a16="http://schemas.microsoft.com/office/drawing/2014/main" id="{F18B7D7B-B943-4126-8858-C342C061C6F2}"/>
              </a:ext>
            </a:extLst>
          </p:cNvPr>
          <p:cNvSpPr/>
          <p:nvPr/>
        </p:nvSpPr>
        <p:spPr>
          <a:xfrm>
            <a:off x="311698" y="3421633"/>
            <a:ext cx="7983214" cy="1600438"/>
          </a:xfrm>
          <a:prstGeom prst="rect">
            <a:avLst/>
          </a:prstGeom>
        </p:spPr>
        <p:txBody>
          <a:bodyPr wrap="square">
            <a:spAutoFit/>
          </a:bodyPr>
          <a:lstStyle/>
          <a:p>
            <a:r>
              <a:rPr lang="en-US" b="1" dirty="0">
                <a:solidFill>
                  <a:schemeClr val="tx1"/>
                </a:solidFill>
              </a:rPr>
              <a:t>Conclusions:</a:t>
            </a:r>
          </a:p>
          <a:p>
            <a:r>
              <a:rPr lang="en-US" b="1" dirty="0">
                <a:solidFill>
                  <a:schemeClr val="tx1"/>
                </a:solidFill>
              </a:rPr>
              <a:t> </a:t>
            </a:r>
            <a:r>
              <a:rPr lang="en-US" b="1" dirty="0"/>
              <a:t>Distribution channel: </a:t>
            </a:r>
          </a:p>
          <a:p>
            <a:pPr marL="285750" indent="-285750">
              <a:buFont typeface="Wingdings" panose="05000000000000000000" pitchFamily="2" charset="2"/>
              <a:buChar char="v"/>
            </a:pPr>
            <a:r>
              <a:rPr lang="en-US" dirty="0"/>
              <a:t>‘TA/TO’ distribution channel has highest cancellations for city hotels and more than 6000 cancellations for resort hotels. In order to reduce the cancellations they should improve their cancellation policies and deposit policies. </a:t>
            </a:r>
          </a:p>
          <a:p>
            <a:r>
              <a:rPr lang="en-US" b="1" dirty="0"/>
              <a:t>Market Segment: </a:t>
            </a:r>
          </a:p>
          <a:p>
            <a:pPr marL="285750" indent="-285750">
              <a:buFont typeface="Wingdings" panose="05000000000000000000" pitchFamily="2" charset="2"/>
              <a:buChar char="v"/>
            </a:pPr>
            <a:r>
              <a:rPr lang="en-US" dirty="0"/>
              <a:t>‘Online TA/TO’ market segment has highest cancellations for city hotels.</a:t>
            </a:r>
            <a:endParaRPr lang="mr-IN" dirty="0"/>
          </a:p>
        </p:txBody>
      </p:sp>
    </p:spTree>
    <p:extLst>
      <p:ext uri="{BB962C8B-B14F-4D97-AF65-F5344CB8AC3E}">
        <p14:creationId xmlns:p14="http://schemas.microsoft.com/office/powerpoint/2010/main" val="802057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60A2-94E8-4148-88C7-73EDBF002F3D}"/>
              </a:ext>
            </a:extLst>
          </p:cNvPr>
          <p:cNvSpPr>
            <a:spLocks noGrp="1"/>
          </p:cNvSpPr>
          <p:nvPr>
            <p:ph type="title"/>
          </p:nvPr>
        </p:nvSpPr>
        <p:spPr>
          <a:xfrm>
            <a:off x="311700" y="455638"/>
            <a:ext cx="8520600" cy="572700"/>
          </a:xfrm>
        </p:spPr>
        <p:txBody>
          <a:bodyPr/>
          <a:lstStyle/>
          <a:p>
            <a:pPr marL="457200" indent="-457200">
              <a:buFont typeface="Wingdings" panose="05000000000000000000" pitchFamily="2" charset="2"/>
              <a:buChar char="Ø"/>
            </a:pPr>
            <a:r>
              <a:rPr lang="en-US" dirty="0"/>
              <a:t>Exploratory Data Analysis (EDA) :</a:t>
            </a:r>
            <a:endParaRPr lang="mr-IN" dirty="0"/>
          </a:p>
        </p:txBody>
      </p:sp>
      <p:sp>
        <p:nvSpPr>
          <p:cNvPr id="3" name="Text Placeholder 2">
            <a:extLst>
              <a:ext uri="{FF2B5EF4-FFF2-40B4-BE49-F238E27FC236}">
                <a16:creationId xmlns:a16="http://schemas.microsoft.com/office/drawing/2014/main" id="{DD030904-A665-4E5B-B1D3-CFEB6531813A}"/>
              </a:ext>
            </a:extLst>
          </p:cNvPr>
          <p:cNvSpPr>
            <a:spLocks noGrp="1"/>
          </p:cNvSpPr>
          <p:nvPr>
            <p:ph type="body" idx="1"/>
          </p:nvPr>
        </p:nvSpPr>
        <p:spPr/>
        <p:txBody>
          <a:bodyPr/>
          <a:lstStyle/>
          <a:p>
            <a:endParaRPr lang="mr-IN" dirty="0"/>
          </a:p>
        </p:txBody>
      </p:sp>
      <p:pic>
        <p:nvPicPr>
          <p:cNvPr id="5" name="Picture 4">
            <a:extLst>
              <a:ext uri="{FF2B5EF4-FFF2-40B4-BE49-F238E27FC236}">
                <a16:creationId xmlns:a16="http://schemas.microsoft.com/office/drawing/2014/main" id="{984224B0-630A-47AC-AD65-F94600276703}"/>
              </a:ext>
            </a:extLst>
          </p:cNvPr>
          <p:cNvPicPr>
            <a:picLocks noChangeAspect="1"/>
          </p:cNvPicPr>
          <p:nvPr/>
        </p:nvPicPr>
        <p:blipFill>
          <a:blip r:embed="rId3"/>
          <a:stretch>
            <a:fillRect/>
          </a:stretch>
        </p:blipFill>
        <p:spPr>
          <a:xfrm>
            <a:off x="311700" y="1152475"/>
            <a:ext cx="3895979" cy="2652289"/>
          </a:xfrm>
          <a:prstGeom prst="rect">
            <a:avLst/>
          </a:prstGeom>
        </p:spPr>
      </p:pic>
      <p:sp>
        <p:nvSpPr>
          <p:cNvPr id="6" name="Rectangle 5">
            <a:extLst>
              <a:ext uri="{FF2B5EF4-FFF2-40B4-BE49-F238E27FC236}">
                <a16:creationId xmlns:a16="http://schemas.microsoft.com/office/drawing/2014/main" id="{6B25FB83-A37B-47DE-AB2B-CF4699A50653}"/>
              </a:ext>
            </a:extLst>
          </p:cNvPr>
          <p:cNvSpPr/>
          <p:nvPr/>
        </p:nvSpPr>
        <p:spPr>
          <a:xfrm>
            <a:off x="311700" y="3733755"/>
            <a:ext cx="8626529" cy="954107"/>
          </a:xfrm>
          <a:prstGeom prst="rect">
            <a:avLst/>
          </a:prstGeom>
        </p:spPr>
        <p:txBody>
          <a:bodyPr wrap="square">
            <a:spAutoFit/>
          </a:bodyPr>
          <a:lstStyle/>
          <a:p>
            <a:r>
              <a:rPr lang="en-US" b="1" dirty="0">
                <a:solidFill>
                  <a:schemeClr val="tx1"/>
                </a:solidFill>
              </a:rPr>
              <a:t>Conclusions</a:t>
            </a:r>
            <a:r>
              <a:rPr lang="en-US" dirty="0"/>
              <a:t>: </a:t>
            </a:r>
          </a:p>
          <a:p>
            <a:pPr marL="285750" indent="-285750">
              <a:buFont typeface="Wingdings" panose="05000000000000000000" pitchFamily="2" charset="2"/>
              <a:buChar char="v"/>
            </a:pPr>
            <a:r>
              <a:rPr lang="en-US" dirty="0"/>
              <a:t>Almost 19 % people did not canceled their bookings even after not getting the same room which they reserved while booking hotel. Only 2.5 % people cancelled the booking. </a:t>
            </a:r>
          </a:p>
          <a:p>
            <a:pPr marL="285750" indent="-285750">
              <a:buFont typeface="Wingdings" panose="05000000000000000000" pitchFamily="2" charset="2"/>
              <a:buChar char="v"/>
            </a:pPr>
            <a:r>
              <a:rPr lang="en-US" dirty="0"/>
              <a:t>Thus not getting the same room as per reserved room is not the reason for booking cancellations.</a:t>
            </a:r>
            <a:endParaRPr lang="mr-IN" dirty="0"/>
          </a:p>
        </p:txBody>
      </p:sp>
    </p:spTree>
    <p:extLst>
      <p:ext uri="{BB962C8B-B14F-4D97-AF65-F5344CB8AC3E}">
        <p14:creationId xmlns:p14="http://schemas.microsoft.com/office/powerpoint/2010/main" val="3720097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D763-BF86-4E1A-A093-B9870E66F80F}"/>
              </a:ext>
            </a:extLst>
          </p:cNvPr>
          <p:cNvSpPr>
            <a:spLocks noGrp="1"/>
          </p:cNvSpPr>
          <p:nvPr>
            <p:ph type="title"/>
          </p:nvPr>
        </p:nvSpPr>
        <p:spPr>
          <a:xfrm>
            <a:off x="311700" y="445990"/>
            <a:ext cx="8520600" cy="572700"/>
          </a:xfrm>
        </p:spPr>
        <p:txBody>
          <a:bodyPr/>
          <a:lstStyle/>
          <a:p>
            <a:pPr marL="457200" indent="-457200">
              <a:buFont typeface="Wingdings" panose="05000000000000000000" pitchFamily="2" charset="2"/>
              <a:buChar char="Ø"/>
            </a:pPr>
            <a:r>
              <a:rPr lang="en-US" dirty="0"/>
              <a:t>Exploratory Data Analysis (EDA) :</a:t>
            </a:r>
            <a:endParaRPr lang="mr-IN" dirty="0"/>
          </a:p>
        </p:txBody>
      </p:sp>
      <p:sp>
        <p:nvSpPr>
          <p:cNvPr id="3" name="Text Placeholder 2">
            <a:extLst>
              <a:ext uri="{FF2B5EF4-FFF2-40B4-BE49-F238E27FC236}">
                <a16:creationId xmlns:a16="http://schemas.microsoft.com/office/drawing/2014/main" id="{8D135678-078C-41F1-A76F-0D6689B6BF36}"/>
              </a:ext>
            </a:extLst>
          </p:cNvPr>
          <p:cNvSpPr>
            <a:spLocks noGrp="1"/>
          </p:cNvSpPr>
          <p:nvPr>
            <p:ph type="body" idx="1"/>
          </p:nvPr>
        </p:nvSpPr>
        <p:spPr/>
        <p:txBody>
          <a:bodyPr/>
          <a:lstStyle/>
          <a:p>
            <a:endParaRPr lang="mr-IN" dirty="0"/>
          </a:p>
        </p:txBody>
      </p:sp>
      <p:pic>
        <p:nvPicPr>
          <p:cNvPr id="5" name="Picture 4">
            <a:extLst>
              <a:ext uri="{FF2B5EF4-FFF2-40B4-BE49-F238E27FC236}">
                <a16:creationId xmlns:a16="http://schemas.microsoft.com/office/drawing/2014/main" id="{8C0B7522-2CF6-4516-9D86-E823E5C80B21}"/>
              </a:ext>
            </a:extLst>
          </p:cNvPr>
          <p:cNvPicPr>
            <a:picLocks noChangeAspect="1"/>
          </p:cNvPicPr>
          <p:nvPr/>
        </p:nvPicPr>
        <p:blipFill>
          <a:blip r:embed="rId3"/>
          <a:stretch>
            <a:fillRect/>
          </a:stretch>
        </p:blipFill>
        <p:spPr>
          <a:xfrm>
            <a:off x="311700" y="1152475"/>
            <a:ext cx="4675912" cy="3293935"/>
          </a:xfrm>
          <a:prstGeom prst="rect">
            <a:avLst/>
          </a:prstGeom>
        </p:spPr>
      </p:pic>
      <p:sp>
        <p:nvSpPr>
          <p:cNvPr id="6" name="Rectangle 5">
            <a:extLst>
              <a:ext uri="{FF2B5EF4-FFF2-40B4-BE49-F238E27FC236}">
                <a16:creationId xmlns:a16="http://schemas.microsoft.com/office/drawing/2014/main" id="{658D94A0-1292-4FE1-B6FE-89D7DA5C9D79}"/>
              </a:ext>
            </a:extLst>
          </p:cNvPr>
          <p:cNvSpPr/>
          <p:nvPr/>
        </p:nvSpPr>
        <p:spPr>
          <a:xfrm>
            <a:off x="4987612" y="1152475"/>
            <a:ext cx="4208344" cy="3539430"/>
          </a:xfrm>
          <a:prstGeom prst="rect">
            <a:avLst/>
          </a:prstGeom>
        </p:spPr>
        <p:txBody>
          <a:bodyPr wrap="square">
            <a:spAutoFit/>
          </a:bodyPr>
          <a:lstStyle/>
          <a:p>
            <a:r>
              <a:rPr lang="en-US" b="1" dirty="0">
                <a:solidFill>
                  <a:schemeClr val="tx1"/>
                </a:solidFill>
              </a:rPr>
              <a:t>Conclusions</a:t>
            </a:r>
            <a:r>
              <a:rPr lang="en-US" dirty="0"/>
              <a:t>: </a:t>
            </a:r>
          </a:p>
          <a:p>
            <a:pPr marL="285750" indent="-285750">
              <a:buFont typeface="Wingdings" panose="05000000000000000000" pitchFamily="2" charset="2"/>
              <a:buChar char="v"/>
            </a:pPr>
            <a:r>
              <a:rPr lang="en-US" dirty="0"/>
              <a:t>is canceled and </a:t>
            </a:r>
            <a:r>
              <a:rPr lang="en-US" dirty="0" err="1"/>
              <a:t>same_room_alloted_or_not</a:t>
            </a:r>
            <a:r>
              <a:rPr lang="en-US" dirty="0"/>
              <a:t> are negatively correlated. Not getting the same room as per reserved room is not the reason for booking cancellations. </a:t>
            </a:r>
          </a:p>
          <a:p>
            <a:pPr marL="285750" indent="-285750">
              <a:buFont typeface="Wingdings" panose="05000000000000000000" pitchFamily="2" charset="2"/>
              <a:buChar char="v"/>
            </a:pPr>
            <a:r>
              <a:rPr lang="en-US" dirty="0"/>
              <a:t> lead-time and total stay is positively correlated means more is the stay of customer more will be the lead time. </a:t>
            </a:r>
          </a:p>
          <a:p>
            <a:pPr marL="285750" indent="-285750">
              <a:buFont typeface="Wingdings" panose="05000000000000000000" pitchFamily="2" charset="2"/>
              <a:buChar char="v"/>
            </a:pPr>
            <a:r>
              <a:rPr lang="en-US" dirty="0"/>
              <a:t>ADR and total people are highly correlated. That means more the people more will be </a:t>
            </a:r>
            <a:r>
              <a:rPr lang="en-US" dirty="0" err="1"/>
              <a:t>adr.High</a:t>
            </a:r>
            <a:r>
              <a:rPr lang="en-US" dirty="0"/>
              <a:t> </a:t>
            </a:r>
            <a:r>
              <a:rPr lang="en-US" dirty="0" err="1"/>
              <a:t>adr</a:t>
            </a:r>
            <a:r>
              <a:rPr lang="en-US" dirty="0"/>
              <a:t> means high revenue</a:t>
            </a:r>
          </a:p>
          <a:p>
            <a:pPr marL="285750" indent="-285750">
              <a:buFont typeface="Wingdings" panose="05000000000000000000" pitchFamily="2" charset="2"/>
              <a:buChar char="v"/>
            </a:pPr>
            <a:r>
              <a:rPr lang="en-US" dirty="0"/>
              <a:t> </a:t>
            </a:r>
            <a:r>
              <a:rPr lang="en-US" dirty="0" err="1"/>
              <a:t>is_repeated_guest</a:t>
            </a:r>
            <a:r>
              <a:rPr lang="en-US" dirty="0"/>
              <a:t> and </a:t>
            </a:r>
            <a:r>
              <a:rPr lang="en-US" dirty="0" err="1"/>
              <a:t>previous_bookings</a:t>
            </a:r>
            <a:r>
              <a:rPr lang="en-US" dirty="0"/>
              <a:t> </a:t>
            </a:r>
            <a:r>
              <a:rPr lang="en-US" dirty="0" err="1"/>
              <a:t>Not_canceled</a:t>
            </a:r>
            <a:r>
              <a:rPr lang="en-US" dirty="0"/>
              <a:t> has strong correlation. May be repeated guests are not more likely to cancel their bookings. </a:t>
            </a:r>
          </a:p>
          <a:p>
            <a:pPr marL="285750" indent="-285750">
              <a:buFont typeface="Wingdings" panose="05000000000000000000" pitchFamily="2" charset="2"/>
              <a:buChar char="v"/>
            </a:pPr>
            <a:r>
              <a:rPr lang="en-US" dirty="0"/>
              <a:t>Exploratory Data Analysis (EDA) </a:t>
            </a:r>
            <a:endParaRPr lang="mr-IN" dirty="0"/>
          </a:p>
        </p:txBody>
      </p:sp>
    </p:spTree>
    <p:extLst>
      <p:ext uri="{BB962C8B-B14F-4D97-AF65-F5344CB8AC3E}">
        <p14:creationId xmlns:p14="http://schemas.microsoft.com/office/powerpoint/2010/main" val="2671664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065C-B158-4B30-AC2F-87FF44CE73BA}"/>
              </a:ext>
            </a:extLst>
          </p:cNvPr>
          <p:cNvSpPr>
            <a:spLocks noGrp="1"/>
          </p:cNvSpPr>
          <p:nvPr>
            <p:ph type="title"/>
          </p:nvPr>
        </p:nvSpPr>
        <p:spPr>
          <a:xfrm>
            <a:off x="311700" y="190182"/>
            <a:ext cx="8520600" cy="572700"/>
          </a:xfrm>
        </p:spPr>
        <p:txBody>
          <a:bodyPr/>
          <a:lstStyle/>
          <a:p>
            <a:pPr marL="457200" indent="-457200">
              <a:buFont typeface="Wingdings" panose="05000000000000000000" pitchFamily="2" charset="2"/>
              <a:buChar char="Ø"/>
            </a:pPr>
            <a:r>
              <a:rPr lang="en-US" dirty="0"/>
              <a:t>Exploratory Data Analysis (EDA) :</a:t>
            </a:r>
            <a:endParaRPr lang="mr-IN" dirty="0"/>
          </a:p>
        </p:txBody>
      </p:sp>
      <p:sp>
        <p:nvSpPr>
          <p:cNvPr id="3" name="Text Placeholder 2">
            <a:extLst>
              <a:ext uri="{FF2B5EF4-FFF2-40B4-BE49-F238E27FC236}">
                <a16:creationId xmlns:a16="http://schemas.microsoft.com/office/drawing/2014/main" id="{A7A34E5D-CCFF-48B1-822B-8C47E4A1F9EB}"/>
              </a:ext>
            </a:extLst>
          </p:cNvPr>
          <p:cNvSpPr>
            <a:spLocks noGrp="1"/>
          </p:cNvSpPr>
          <p:nvPr>
            <p:ph type="body" idx="1"/>
          </p:nvPr>
        </p:nvSpPr>
        <p:spPr/>
        <p:txBody>
          <a:bodyPr/>
          <a:lstStyle/>
          <a:p>
            <a:endParaRPr lang="mr-IN" dirty="0"/>
          </a:p>
        </p:txBody>
      </p:sp>
      <p:pic>
        <p:nvPicPr>
          <p:cNvPr id="5" name="Picture 4">
            <a:extLst>
              <a:ext uri="{FF2B5EF4-FFF2-40B4-BE49-F238E27FC236}">
                <a16:creationId xmlns:a16="http://schemas.microsoft.com/office/drawing/2014/main" id="{10BCB9E0-DA01-4E88-BE99-C087B2F4F555}"/>
              </a:ext>
            </a:extLst>
          </p:cNvPr>
          <p:cNvPicPr>
            <a:picLocks noChangeAspect="1"/>
          </p:cNvPicPr>
          <p:nvPr/>
        </p:nvPicPr>
        <p:blipFill>
          <a:blip r:embed="rId2"/>
          <a:stretch>
            <a:fillRect/>
          </a:stretch>
        </p:blipFill>
        <p:spPr>
          <a:xfrm>
            <a:off x="311699" y="957678"/>
            <a:ext cx="8520600" cy="2454107"/>
          </a:xfrm>
          <a:prstGeom prst="rect">
            <a:avLst/>
          </a:prstGeom>
        </p:spPr>
      </p:pic>
      <p:sp>
        <p:nvSpPr>
          <p:cNvPr id="6" name="Rectangle 5">
            <a:extLst>
              <a:ext uri="{FF2B5EF4-FFF2-40B4-BE49-F238E27FC236}">
                <a16:creationId xmlns:a16="http://schemas.microsoft.com/office/drawing/2014/main" id="{9D63313B-9BF4-4E4E-9649-98B06724F7F8}"/>
              </a:ext>
            </a:extLst>
          </p:cNvPr>
          <p:cNvSpPr/>
          <p:nvPr/>
        </p:nvSpPr>
        <p:spPr>
          <a:xfrm>
            <a:off x="311698" y="3326352"/>
            <a:ext cx="8598386" cy="1815882"/>
          </a:xfrm>
          <a:prstGeom prst="rect">
            <a:avLst/>
          </a:prstGeom>
        </p:spPr>
        <p:txBody>
          <a:bodyPr wrap="square">
            <a:spAutoFit/>
          </a:bodyPr>
          <a:lstStyle/>
          <a:p>
            <a:r>
              <a:rPr lang="en-US" b="1" dirty="0">
                <a:solidFill>
                  <a:schemeClr val="tx1"/>
                </a:solidFill>
              </a:rPr>
              <a:t>Conclusions: </a:t>
            </a:r>
          </a:p>
          <a:p>
            <a:pPr marL="285750" indent="-285750">
              <a:buFont typeface="Wingdings" panose="05000000000000000000" pitchFamily="2" charset="2"/>
              <a:buChar char="v"/>
            </a:pPr>
            <a:r>
              <a:rPr lang="en-US" dirty="0"/>
              <a:t> Optimal stay in both the type hotel is less than 7 days. Usually people stays for a week. </a:t>
            </a:r>
          </a:p>
          <a:p>
            <a:pPr marL="285750" indent="-285750">
              <a:buFont typeface="Wingdings" panose="05000000000000000000" pitchFamily="2" charset="2"/>
              <a:buChar char="v"/>
            </a:pPr>
            <a:r>
              <a:rPr lang="en-US" dirty="0"/>
              <a:t> For stay more than 7 days people likes to stay in Resort hotels. As we can see after 7 days City Hotel Bookings are very less as compared to Resort hotels. </a:t>
            </a:r>
          </a:p>
          <a:p>
            <a:endParaRPr lang="en-US" dirty="0"/>
          </a:p>
          <a:p>
            <a:pPr marL="285750" indent="-285750">
              <a:buFont typeface="Wingdings" panose="05000000000000000000" pitchFamily="2" charset="2"/>
              <a:buChar char="v"/>
            </a:pPr>
            <a:r>
              <a:rPr lang="en-US" dirty="0"/>
              <a:t>As we saw in Correlation heatmap, total people and </a:t>
            </a:r>
            <a:r>
              <a:rPr lang="en-US" dirty="0" err="1"/>
              <a:t>adr</a:t>
            </a:r>
            <a:r>
              <a:rPr lang="en-US" dirty="0"/>
              <a:t> are positively correlated. Thus for 2 people ,</a:t>
            </a:r>
            <a:r>
              <a:rPr lang="en-US" dirty="0" err="1"/>
              <a:t>adr</a:t>
            </a:r>
            <a:r>
              <a:rPr lang="en-US" dirty="0"/>
              <a:t> is almost 100 and for 5 people its more than 200. </a:t>
            </a:r>
          </a:p>
          <a:p>
            <a:pPr marL="285750" indent="-285750">
              <a:buFont typeface="Wingdings" panose="05000000000000000000" pitchFamily="2" charset="2"/>
              <a:buChar char="v"/>
            </a:pPr>
            <a:r>
              <a:rPr lang="en-US" dirty="0"/>
              <a:t>Thus more the people more will revenue of the hotels.</a:t>
            </a:r>
            <a:endParaRPr lang="mr-IN" dirty="0"/>
          </a:p>
        </p:txBody>
      </p:sp>
    </p:spTree>
    <p:extLst>
      <p:ext uri="{BB962C8B-B14F-4D97-AF65-F5344CB8AC3E}">
        <p14:creationId xmlns:p14="http://schemas.microsoft.com/office/powerpoint/2010/main" val="133458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04484-A072-4E5A-91E0-17AEADDFA73D}"/>
              </a:ext>
            </a:extLst>
          </p:cNvPr>
          <p:cNvSpPr>
            <a:spLocks noGrp="1"/>
          </p:cNvSpPr>
          <p:nvPr>
            <p:ph type="title"/>
          </p:nvPr>
        </p:nvSpPr>
        <p:spPr>
          <a:xfrm>
            <a:off x="0" y="434392"/>
            <a:ext cx="8520600" cy="572700"/>
          </a:xfrm>
        </p:spPr>
        <p:txBody>
          <a:bodyPr/>
          <a:lstStyle/>
          <a:p>
            <a:pPr marL="457200" indent="-457200">
              <a:buFont typeface="Wingdings" panose="05000000000000000000" pitchFamily="2" charset="2"/>
              <a:buChar char="Ø"/>
            </a:pPr>
            <a:r>
              <a:rPr lang="en-US" dirty="0"/>
              <a:t> Problem Statement:</a:t>
            </a:r>
            <a:endParaRPr lang="mr-IN" dirty="0"/>
          </a:p>
        </p:txBody>
      </p:sp>
      <p:sp>
        <p:nvSpPr>
          <p:cNvPr id="3" name="Text Placeholder 2">
            <a:extLst>
              <a:ext uri="{FF2B5EF4-FFF2-40B4-BE49-F238E27FC236}">
                <a16:creationId xmlns:a16="http://schemas.microsoft.com/office/drawing/2014/main" id="{9DF48D59-26A0-45F8-9B38-ADB119E9EE61}"/>
              </a:ext>
            </a:extLst>
          </p:cNvPr>
          <p:cNvSpPr>
            <a:spLocks noGrp="1"/>
          </p:cNvSpPr>
          <p:nvPr>
            <p:ph type="body" idx="1"/>
          </p:nvPr>
        </p:nvSpPr>
        <p:spPr>
          <a:xfrm>
            <a:off x="0" y="1120577"/>
            <a:ext cx="8520600" cy="3416400"/>
          </a:xfrm>
        </p:spPr>
        <p:txBody>
          <a:bodyPr/>
          <a:lstStyle/>
          <a:p>
            <a:pPr marL="114300" indent="0">
              <a:buClrTx/>
              <a:buNone/>
            </a:pPr>
            <a:endParaRPr lang="en-US" sz="1400" dirty="0">
              <a:solidFill>
                <a:schemeClr val="accent2"/>
              </a:solidFill>
            </a:endParaRPr>
          </a:p>
          <a:p>
            <a:pPr>
              <a:buClrTx/>
              <a:buFont typeface="Wingdings" panose="05000000000000000000" pitchFamily="2" charset="2"/>
              <a:buChar char="v"/>
            </a:pPr>
            <a:r>
              <a:rPr lang="en-US" sz="1400" dirty="0">
                <a:solidFill>
                  <a:schemeClr val="accent2"/>
                </a:solidFill>
              </a:rPr>
              <a:t>For this project we will be analyzing Hotel Booking data. This data set contains booking information for a city hotel and a resort hotel, and includes information such as when the booking was made, length of stay, the number of adults, children, and/or babies, and the number of available parking spaces. </a:t>
            </a:r>
          </a:p>
          <a:p>
            <a:pPr>
              <a:buClrTx/>
              <a:buFont typeface="Wingdings" panose="05000000000000000000" pitchFamily="2" charset="2"/>
              <a:buChar char="v"/>
            </a:pPr>
            <a:r>
              <a:rPr lang="en-US" sz="1400" dirty="0">
                <a:solidFill>
                  <a:schemeClr val="accent2"/>
                </a:solidFill>
              </a:rPr>
              <a:t> Hotel industry is a very volatile industry and the bookings depends on above factors and many more.</a:t>
            </a:r>
          </a:p>
          <a:p>
            <a:pPr>
              <a:buClrTx/>
              <a:buFont typeface="Wingdings" panose="05000000000000000000" pitchFamily="2" charset="2"/>
              <a:buChar char="v"/>
            </a:pPr>
            <a:r>
              <a:rPr lang="en-US" sz="1400" dirty="0">
                <a:solidFill>
                  <a:schemeClr val="accent2"/>
                </a:solidFill>
              </a:rPr>
              <a:t> The main objective behind this project is to explore and analyze data to discover important factors that govern the bookings and give insights to hotel management ,which can perform various campaigns to boost the business and performance</a:t>
            </a:r>
            <a:r>
              <a:rPr lang="en-US" sz="1400">
                <a:solidFill>
                  <a:schemeClr val="accent2"/>
                </a:solidFill>
              </a:rPr>
              <a:t>.</a:t>
            </a:r>
            <a:r>
              <a:rPr lang="en-US"/>
              <a:t> </a:t>
            </a:r>
            <a:endParaRPr lang="mr-IN" dirty="0"/>
          </a:p>
        </p:txBody>
      </p:sp>
    </p:spTree>
    <p:extLst>
      <p:ext uri="{BB962C8B-B14F-4D97-AF65-F5344CB8AC3E}">
        <p14:creationId xmlns:p14="http://schemas.microsoft.com/office/powerpoint/2010/main" val="1590432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4597D-BD29-4B6D-9934-5C731926593E}"/>
              </a:ext>
            </a:extLst>
          </p:cNvPr>
          <p:cNvSpPr>
            <a:spLocks noGrp="1"/>
          </p:cNvSpPr>
          <p:nvPr>
            <p:ph type="title"/>
          </p:nvPr>
        </p:nvSpPr>
        <p:spPr/>
        <p:txBody>
          <a:bodyPr/>
          <a:lstStyle/>
          <a:p>
            <a:pPr marL="457200" indent="-457200">
              <a:buFont typeface="Wingdings" panose="05000000000000000000" pitchFamily="2" charset="2"/>
              <a:buChar char="Ø"/>
            </a:pPr>
            <a:r>
              <a:rPr lang="en-US" b="1" dirty="0">
                <a:solidFill>
                  <a:schemeClr val="tx1"/>
                </a:solidFill>
              </a:rPr>
              <a:t>Challenges</a:t>
            </a:r>
            <a:endParaRPr lang="mr-IN" b="1" dirty="0">
              <a:solidFill>
                <a:schemeClr val="tx1"/>
              </a:solidFill>
            </a:endParaRPr>
          </a:p>
        </p:txBody>
      </p:sp>
      <p:sp>
        <p:nvSpPr>
          <p:cNvPr id="3" name="Text Placeholder 2">
            <a:extLst>
              <a:ext uri="{FF2B5EF4-FFF2-40B4-BE49-F238E27FC236}">
                <a16:creationId xmlns:a16="http://schemas.microsoft.com/office/drawing/2014/main" id="{13E89C19-8B76-43D7-9374-5766FDC68D3B}"/>
              </a:ext>
            </a:extLst>
          </p:cNvPr>
          <p:cNvSpPr>
            <a:spLocks noGrp="1"/>
          </p:cNvSpPr>
          <p:nvPr>
            <p:ph type="body" idx="1"/>
          </p:nvPr>
        </p:nvSpPr>
        <p:spPr>
          <a:xfrm>
            <a:off x="0" y="1141842"/>
            <a:ext cx="8520600" cy="3416400"/>
          </a:xfrm>
        </p:spPr>
        <p:txBody>
          <a:bodyPr/>
          <a:lstStyle/>
          <a:p>
            <a:r>
              <a:rPr lang="en-US" sz="1600" dirty="0">
                <a:solidFill>
                  <a:schemeClr val="accent2"/>
                </a:solidFill>
              </a:rPr>
              <a:t>(1) There was a lot of duplicate data.</a:t>
            </a:r>
          </a:p>
          <a:p>
            <a:r>
              <a:rPr lang="en-US" sz="1600" dirty="0">
                <a:solidFill>
                  <a:schemeClr val="accent2"/>
                </a:solidFill>
              </a:rPr>
              <a:t>(2) Data was present in wrong datatype format.</a:t>
            </a:r>
          </a:p>
          <a:p>
            <a:r>
              <a:rPr lang="en-US" sz="1600" dirty="0">
                <a:solidFill>
                  <a:schemeClr val="accent2"/>
                </a:solidFill>
              </a:rPr>
              <a:t>(3) Choosing appropriate visualization techniques to use was difficult.</a:t>
            </a:r>
          </a:p>
          <a:p>
            <a:r>
              <a:rPr lang="en-US" sz="1600" dirty="0">
                <a:solidFill>
                  <a:schemeClr val="accent2"/>
                </a:solidFill>
              </a:rPr>
              <a:t>(4) A lot of null values were there in the dataset.</a:t>
            </a:r>
            <a:endParaRPr lang="mr-IN" sz="1600" dirty="0">
              <a:solidFill>
                <a:schemeClr val="accent2"/>
              </a:solidFill>
            </a:endParaRPr>
          </a:p>
        </p:txBody>
      </p:sp>
    </p:spTree>
    <p:extLst>
      <p:ext uri="{BB962C8B-B14F-4D97-AF65-F5344CB8AC3E}">
        <p14:creationId xmlns:p14="http://schemas.microsoft.com/office/powerpoint/2010/main" val="1521492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A3B9-8D96-4F4E-8302-8E1017180163}"/>
              </a:ext>
            </a:extLst>
          </p:cNvPr>
          <p:cNvSpPr>
            <a:spLocks noGrp="1"/>
          </p:cNvSpPr>
          <p:nvPr>
            <p:ph type="title"/>
          </p:nvPr>
        </p:nvSpPr>
        <p:spPr/>
        <p:txBody>
          <a:bodyPr/>
          <a:lstStyle/>
          <a:p>
            <a:r>
              <a:rPr lang="en-US" sz="4800" b="1" dirty="0">
                <a:highlight>
                  <a:srgbClr val="FFFF00"/>
                </a:highlight>
              </a:rPr>
              <a:t>THANK YOU</a:t>
            </a:r>
            <a:endParaRPr lang="mr-IN" sz="4800" b="1" dirty="0">
              <a:highlight>
                <a:srgbClr val="FFFF00"/>
              </a:highlight>
            </a:endParaRPr>
          </a:p>
        </p:txBody>
      </p:sp>
    </p:spTree>
    <p:extLst>
      <p:ext uri="{BB962C8B-B14F-4D97-AF65-F5344CB8AC3E}">
        <p14:creationId xmlns:p14="http://schemas.microsoft.com/office/powerpoint/2010/main" val="127238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711D-F479-42DF-8748-365E34F19FC7}"/>
              </a:ext>
            </a:extLst>
          </p:cNvPr>
          <p:cNvSpPr>
            <a:spLocks noGrp="1"/>
          </p:cNvSpPr>
          <p:nvPr>
            <p:ph type="title"/>
          </p:nvPr>
        </p:nvSpPr>
        <p:spPr>
          <a:xfrm>
            <a:off x="311700" y="461879"/>
            <a:ext cx="8520600" cy="572700"/>
          </a:xfrm>
        </p:spPr>
        <p:txBody>
          <a:bodyPr/>
          <a:lstStyle/>
          <a:p>
            <a:pPr marL="457200" indent="-457200">
              <a:buFont typeface="Wingdings" panose="05000000000000000000" pitchFamily="2" charset="2"/>
              <a:buChar char="Ø"/>
            </a:pPr>
            <a:r>
              <a:rPr lang="en-US" dirty="0"/>
              <a:t>Work Flow :</a:t>
            </a:r>
            <a:endParaRPr lang="mr-IN" dirty="0"/>
          </a:p>
        </p:txBody>
      </p:sp>
      <p:sp>
        <p:nvSpPr>
          <p:cNvPr id="3" name="Text Placeholder 2">
            <a:extLst>
              <a:ext uri="{FF2B5EF4-FFF2-40B4-BE49-F238E27FC236}">
                <a16:creationId xmlns:a16="http://schemas.microsoft.com/office/drawing/2014/main" id="{FCC6EA8D-764F-4F11-BD48-AA78865921EC}"/>
              </a:ext>
            </a:extLst>
          </p:cNvPr>
          <p:cNvSpPr>
            <a:spLocks noGrp="1"/>
          </p:cNvSpPr>
          <p:nvPr>
            <p:ph type="body" idx="1"/>
          </p:nvPr>
        </p:nvSpPr>
        <p:spPr>
          <a:xfrm>
            <a:off x="311700" y="1034579"/>
            <a:ext cx="8520600" cy="3416400"/>
          </a:xfrm>
        </p:spPr>
        <p:txBody>
          <a:bodyPr/>
          <a:lstStyle/>
          <a:p>
            <a:pPr>
              <a:buClrTx/>
              <a:buFont typeface="Wingdings" panose="05000000000000000000" pitchFamily="2" charset="2"/>
              <a:buChar char="v"/>
            </a:pPr>
            <a:r>
              <a:rPr lang="en-US" dirty="0">
                <a:solidFill>
                  <a:schemeClr val="accent2"/>
                </a:solidFill>
              </a:rPr>
              <a:t>So we will divide our work flow into following 3 steps.</a:t>
            </a:r>
            <a:endParaRPr lang="mr-IN" dirty="0">
              <a:solidFill>
                <a:schemeClr val="accent2"/>
              </a:solidFill>
            </a:endParaRPr>
          </a:p>
        </p:txBody>
      </p:sp>
      <p:pic>
        <p:nvPicPr>
          <p:cNvPr id="5" name="Picture 4">
            <a:extLst>
              <a:ext uri="{FF2B5EF4-FFF2-40B4-BE49-F238E27FC236}">
                <a16:creationId xmlns:a16="http://schemas.microsoft.com/office/drawing/2014/main" id="{564798F3-05DD-4F8D-927B-588965A64612}"/>
              </a:ext>
            </a:extLst>
          </p:cNvPr>
          <p:cNvPicPr>
            <a:picLocks noChangeAspect="1"/>
          </p:cNvPicPr>
          <p:nvPr/>
        </p:nvPicPr>
        <p:blipFill>
          <a:blip r:embed="rId2"/>
          <a:stretch>
            <a:fillRect/>
          </a:stretch>
        </p:blipFill>
        <p:spPr>
          <a:xfrm>
            <a:off x="116958" y="1536616"/>
            <a:ext cx="8364117" cy="1343212"/>
          </a:xfrm>
          <a:prstGeom prst="rect">
            <a:avLst/>
          </a:prstGeom>
        </p:spPr>
      </p:pic>
      <p:sp>
        <p:nvSpPr>
          <p:cNvPr id="6" name="Rectangle 5">
            <a:extLst>
              <a:ext uri="{FF2B5EF4-FFF2-40B4-BE49-F238E27FC236}">
                <a16:creationId xmlns:a16="http://schemas.microsoft.com/office/drawing/2014/main" id="{A8247A1A-7811-43E1-9FEF-08049D7FD626}"/>
              </a:ext>
            </a:extLst>
          </p:cNvPr>
          <p:cNvSpPr/>
          <p:nvPr/>
        </p:nvSpPr>
        <p:spPr>
          <a:xfrm>
            <a:off x="311700" y="2960519"/>
            <a:ext cx="8832299" cy="1600438"/>
          </a:xfrm>
          <a:prstGeom prst="rect">
            <a:avLst/>
          </a:prstGeom>
        </p:spPr>
        <p:txBody>
          <a:bodyPr wrap="square">
            <a:spAutoFit/>
          </a:bodyPr>
          <a:lstStyle/>
          <a:p>
            <a:r>
              <a:rPr lang="en-US" dirty="0"/>
              <a:t>EDA will be divided into following 3 analysis. </a:t>
            </a:r>
          </a:p>
          <a:p>
            <a:pPr marL="342900" indent="-342900">
              <a:buAutoNum type="arabicParenR"/>
            </a:pPr>
            <a:r>
              <a:rPr lang="en-US" dirty="0">
                <a:solidFill>
                  <a:schemeClr val="tx1"/>
                </a:solidFill>
              </a:rPr>
              <a:t>Univariate analysis</a:t>
            </a:r>
            <a:r>
              <a:rPr lang="en-US" dirty="0"/>
              <a:t>: Univariate analysis is the simplest of the three analyses where the data you are analyzing is only one variable</a:t>
            </a:r>
          </a:p>
          <a:p>
            <a:pPr marL="342900" indent="-342900">
              <a:buAutoNum type="arabicParenR"/>
            </a:pPr>
            <a:r>
              <a:rPr lang="en-US" dirty="0">
                <a:solidFill>
                  <a:schemeClr val="tx1"/>
                </a:solidFill>
              </a:rPr>
              <a:t> Bivariate analysis</a:t>
            </a:r>
            <a:r>
              <a:rPr lang="en-US" dirty="0"/>
              <a:t>: Bivariate analysis is where you are comparing two variables to study their relationships.</a:t>
            </a:r>
          </a:p>
          <a:p>
            <a:pPr marL="342900" indent="-342900">
              <a:buAutoNum type="arabicParenR"/>
            </a:pPr>
            <a:r>
              <a:rPr lang="en-US" dirty="0">
                <a:solidFill>
                  <a:schemeClr val="tx1"/>
                </a:solidFill>
              </a:rPr>
              <a:t> Multivariate </a:t>
            </a:r>
            <a:r>
              <a:rPr lang="en-US" dirty="0" err="1">
                <a:solidFill>
                  <a:schemeClr val="tx1"/>
                </a:solidFill>
              </a:rPr>
              <a:t>anlysis</a:t>
            </a:r>
            <a:r>
              <a:rPr lang="en-US" dirty="0"/>
              <a:t>: Multivariate analysis is similar to Bivariate analysis but you are comparing more than two variables.</a:t>
            </a:r>
            <a:endParaRPr lang="mr-IN" dirty="0"/>
          </a:p>
        </p:txBody>
      </p:sp>
    </p:spTree>
    <p:extLst>
      <p:ext uri="{BB962C8B-B14F-4D97-AF65-F5344CB8AC3E}">
        <p14:creationId xmlns:p14="http://schemas.microsoft.com/office/powerpoint/2010/main" val="105146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D9A7-FEB6-4A87-BCCF-22440C247644}"/>
              </a:ext>
            </a:extLst>
          </p:cNvPr>
          <p:cNvSpPr>
            <a:spLocks noGrp="1"/>
          </p:cNvSpPr>
          <p:nvPr>
            <p:ph type="title"/>
          </p:nvPr>
        </p:nvSpPr>
        <p:spPr>
          <a:xfrm>
            <a:off x="311700" y="-21771"/>
            <a:ext cx="8520600" cy="572700"/>
          </a:xfrm>
        </p:spPr>
        <p:txBody>
          <a:bodyPr/>
          <a:lstStyle/>
          <a:p>
            <a:pPr marL="457200" indent="-457200">
              <a:buFont typeface="Wingdings" panose="05000000000000000000" pitchFamily="2" charset="2"/>
              <a:buChar char="Ø"/>
            </a:pPr>
            <a:r>
              <a:rPr lang="en-US" dirty="0"/>
              <a:t>Data Collection and Understanding:</a:t>
            </a:r>
            <a:endParaRPr lang="mr-IN" dirty="0"/>
          </a:p>
        </p:txBody>
      </p:sp>
      <p:sp>
        <p:nvSpPr>
          <p:cNvPr id="3" name="Text Placeholder 2">
            <a:extLst>
              <a:ext uri="{FF2B5EF4-FFF2-40B4-BE49-F238E27FC236}">
                <a16:creationId xmlns:a16="http://schemas.microsoft.com/office/drawing/2014/main" id="{668B466D-2A1D-496A-BFFD-7C14632A5F31}"/>
              </a:ext>
            </a:extLst>
          </p:cNvPr>
          <p:cNvSpPr>
            <a:spLocks noGrp="1"/>
          </p:cNvSpPr>
          <p:nvPr>
            <p:ph type="body" idx="1"/>
          </p:nvPr>
        </p:nvSpPr>
        <p:spPr>
          <a:xfrm>
            <a:off x="-145246" y="386208"/>
            <a:ext cx="8977546" cy="3416400"/>
          </a:xfrm>
        </p:spPr>
        <p:txBody>
          <a:bodyPr/>
          <a:lstStyle/>
          <a:p>
            <a:pPr>
              <a:buClrTx/>
              <a:buFont typeface="Wingdings" panose="05000000000000000000" pitchFamily="2" charset="2"/>
              <a:buChar char="v"/>
            </a:pPr>
            <a:r>
              <a:rPr lang="en-US" dirty="0">
                <a:solidFill>
                  <a:schemeClr val="accent2"/>
                </a:solidFill>
              </a:rPr>
              <a:t> After collecting data it’s very important to understand your data. So we had hotel Booking analysis data. Which had 119390 rows and 32 columns. So let’s understand this 32 columns.</a:t>
            </a:r>
          </a:p>
          <a:p>
            <a:r>
              <a:rPr lang="en-US" dirty="0"/>
              <a:t> </a:t>
            </a:r>
            <a:r>
              <a:rPr lang="en-US" dirty="0">
                <a:solidFill>
                  <a:schemeClr val="tx1"/>
                </a:solidFill>
              </a:rPr>
              <a:t>Data Description:</a:t>
            </a:r>
          </a:p>
          <a:p>
            <a:r>
              <a:rPr lang="en-US" sz="1400" b="1" dirty="0">
                <a:solidFill>
                  <a:schemeClr val="accent2"/>
                </a:solidFill>
              </a:rPr>
              <a:t> hotel</a:t>
            </a:r>
            <a:r>
              <a:rPr lang="en-US" sz="1400" dirty="0">
                <a:solidFill>
                  <a:schemeClr val="accent2"/>
                </a:solidFill>
              </a:rPr>
              <a:t> :Resort Hotel or City Hotel</a:t>
            </a:r>
          </a:p>
          <a:p>
            <a:r>
              <a:rPr lang="en-US" sz="1400" dirty="0">
                <a:solidFill>
                  <a:schemeClr val="accent2"/>
                </a:solidFill>
              </a:rPr>
              <a:t> </a:t>
            </a:r>
            <a:r>
              <a:rPr lang="en-US" sz="1400" b="1" dirty="0" err="1">
                <a:solidFill>
                  <a:schemeClr val="accent2"/>
                </a:solidFill>
              </a:rPr>
              <a:t>is_canceled</a:t>
            </a:r>
            <a:r>
              <a:rPr lang="en-US" sz="1400" b="1" dirty="0">
                <a:solidFill>
                  <a:schemeClr val="accent2"/>
                </a:solidFill>
              </a:rPr>
              <a:t> </a:t>
            </a:r>
            <a:r>
              <a:rPr lang="en-US" sz="1400" dirty="0">
                <a:solidFill>
                  <a:schemeClr val="accent2"/>
                </a:solidFill>
              </a:rPr>
              <a:t>: Value indicating if the booking was canceled (1) or not (0)</a:t>
            </a:r>
          </a:p>
          <a:p>
            <a:r>
              <a:rPr lang="en-US" sz="1400" dirty="0">
                <a:solidFill>
                  <a:schemeClr val="accent2"/>
                </a:solidFill>
              </a:rPr>
              <a:t> </a:t>
            </a:r>
            <a:r>
              <a:rPr lang="en-US" sz="1400" b="1" dirty="0" err="1">
                <a:solidFill>
                  <a:schemeClr val="accent2"/>
                </a:solidFill>
              </a:rPr>
              <a:t>lead_time</a:t>
            </a:r>
            <a:r>
              <a:rPr lang="en-US" sz="1400" b="1" dirty="0">
                <a:solidFill>
                  <a:schemeClr val="accent2"/>
                </a:solidFill>
              </a:rPr>
              <a:t> </a:t>
            </a:r>
            <a:r>
              <a:rPr lang="en-US" sz="1400" dirty="0">
                <a:solidFill>
                  <a:schemeClr val="accent2"/>
                </a:solidFill>
              </a:rPr>
              <a:t>: Number of days that elapsed between the entering date of the booking and the arrival date</a:t>
            </a:r>
          </a:p>
          <a:p>
            <a:r>
              <a:rPr lang="en-US" sz="1400" dirty="0">
                <a:solidFill>
                  <a:schemeClr val="accent2"/>
                </a:solidFill>
              </a:rPr>
              <a:t> </a:t>
            </a:r>
            <a:r>
              <a:rPr lang="en-US" sz="1400" b="1" dirty="0" err="1">
                <a:solidFill>
                  <a:schemeClr val="accent2"/>
                </a:solidFill>
              </a:rPr>
              <a:t>arrival_date_year</a:t>
            </a:r>
            <a:r>
              <a:rPr lang="en-US" sz="1400" b="1" dirty="0">
                <a:solidFill>
                  <a:schemeClr val="accent2"/>
                </a:solidFill>
              </a:rPr>
              <a:t> </a:t>
            </a:r>
            <a:r>
              <a:rPr lang="en-US" sz="1400" dirty="0">
                <a:solidFill>
                  <a:schemeClr val="accent2"/>
                </a:solidFill>
              </a:rPr>
              <a:t>: Year of arrival date</a:t>
            </a:r>
          </a:p>
          <a:p>
            <a:r>
              <a:rPr lang="en-US" sz="1400" dirty="0">
                <a:solidFill>
                  <a:schemeClr val="accent2"/>
                </a:solidFill>
              </a:rPr>
              <a:t> </a:t>
            </a:r>
            <a:r>
              <a:rPr lang="en-US" sz="1400" b="1" dirty="0" err="1">
                <a:solidFill>
                  <a:schemeClr val="accent2"/>
                </a:solidFill>
              </a:rPr>
              <a:t>arrival_date_month</a:t>
            </a:r>
            <a:r>
              <a:rPr lang="en-US" sz="1400" b="1" dirty="0">
                <a:solidFill>
                  <a:schemeClr val="accent2"/>
                </a:solidFill>
              </a:rPr>
              <a:t> </a:t>
            </a:r>
            <a:r>
              <a:rPr lang="en-US" sz="1400" dirty="0">
                <a:solidFill>
                  <a:schemeClr val="accent2"/>
                </a:solidFill>
              </a:rPr>
              <a:t>: Month of arrival date</a:t>
            </a:r>
          </a:p>
          <a:p>
            <a:r>
              <a:rPr lang="en-US" sz="1400" dirty="0">
                <a:solidFill>
                  <a:schemeClr val="accent2"/>
                </a:solidFill>
              </a:rPr>
              <a:t> </a:t>
            </a:r>
            <a:r>
              <a:rPr lang="en-US" sz="1400" b="1" dirty="0" err="1">
                <a:solidFill>
                  <a:schemeClr val="accent2"/>
                </a:solidFill>
              </a:rPr>
              <a:t>arrival_date_week_number</a:t>
            </a:r>
            <a:r>
              <a:rPr lang="en-US" sz="1400" b="1" dirty="0">
                <a:solidFill>
                  <a:schemeClr val="accent2"/>
                </a:solidFill>
              </a:rPr>
              <a:t> </a:t>
            </a:r>
            <a:r>
              <a:rPr lang="en-US" sz="1400" dirty="0">
                <a:solidFill>
                  <a:schemeClr val="accent2"/>
                </a:solidFill>
              </a:rPr>
              <a:t>: Week number of year for arrival date</a:t>
            </a:r>
          </a:p>
          <a:p>
            <a:r>
              <a:rPr lang="en-US" sz="1400" dirty="0">
                <a:solidFill>
                  <a:schemeClr val="accent2"/>
                </a:solidFill>
              </a:rPr>
              <a:t> </a:t>
            </a:r>
            <a:r>
              <a:rPr lang="en-US" sz="1400" b="1" dirty="0" err="1">
                <a:solidFill>
                  <a:schemeClr val="accent2"/>
                </a:solidFill>
              </a:rPr>
              <a:t>arrival_date_day_of_month</a:t>
            </a:r>
            <a:r>
              <a:rPr lang="en-US" sz="1400" b="1" dirty="0">
                <a:solidFill>
                  <a:schemeClr val="accent2"/>
                </a:solidFill>
              </a:rPr>
              <a:t> </a:t>
            </a:r>
            <a:r>
              <a:rPr lang="en-US" sz="1400" dirty="0">
                <a:solidFill>
                  <a:schemeClr val="accent2"/>
                </a:solidFill>
              </a:rPr>
              <a:t>: Day of arrival date </a:t>
            </a:r>
          </a:p>
          <a:p>
            <a:r>
              <a:rPr lang="en-US" sz="1400" b="1" dirty="0">
                <a:solidFill>
                  <a:schemeClr val="accent2"/>
                </a:solidFill>
              </a:rPr>
              <a:t> </a:t>
            </a:r>
            <a:r>
              <a:rPr lang="en-US" sz="1400" b="1" dirty="0" err="1">
                <a:solidFill>
                  <a:schemeClr val="accent2"/>
                </a:solidFill>
              </a:rPr>
              <a:t>stays_in_weekend_nights</a:t>
            </a:r>
            <a:r>
              <a:rPr lang="en-US" sz="1400" b="1" dirty="0">
                <a:solidFill>
                  <a:schemeClr val="accent2"/>
                </a:solidFill>
              </a:rPr>
              <a:t> </a:t>
            </a:r>
            <a:r>
              <a:rPr lang="en-US" sz="1400" dirty="0">
                <a:solidFill>
                  <a:schemeClr val="accent2"/>
                </a:solidFill>
              </a:rPr>
              <a:t>: Number of weekend nights</a:t>
            </a:r>
          </a:p>
          <a:p>
            <a:r>
              <a:rPr lang="en-US" sz="1400" dirty="0">
                <a:solidFill>
                  <a:schemeClr val="accent2"/>
                </a:solidFill>
              </a:rPr>
              <a:t> </a:t>
            </a:r>
            <a:r>
              <a:rPr lang="en-US" sz="1400" b="1" dirty="0" err="1">
                <a:solidFill>
                  <a:schemeClr val="accent2"/>
                </a:solidFill>
              </a:rPr>
              <a:t>stays_in_week_nights</a:t>
            </a:r>
            <a:r>
              <a:rPr lang="en-US" sz="1400" b="1" dirty="0">
                <a:solidFill>
                  <a:schemeClr val="accent2"/>
                </a:solidFill>
              </a:rPr>
              <a:t> </a:t>
            </a:r>
            <a:r>
              <a:rPr lang="en-US" sz="1400" dirty="0">
                <a:solidFill>
                  <a:schemeClr val="accent2"/>
                </a:solidFill>
              </a:rPr>
              <a:t>: Number of week nights.</a:t>
            </a:r>
          </a:p>
          <a:p>
            <a:r>
              <a:rPr lang="en-US" sz="1400" dirty="0">
                <a:solidFill>
                  <a:schemeClr val="accent2"/>
                </a:solidFill>
              </a:rPr>
              <a:t> </a:t>
            </a:r>
            <a:r>
              <a:rPr lang="en-US" sz="1400" b="1" dirty="0">
                <a:solidFill>
                  <a:schemeClr val="accent2"/>
                </a:solidFill>
              </a:rPr>
              <a:t>adults</a:t>
            </a:r>
            <a:r>
              <a:rPr lang="en-US" sz="1400" dirty="0">
                <a:solidFill>
                  <a:schemeClr val="accent2"/>
                </a:solidFill>
              </a:rPr>
              <a:t> : Number of adults </a:t>
            </a:r>
          </a:p>
          <a:p>
            <a:r>
              <a:rPr lang="en-US" sz="1400" b="1" dirty="0">
                <a:solidFill>
                  <a:schemeClr val="accent2"/>
                </a:solidFill>
              </a:rPr>
              <a:t> children</a:t>
            </a:r>
            <a:r>
              <a:rPr lang="en-US" sz="1400" dirty="0">
                <a:solidFill>
                  <a:schemeClr val="accent2"/>
                </a:solidFill>
              </a:rPr>
              <a:t> : Number of children</a:t>
            </a:r>
            <a:r>
              <a:rPr lang="en-US" sz="1400" b="1" dirty="0">
                <a:solidFill>
                  <a:schemeClr val="accent2"/>
                </a:solidFill>
              </a:rPr>
              <a:t> </a:t>
            </a:r>
          </a:p>
          <a:p>
            <a:r>
              <a:rPr lang="en-US" sz="1400" b="1" dirty="0">
                <a:solidFill>
                  <a:schemeClr val="accent2"/>
                </a:solidFill>
              </a:rPr>
              <a:t> babies </a:t>
            </a:r>
            <a:r>
              <a:rPr lang="en-US" sz="1400" dirty="0">
                <a:solidFill>
                  <a:schemeClr val="accent2"/>
                </a:solidFill>
              </a:rPr>
              <a:t>: Number of babies meal : Type of</a:t>
            </a:r>
          </a:p>
          <a:p>
            <a:r>
              <a:rPr lang="en-US" sz="1400" b="1" dirty="0">
                <a:solidFill>
                  <a:schemeClr val="accent2"/>
                </a:solidFill>
              </a:rPr>
              <a:t> meal</a:t>
            </a:r>
            <a:r>
              <a:rPr lang="en-US" sz="1400" dirty="0">
                <a:solidFill>
                  <a:schemeClr val="accent2"/>
                </a:solidFill>
              </a:rPr>
              <a:t> booked. </a:t>
            </a:r>
          </a:p>
          <a:p>
            <a:r>
              <a:rPr lang="en-US" sz="1400" b="1" dirty="0">
                <a:solidFill>
                  <a:schemeClr val="accent2"/>
                </a:solidFill>
              </a:rPr>
              <a:t> country</a:t>
            </a:r>
            <a:r>
              <a:rPr lang="en-US" sz="1400" dirty="0">
                <a:solidFill>
                  <a:schemeClr val="accent2"/>
                </a:solidFill>
              </a:rPr>
              <a:t> : Country of origin. </a:t>
            </a:r>
            <a:endParaRPr lang="mr-IN" sz="1400" dirty="0">
              <a:solidFill>
                <a:schemeClr val="accent2"/>
              </a:solidFill>
            </a:endParaRPr>
          </a:p>
        </p:txBody>
      </p:sp>
    </p:spTree>
    <p:extLst>
      <p:ext uri="{BB962C8B-B14F-4D97-AF65-F5344CB8AC3E}">
        <p14:creationId xmlns:p14="http://schemas.microsoft.com/office/powerpoint/2010/main" val="74074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36AD8-316F-4C93-974A-D67902473355}"/>
              </a:ext>
            </a:extLst>
          </p:cNvPr>
          <p:cNvSpPr>
            <a:spLocks noGrp="1"/>
          </p:cNvSpPr>
          <p:nvPr>
            <p:ph type="title"/>
          </p:nvPr>
        </p:nvSpPr>
        <p:spPr>
          <a:xfrm>
            <a:off x="0" y="-16650"/>
            <a:ext cx="7696200" cy="364869"/>
          </a:xfrm>
        </p:spPr>
        <p:txBody>
          <a:bodyPr/>
          <a:lstStyle/>
          <a:p>
            <a:pPr marL="457200" indent="-457200">
              <a:buFont typeface="Wingdings" panose="05000000000000000000" pitchFamily="2" charset="2"/>
              <a:buChar char="Ø"/>
            </a:pPr>
            <a:r>
              <a:rPr lang="en-US" dirty="0"/>
              <a:t>Data Collection and Understanding:</a:t>
            </a:r>
            <a:endParaRPr lang="mr-IN" dirty="0"/>
          </a:p>
        </p:txBody>
      </p:sp>
      <p:sp>
        <p:nvSpPr>
          <p:cNvPr id="3" name="Text Placeholder 2">
            <a:extLst>
              <a:ext uri="{FF2B5EF4-FFF2-40B4-BE49-F238E27FC236}">
                <a16:creationId xmlns:a16="http://schemas.microsoft.com/office/drawing/2014/main" id="{B4D97CA7-DA5C-495B-8EA7-D9C68C341E84}"/>
              </a:ext>
            </a:extLst>
          </p:cNvPr>
          <p:cNvSpPr>
            <a:spLocks noGrp="1"/>
          </p:cNvSpPr>
          <p:nvPr>
            <p:ph type="body" idx="1"/>
          </p:nvPr>
        </p:nvSpPr>
        <p:spPr>
          <a:xfrm>
            <a:off x="-244549" y="150815"/>
            <a:ext cx="9388549" cy="4947499"/>
          </a:xfrm>
        </p:spPr>
        <p:txBody>
          <a:bodyPr/>
          <a:lstStyle/>
          <a:p>
            <a:r>
              <a:rPr lang="en-US" sz="1400" b="1" dirty="0">
                <a:solidFill>
                  <a:srgbClr val="212121"/>
                </a:solidFill>
              </a:rPr>
              <a:t>  </a:t>
            </a:r>
            <a:endParaRPr lang="en-US" sz="1200" b="1" dirty="0">
              <a:solidFill>
                <a:srgbClr val="212121"/>
              </a:solidFill>
            </a:endParaRPr>
          </a:p>
          <a:p>
            <a:pPr marL="114300" indent="0">
              <a:buNone/>
            </a:pPr>
            <a:r>
              <a:rPr lang="en-US" sz="1200" b="1" dirty="0">
                <a:solidFill>
                  <a:srgbClr val="212121"/>
                </a:solidFill>
              </a:rPr>
              <a:t>    </a:t>
            </a:r>
            <a:r>
              <a:rPr lang="en-US" sz="1400" b="1" dirty="0" err="1">
                <a:solidFill>
                  <a:srgbClr val="212121"/>
                </a:solidFill>
              </a:rPr>
              <a:t>market_segment</a:t>
            </a:r>
            <a:r>
              <a:rPr lang="en-US" sz="1400" b="1" dirty="0">
                <a:solidFill>
                  <a:srgbClr val="212121"/>
                </a:solidFill>
              </a:rPr>
              <a:t> </a:t>
            </a:r>
            <a:r>
              <a:rPr lang="en-US" sz="1200" dirty="0">
                <a:solidFill>
                  <a:srgbClr val="212121"/>
                </a:solidFill>
              </a:rPr>
              <a:t>: Market segment designation. (TA/TO)</a:t>
            </a:r>
          </a:p>
          <a:p>
            <a:pPr marL="114300" indent="0">
              <a:buNone/>
            </a:pPr>
            <a:r>
              <a:rPr lang="en-US" sz="1200" b="1" dirty="0">
                <a:solidFill>
                  <a:srgbClr val="212121"/>
                </a:solidFill>
              </a:rPr>
              <a:t>    </a:t>
            </a:r>
            <a:r>
              <a:rPr lang="en-US" sz="1400" b="1" dirty="0" err="1">
                <a:solidFill>
                  <a:srgbClr val="212121"/>
                </a:solidFill>
              </a:rPr>
              <a:t>distribution_channel</a:t>
            </a:r>
            <a:r>
              <a:rPr lang="en-US" sz="1400" b="1" dirty="0">
                <a:solidFill>
                  <a:srgbClr val="212121"/>
                </a:solidFill>
              </a:rPr>
              <a:t> </a:t>
            </a:r>
            <a:r>
              <a:rPr lang="en-US" sz="1200" dirty="0">
                <a:solidFill>
                  <a:srgbClr val="212121"/>
                </a:solidFill>
              </a:rPr>
              <a:t>: Booking distribution channel.(T/A/TO)</a:t>
            </a:r>
          </a:p>
          <a:p>
            <a:pPr marL="114300" indent="0">
              <a:buNone/>
            </a:pPr>
            <a:r>
              <a:rPr lang="en-US" sz="1200" dirty="0">
                <a:solidFill>
                  <a:srgbClr val="212121"/>
                </a:solidFill>
              </a:rPr>
              <a:t>    </a:t>
            </a:r>
            <a:r>
              <a:rPr lang="en-US" sz="1400" b="1" dirty="0" err="1">
                <a:solidFill>
                  <a:srgbClr val="212121"/>
                </a:solidFill>
              </a:rPr>
              <a:t>is_repeated_guest</a:t>
            </a:r>
            <a:r>
              <a:rPr lang="en-US" sz="1400" b="1" dirty="0">
                <a:solidFill>
                  <a:srgbClr val="212121"/>
                </a:solidFill>
              </a:rPr>
              <a:t> </a:t>
            </a:r>
            <a:r>
              <a:rPr lang="en-US" sz="1200" dirty="0">
                <a:solidFill>
                  <a:srgbClr val="212121"/>
                </a:solidFill>
              </a:rPr>
              <a:t>: is a repeated guest (1) or not (0) </a:t>
            </a:r>
          </a:p>
          <a:p>
            <a:pPr marL="114300" indent="0">
              <a:buNone/>
            </a:pPr>
            <a:r>
              <a:rPr lang="en-US" sz="1200" b="1" dirty="0">
                <a:solidFill>
                  <a:srgbClr val="212121"/>
                </a:solidFill>
              </a:rPr>
              <a:t>    </a:t>
            </a:r>
            <a:r>
              <a:rPr lang="en-US" sz="1400" b="1" dirty="0" err="1">
                <a:solidFill>
                  <a:srgbClr val="212121"/>
                </a:solidFill>
              </a:rPr>
              <a:t>previous_cancellations</a:t>
            </a:r>
            <a:r>
              <a:rPr lang="en-US" sz="1400" b="1" dirty="0">
                <a:solidFill>
                  <a:srgbClr val="212121"/>
                </a:solidFill>
              </a:rPr>
              <a:t> </a:t>
            </a:r>
            <a:r>
              <a:rPr lang="en-US" sz="1200" dirty="0">
                <a:solidFill>
                  <a:srgbClr val="212121"/>
                </a:solidFill>
              </a:rPr>
              <a:t>:Number of previous bookings that were cancelled by the customer prior to the current booking                                                       </a:t>
            </a:r>
          </a:p>
          <a:p>
            <a:pPr marL="114300" indent="0">
              <a:buNone/>
            </a:pPr>
            <a:r>
              <a:rPr lang="en-US" sz="1200" b="1" dirty="0">
                <a:solidFill>
                  <a:srgbClr val="212121"/>
                </a:solidFill>
              </a:rPr>
              <a:t>    </a:t>
            </a:r>
            <a:r>
              <a:rPr lang="en-US" sz="1400" b="1" dirty="0" err="1">
                <a:solidFill>
                  <a:srgbClr val="212121"/>
                </a:solidFill>
              </a:rPr>
              <a:t>previous_bookings_not_canceled</a:t>
            </a:r>
            <a:r>
              <a:rPr lang="en-US" sz="1400" b="1" dirty="0">
                <a:solidFill>
                  <a:srgbClr val="212121"/>
                </a:solidFill>
              </a:rPr>
              <a:t> </a:t>
            </a:r>
            <a:r>
              <a:rPr lang="en-US" sz="1200" dirty="0">
                <a:solidFill>
                  <a:srgbClr val="212121"/>
                </a:solidFill>
              </a:rPr>
              <a:t>: Number of previous bookings not cancelled by the customer prior to the current booking         </a:t>
            </a:r>
          </a:p>
          <a:p>
            <a:pPr marL="114300" indent="0">
              <a:buNone/>
            </a:pPr>
            <a:r>
              <a:rPr lang="en-US" sz="1400" b="1" dirty="0">
                <a:solidFill>
                  <a:srgbClr val="212121"/>
                </a:solidFill>
              </a:rPr>
              <a:t>    </a:t>
            </a:r>
            <a:r>
              <a:rPr lang="en-US" sz="1400" b="1" dirty="0" err="1">
                <a:solidFill>
                  <a:srgbClr val="212121"/>
                </a:solidFill>
              </a:rPr>
              <a:t>reserved_room_type</a:t>
            </a:r>
            <a:r>
              <a:rPr lang="en-US" sz="1400" b="1" dirty="0">
                <a:solidFill>
                  <a:srgbClr val="212121"/>
                </a:solidFill>
              </a:rPr>
              <a:t> </a:t>
            </a:r>
            <a:r>
              <a:rPr lang="en-US" sz="1200" dirty="0">
                <a:solidFill>
                  <a:srgbClr val="212121"/>
                </a:solidFill>
              </a:rPr>
              <a:t>: Code of room type reserved.</a:t>
            </a:r>
          </a:p>
          <a:p>
            <a:pPr marL="114300" indent="0">
              <a:buNone/>
            </a:pPr>
            <a:r>
              <a:rPr lang="en-US" sz="1200" b="1" dirty="0">
                <a:solidFill>
                  <a:srgbClr val="212121"/>
                </a:solidFill>
              </a:rPr>
              <a:t>    </a:t>
            </a:r>
            <a:r>
              <a:rPr lang="en-US" sz="1400" b="1" dirty="0" err="1">
                <a:solidFill>
                  <a:srgbClr val="212121"/>
                </a:solidFill>
              </a:rPr>
              <a:t>assigned_room_type</a:t>
            </a:r>
            <a:r>
              <a:rPr lang="en-US" sz="1400" b="1" dirty="0">
                <a:solidFill>
                  <a:srgbClr val="212121"/>
                </a:solidFill>
              </a:rPr>
              <a:t> </a:t>
            </a:r>
            <a:r>
              <a:rPr lang="en-US" sz="1200" dirty="0">
                <a:solidFill>
                  <a:srgbClr val="212121"/>
                </a:solidFill>
              </a:rPr>
              <a:t>: Code for the type of room assigned to the booking. </a:t>
            </a:r>
          </a:p>
          <a:p>
            <a:pPr marL="114300" indent="0">
              <a:buNone/>
            </a:pPr>
            <a:r>
              <a:rPr lang="en-US" sz="1200" b="1" dirty="0">
                <a:solidFill>
                  <a:srgbClr val="212121"/>
                </a:solidFill>
              </a:rPr>
              <a:t>    </a:t>
            </a:r>
            <a:r>
              <a:rPr lang="en-US" sz="1400" b="1" dirty="0" err="1">
                <a:solidFill>
                  <a:srgbClr val="212121"/>
                </a:solidFill>
              </a:rPr>
              <a:t>booking_changes</a:t>
            </a:r>
            <a:r>
              <a:rPr lang="en-US" sz="1400" b="1" dirty="0">
                <a:solidFill>
                  <a:srgbClr val="212121"/>
                </a:solidFill>
              </a:rPr>
              <a:t> </a:t>
            </a:r>
            <a:r>
              <a:rPr lang="en-US" sz="1200" dirty="0">
                <a:solidFill>
                  <a:srgbClr val="212121"/>
                </a:solidFill>
              </a:rPr>
              <a:t>: Number of changes made to the booking from the moment the booking was entered on the</a:t>
            </a:r>
          </a:p>
          <a:p>
            <a:pPr marL="114300" indent="0">
              <a:buNone/>
            </a:pPr>
            <a:r>
              <a:rPr lang="en-US" sz="1200" dirty="0">
                <a:solidFill>
                  <a:srgbClr val="212121"/>
                </a:solidFill>
              </a:rPr>
              <a:t>     PMS until the moment of check-in or cancellation </a:t>
            </a:r>
          </a:p>
          <a:p>
            <a:pPr marL="114300" indent="0">
              <a:buNone/>
            </a:pPr>
            <a:r>
              <a:rPr lang="en-US" sz="1400" b="1" dirty="0">
                <a:solidFill>
                  <a:srgbClr val="212121"/>
                </a:solidFill>
              </a:rPr>
              <a:t>    </a:t>
            </a:r>
            <a:r>
              <a:rPr lang="en-US" sz="1400" b="1" dirty="0" err="1">
                <a:solidFill>
                  <a:srgbClr val="212121"/>
                </a:solidFill>
              </a:rPr>
              <a:t>deposit_type</a:t>
            </a:r>
            <a:r>
              <a:rPr lang="en-US" sz="1400" b="1" dirty="0">
                <a:solidFill>
                  <a:srgbClr val="212121"/>
                </a:solidFill>
              </a:rPr>
              <a:t> </a:t>
            </a:r>
            <a:r>
              <a:rPr lang="en-US" sz="1200" dirty="0">
                <a:solidFill>
                  <a:srgbClr val="212121"/>
                </a:solidFill>
              </a:rPr>
              <a:t>: No Deposit, Non Refund , Refundable.</a:t>
            </a:r>
          </a:p>
          <a:p>
            <a:pPr marL="114300" indent="0">
              <a:buNone/>
            </a:pPr>
            <a:r>
              <a:rPr lang="en-US" sz="1200" b="1" dirty="0">
                <a:solidFill>
                  <a:srgbClr val="212121"/>
                </a:solidFill>
              </a:rPr>
              <a:t>   </a:t>
            </a:r>
            <a:r>
              <a:rPr lang="en-US" sz="1400" b="1" dirty="0">
                <a:solidFill>
                  <a:srgbClr val="212121"/>
                </a:solidFill>
              </a:rPr>
              <a:t> agent</a:t>
            </a:r>
            <a:r>
              <a:rPr lang="en-US" sz="1400" dirty="0">
                <a:solidFill>
                  <a:srgbClr val="212121"/>
                </a:solidFill>
              </a:rPr>
              <a:t> </a:t>
            </a:r>
            <a:r>
              <a:rPr lang="en-US" sz="1200" dirty="0">
                <a:solidFill>
                  <a:srgbClr val="212121"/>
                </a:solidFill>
              </a:rPr>
              <a:t>: ID of the travel agency that made the booking</a:t>
            </a:r>
          </a:p>
          <a:p>
            <a:pPr marL="114300" indent="0">
              <a:buNone/>
            </a:pPr>
            <a:r>
              <a:rPr lang="en-US" sz="1200" b="1" dirty="0">
                <a:solidFill>
                  <a:srgbClr val="212121"/>
                </a:solidFill>
              </a:rPr>
              <a:t>    </a:t>
            </a:r>
            <a:r>
              <a:rPr lang="en-US" sz="1400" b="1" dirty="0">
                <a:solidFill>
                  <a:srgbClr val="212121"/>
                </a:solidFill>
              </a:rPr>
              <a:t>company</a:t>
            </a:r>
            <a:r>
              <a:rPr lang="en-US" sz="1200" dirty="0">
                <a:solidFill>
                  <a:srgbClr val="212121"/>
                </a:solidFill>
              </a:rPr>
              <a:t> : ID of the company/entity that made the booking . </a:t>
            </a:r>
          </a:p>
          <a:p>
            <a:pPr marL="114300" indent="0">
              <a:buNone/>
            </a:pPr>
            <a:r>
              <a:rPr lang="en-US" sz="1400" b="1" dirty="0">
                <a:solidFill>
                  <a:srgbClr val="212121"/>
                </a:solidFill>
              </a:rPr>
              <a:t>    </a:t>
            </a:r>
            <a:r>
              <a:rPr lang="en-US" sz="1400" b="1" dirty="0" err="1">
                <a:solidFill>
                  <a:srgbClr val="212121"/>
                </a:solidFill>
              </a:rPr>
              <a:t>days_in_waiting_list</a:t>
            </a:r>
            <a:r>
              <a:rPr lang="en-US" sz="1400" b="1" dirty="0">
                <a:solidFill>
                  <a:srgbClr val="212121"/>
                </a:solidFill>
              </a:rPr>
              <a:t> </a:t>
            </a:r>
            <a:r>
              <a:rPr lang="en-US" sz="1200" dirty="0">
                <a:solidFill>
                  <a:srgbClr val="212121"/>
                </a:solidFill>
              </a:rPr>
              <a:t>: Number of days the booking was in the waiting list before it was confirmed to the customer</a:t>
            </a:r>
          </a:p>
          <a:p>
            <a:pPr marL="114300" indent="0">
              <a:buNone/>
            </a:pPr>
            <a:r>
              <a:rPr lang="en-US" sz="1400" b="1" dirty="0">
                <a:solidFill>
                  <a:srgbClr val="212121"/>
                </a:solidFill>
              </a:rPr>
              <a:t>     </a:t>
            </a:r>
            <a:r>
              <a:rPr lang="en-US" sz="1400" b="1" dirty="0" err="1">
                <a:solidFill>
                  <a:srgbClr val="212121"/>
                </a:solidFill>
              </a:rPr>
              <a:t>customer_type</a:t>
            </a:r>
            <a:r>
              <a:rPr lang="en-US" sz="1400" b="1" dirty="0">
                <a:solidFill>
                  <a:srgbClr val="212121"/>
                </a:solidFill>
              </a:rPr>
              <a:t> </a:t>
            </a:r>
            <a:r>
              <a:rPr lang="en-US" sz="1200" dirty="0">
                <a:solidFill>
                  <a:srgbClr val="212121"/>
                </a:solidFill>
              </a:rPr>
              <a:t>: type of customer. </a:t>
            </a:r>
            <a:r>
              <a:rPr lang="en-US" sz="1200" dirty="0" err="1">
                <a:solidFill>
                  <a:srgbClr val="212121"/>
                </a:solidFill>
              </a:rPr>
              <a:t>Contract,Group,transient,Transient</a:t>
            </a:r>
            <a:r>
              <a:rPr lang="en-US" sz="1200" dirty="0">
                <a:solidFill>
                  <a:srgbClr val="212121"/>
                </a:solidFill>
              </a:rPr>
              <a:t> party. </a:t>
            </a:r>
          </a:p>
          <a:p>
            <a:pPr marL="114300" indent="0">
              <a:buNone/>
            </a:pPr>
            <a:r>
              <a:rPr lang="en-US" sz="1200" b="1" dirty="0">
                <a:solidFill>
                  <a:srgbClr val="212121"/>
                </a:solidFill>
              </a:rPr>
              <a:t>     </a:t>
            </a:r>
            <a:r>
              <a:rPr lang="en-US" sz="1400" b="1" dirty="0" err="1">
                <a:solidFill>
                  <a:srgbClr val="212121"/>
                </a:solidFill>
              </a:rPr>
              <a:t>adr</a:t>
            </a:r>
            <a:r>
              <a:rPr lang="en-US" sz="1400" dirty="0">
                <a:solidFill>
                  <a:srgbClr val="212121"/>
                </a:solidFill>
              </a:rPr>
              <a:t> </a:t>
            </a:r>
            <a:r>
              <a:rPr lang="en-US" sz="1200" dirty="0">
                <a:solidFill>
                  <a:srgbClr val="212121"/>
                </a:solidFill>
              </a:rPr>
              <a:t>: Average Daily Rate as defined by dividing the sum of all lodging transactions by the total number of staying </a:t>
            </a:r>
          </a:p>
          <a:p>
            <a:pPr marL="114300" indent="0">
              <a:buNone/>
            </a:pPr>
            <a:r>
              <a:rPr lang="en-US" sz="1200" dirty="0">
                <a:solidFill>
                  <a:srgbClr val="212121"/>
                </a:solidFill>
              </a:rPr>
              <a:t>      nights</a:t>
            </a:r>
          </a:p>
          <a:p>
            <a:pPr marL="114300" indent="0">
              <a:buNone/>
            </a:pPr>
            <a:r>
              <a:rPr lang="en-US" sz="1200" b="1" dirty="0">
                <a:solidFill>
                  <a:srgbClr val="212121"/>
                </a:solidFill>
              </a:rPr>
              <a:t>     </a:t>
            </a:r>
            <a:r>
              <a:rPr lang="en-US" sz="1400" b="1" dirty="0" err="1">
                <a:solidFill>
                  <a:srgbClr val="212121"/>
                </a:solidFill>
              </a:rPr>
              <a:t>required_car_parking_spaces</a:t>
            </a:r>
            <a:r>
              <a:rPr lang="en-US" sz="1400" b="1" dirty="0">
                <a:solidFill>
                  <a:srgbClr val="212121"/>
                </a:solidFill>
              </a:rPr>
              <a:t> </a:t>
            </a:r>
            <a:r>
              <a:rPr lang="en-US" sz="1200" dirty="0">
                <a:solidFill>
                  <a:srgbClr val="212121"/>
                </a:solidFill>
              </a:rPr>
              <a:t>: Number of car parking spaces required by the customer </a:t>
            </a:r>
          </a:p>
          <a:p>
            <a:pPr marL="114300" indent="0">
              <a:buNone/>
            </a:pPr>
            <a:r>
              <a:rPr lang="en-US" sz="1400" b="1" dirty="0">
                <a:solidFill>
                  <a:srgbClr val="212121"/>
                </a:solidFill>
              </a:rPr>
              <a:t>     </a:t>
            </a:r>
            <a:r>
              <a:rPr lang="en-US" sz="1400" b="1" dirty="0" err="1">
                <a:solidFill>
                  <a:srgbClr val="212121"/>
                </a:solidFill>
              </a:rPr>
              <a:t>total_of_special_requests</a:t>
            </a:r>
            <a:r>
              <a:rPr lang="en-US" sz="1400" b="1" dirty="0">
                <a:solidFill>
                  <a:srgbClr val="212121"/>
                </a:solidFill>
              </a:rPr>
              <a:t> </a:t>
            </a:r>
            <a:r>
              <a:rPr lang="en-US" sz="1200" dirty="0">
                <a:solidFill>
                  <a:srgbClr val="212121"/>
                </a:solidFill>
              </a:rPr>
              <a:t>: Number of special requests made by the customer (e.g. twin bed or high floor)</a:t>
            </a:r>
          </a:p>
          <a:p>
            <a:pPr marL="114300" indent="0">
              <a:buNone/>
            </a:pPr>
            <a:r>
              <a:rPr lang="en-US" sz="1200" dirty="0">
                <a:solidFill>
                  <a:srgbClr val="212121"/>
                </a:solidFill>
              </a:rPr>
              <a:t>     </a:t>
            </a:r>
            <a:r>
              <a:rPr lang="en-US" sz="1400" b="1" dirty="0" err="1">
                <a:solidFill>
                  <a:srgbClr val="212121"/>
                </a:solidFill>
              </a:rPr>
              <a:t>reservation_status</a:t>
            </a:r>
            <a:r>
              <a:rPr lang="en-US" sz="1400" b="1" dirty="0">
                <a:solidFill>
                  <a:srgbClr val="212121"/>
                </a:solidFill>
              </a:rPr>
              <a:t> </a:t>
            </a:r>
            <a:r>
              <a:rPr lang="en-US" sz="1200" dirty="0">
                <a:solidFill>
                  <a:srgbClr val="212121"/>
                </a:solidFill>
              </a:rPr>
              <a:t>: Reservation last status.</a:t>
            </a:r>
            <a:endParaRPr lang="mr-IN" sz="1200" dirty="0">
              <a:solidFill>
                <a:srgbClr val="212121"/>
              </a:solidFill>
            </a:endParaRPr>
          </a:p>
        </p:txBody>
      </p:sp>
    </p:spTree>
    <p:extLst>
      <p:ext uri="{BB962C8B-B14F-4D97-AF65-F5344CB8AC3E}">
        <p14:creationId xmlns:p14="http://schemas.microsoft.com/office/powerpoint/2010/main" val="1099550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1328-3FBA-40CA-80F9-76D76E6C13D9}"/>
              </a:ext>
            </a:extLst>
          </p:cNvPr>
          <p:cNvSpPr>
            <a:spLocks noGrp="1"/>
          </p:cNvSpPr>
          <p:nvPr>
            <p:ph type="title"/>
          </p:nvPr>
        </p:nvSpPr>
        <p:spPr>
          <a:xfrm>
            <a:off x="0" y="-30505"/>
            <a:ext cx="8520600" cy="572700"/>
          </a:xfrm>
        </p:spPr>
        <p:txBody>
          <a:bodyPr/>
          <a:lstStyle/>
          <a:p>
            <a:pPr marL="457200" indent="-457200">
              <a:buFont typeface="Wingdings" panose="05000000000000000000" pitchFamily="2" charset="2"/>
              <a:buChar char="Ø"/>
            </a:pPr>
            <a:r>
              <a:rPr lang="en-US" dirty="0"/>
              <a:t> Data Cleaning and Manipulation:</a:t>
            </a:r>
            <a:endParaRPr lang="mr-IN" dirty="0"/>
          </a:p>
        </p:txBody>
      </p:sp>
      <p:sp>
        <p:nvSpPr>
          <p:cNvPr id="3" name="Text Placeholder 2">
            <a:extLst>
              <a:ext uri="{FF2B5EF4-FFF2-40B4-BE49-F238E27FC236}">
                <a16:creationId xmlns:a16="http://schemas.microsoft.com/office/drawing/2014/main" id="{4401E55D-06A4-4D20-B311-2F65019DA45E}"/>
              </a:ext>
            </a:extLst>
          </p:cNvPr>
          <p:cNvSpPr>
            <a:spLocks noGrp="1"/>
          </p:cNvSpPr>
          <p:nvPr>
            <p:ph type="body" idx="1"/>
          </p:nvPr>
        </p:nvSpPr>
        <p:spPr>
          <a:xfrm>
            <a:off x="0" y="445465"/>
            <a:ext cx="8520600" cy="3416400"/>
          </a:xfrm>
        </p:spPr>
        <p:txBody>
          <a:bodyPr/>
          <a:lstStyle/>
          <a:p>
            <a:pPr>
              <a:buClrTx/>
              <a:buFont typeface="Wingdings" panose="05000000000000000000" pitchFamily="2" charset="2"/>
              <a:buChar char="v"/>
            </a:pPr>
            <a:r>
              <a:rPr lang="en-US" sz="1600" dirty="0">
                <a:solidFill>
                  <a:schemeClr val="accent2">
                    <a:lumMod val="90000"/>
                    <a:lumOff val="10000"/>
                  </a:schemeClr>
                </a:solidFill>
              </a:rPr>
              <a:t> There were 4 columns company, agent, country and children with missing values.</a:t>
            </a:r>
            <a:endParaRPr lang="mr-IN" sz="1600" dirty="0">
              <a:solidFill>
                <a:schemeClr val="accent2">
                  <a:lumMod val="90000"/>
                  <a:lumOff val="10000"/>
                </a:schemeClr>
              </a:solidFill>
            </a:endParaRPr>
          </a:p>
        </p:txBody>
      </p:sp>
      <p:pic>
        <p:nvPicPr>
          <p:cNvPr id="6" name="Picture 5">
            <a:extLst>
              <a:ext uri="{FF2B5EF4-FFF2-40B4-BE49-F238E27FC236}">
                <a16:creationId xmlns:a16="http://schemas.microsoft.com/office/drawing/2014/main" id="{A21DC1AE-7EE3-47C9-BE17-563138453EC0}"/>
              </a:ext>
            </a:extLst>
          </p:cNvPr>
          <p:cNvPicPr>
            <a:picLocks noChangeAspect="1"/>
          </p:cNvPicPr>
          <p:nvPr/>
        </p:nvPicPr>
        <p:blipFill>
          <a:blip r:embed="rId2"/>
          <a:stretch>
            <a:fillRect/>
          </a:stretch>
        </p:blipFill>
        <p:spPr>
          <a:xfrm>
            <a:off x="415065" y="1242462"/>
            <a:ext cx="3000575" cy="1485794"/>
          </a:xfrm>
          <a:prstGeom prst="rect">
            <a:avLst/>
          </a:prstGeom>
        </p:spPr>
      </p:pic>
      <p:pic>
        <p:nvPicPr>
          <p:cNvPr id="8" name="Picture 7">
            <a:extLst>
              <a:ext uri="{FF2B5EF4-FFF2-40B4-BE49-F238E27FC236}">
                <a16:creationId xmlns:a16="http://schemas.microsoft.com/office/drawing/2014/main" id="{EA1AFE9D-E165-4D4E-A896-644E70AE8B80}"/>
              </a:ext>
            </a:extLst>
          </p:cNvPr>
          <p:cNvPicPr>
            <a:picLocks noChangeAspect="1"/>
          </p:cNvPicPr>
          <p:nvPr/>
        </p:nvPicPr>
        <p:blipFill>
          <a:blip r:embed="rId3"/>
          <a:stretch>
            <a:fillRect/>
          </a:stretch>
        </p:blipFill>
        <p:spPr>
          <a:xfrm>
            <a:off x="4572000" y="1067671"/>
            <a:ext cx="4540100" cy="376159"/>
          </a:xfrm>
          <a:prstGeom prst="rect">
            <a:avLst/>
          </a:prstGeom>
        </p:spPr>
      </p:pic>
      <p:pic>
        <p:nvPicPr>
          <p:cNvPr id="10" name="Picture 9">
            <a:extLst>
              <a:ext uri="{FF2B5EF4-FFF2-40B4-BE49-F238E27FC236}">
                <a16:creationId xmlns:a16="http://schemas.microsoft.com/office/drawing/2014/main" id="{C7AB01CE-F726-449B-8A54-6867F192192F}"/>
              </a:ext>
            </a:extLst>
          </p:cNvPr>
          <p:cNvPicPr>
            <a:picLocks noChangeAspect="1"/>
          </p:cNvPicPr>
          <p:nvPr/>
        </p:nvPicPr>
        <p:blipFill>
          <a:blip r:embed="rId4"/>
          <a:stretch>
            <a:fillRect/>
          </a:stretch>
        </p:blipFill>
        <p:spPr>
          <a:xfrm>
            <a:off x="3464577" y="1831662"/>
            <a:ext cx="1076475" cy="438211"/>
          </a:xfrm>
          <a:prstGeom prst="rect">
            <a:avLst/>
          </a:prstGeom>
        </p:spPr>
      </p:pic>
      <p:pic>
        <p:nvPicPr>
          <p:cNvPr id="12" name="Picture 11">
            <a:extLst>
              <a:ext uri="{FF2B5EF4-FFF2-40B4-BE49-F238E27FC236}">
                <a16:creationId xmlns:a16="http://schemas.microsoft.com/office/drawing/2014/main" id="{D929D72E-9FE2-41A6-9A77-1F83C4E89471}"/>
              </a:ext>
            </a:extLst>
          </p:cNvPr>
          <p:cNvPicPr>
            <a:picLocks noChangeAspect="1"/>
          </p:cNvPicPr>
          <p:nvPr/>
        </p:nvPicPr>
        <p:blipFill>
          <a:blip r:embed="rId5"/>
          <a:stretch>
            <a:fillRect/>
          </a:stretch>
        </p:blipFill>
        <p:spPr>
          <a:xfrm>
            <a:off x="4763669" y="1548656"/>
            <a:ext cx="4380331" cy="1261791"/>
          </a:xfrm>
          <a:prstGeom prst="rect">
            <a:avLst/>
          </a:prstGeom>
        </p:spPr>
      </p:pic>
      <p:sp>
        <p:nvSpPr>
          <p:cNvPr id="13" name="Rectangle 12">
            <a:extLst>
              <a:ext uri="{FF2B5EF4-FFF2-40B4-BE49-F238E27FC236}">
                <a16:creationId xmlns:a16="http://schemas.microsoft.com/office/drawing/2014/main" id="{F3071F78-9F32-4F38-9E9A-BA8E2ED7FF44}"/>
              </a:ext>
            </a:extLst>
          </p:cNvPr>
          <p:cNvSpPr/>
          <p:nvPr/>
        </p:nvSpPr>
        <p:spPr>
          <a:xfrm>
            <a:off x="320048" y="2839796"/>
            <a:ext cx="7984656" cy="584775"/>
          </a:xfrm>
          <a:prstGeom prst="rect">
            <a:avLst/>
          </a:prstGeom>
        </p:spPr>
        <p:txBody>
          <a:bodyPr wrap="square">
            <a:spAutoFit/>
          </a:bodyPr>
          <a:lstStyle/>
          <a:p>
            <a:pPr marL="285750" indent="-285750">
              <a:buFont typeface="Wingdings" panose="05000000000000000000" pitchFamily="2" charset="2"/>
              <a:buChar char="v"/>
            </a:pPr>
            <a:r>
              <a:rPr lang="en-US" sz="1600" dirty="0"/>
              <a:t>Handling Duplicates: Data had 31994 duplicates values. So we dropped it from the data</a:t>
            </a:r>
            <a:r>
              <a:rPr lang="en-US" dirty="0"/>
              <a:t>. </a:t>
            </a:r>
            <a:endParaRPr lang="mr-IN" dirty="0"/>
          </a:p>
        </p:txBody>
      </p:sp>
      <p:pic>
        <p:nvPicPr>
          <p:cNvPr id="15" name="Picture 14">
            <a:extLst>
              <a:ext uri="{FF2B5EF4-FFF2-40B4-BE49-F238E27FC236}">
                <a16:creationId xmlns:a16="http://schemas.microsoft.com/office/drawing/2014/main" id="{C3BC3B2B-0A7F-40FB-AF95-456B7CF316AF}"/>
              </a:ext>
            </a:extLst>
          </p:cNvPr>
          <p:cNvPicPr>
            <a:picLocks noChangeAspect="1"/>
          </p:cNvPicPr>
          <p:nvPr/>
        </p:nvPicPr>
        <p:blipFill>
          <a:blip r:embed="rId6"/>
          <a:stretch>
            <a:fillRect/>
          </a:stretch>
        </p:blipFill>
        <p:spPr>
          <a:xfrm>
            <a:off x="415065" y="3172125"/>
            <a:ext cx="5110905" cy="532544"/>
          </a:xfrm>
          <a:prstGeom prst="rect">
            <a:avLst/>
          </a:prstGeom>
        </p:spPr>
      </p:pic>
      <p:sp>
        <p:nvSpPr>
          <p:cNvPr id="16" name="Rectangle 15">
            <a:extLst>
              <a:ext uri="{FF2B5EF4-FFF2-40B4-BE49-F238E27FC236}">
                <a16:creationId xmlns:a16="http://schemas.microsoft.com/office/drawing/2014/main" id="{3DD1A53C-B3FD-407E-8631-482F5A3B10CD}"/>
              </a:ext>
            </a:extLst>
          </p:cNvPr>
          <p:cNvSpPr/>
          <p:nvPr/>
        </p:nvSpPr>
        <p:spPr>
          <a:xfrm>
            <a:off x="320048" y="3684415"/>
            <a:ext cx="9066216" cy="830997"/>
          </a:xfrm>
          <a:prstGeom prst="rect">
            <a:avLst/>
          </a:prstGeom>
        </p:spPr>
        <p:txBody>
          <a:bodyPr wrap="square">
            <a:spAutoFit/>
          </a:bodyPr>
          <a:lstStyle/>
          <a:p>
            <a:pPr marL="285750" indent="-285750">
              <a:buFont typeface="Wingdings" panose="05000000000000000000" pitchFamily="2" charset="2"/>
              <a:buChar char="v"/>
            </a:pPr>
            <a:r>
              <a:rPr lang="en-US" sz="1600" dirty="0"/>
              <a:t>Feature Engineering:</a:t>
            </a:r>
          </a:p>
          <a:p>
            <a:r>
              <a:rPr lang="en-US" sz="1600" dirty="0"/>
              <a:t> We created 2 new columns 1)‘</a:t>
            </a:r>
            <a:r>
              <a:rPr lang="en-US" sz="1600" dirty="0" err="1"/>
              <a:t>Total_People</a:t>
            </a:r>
            <a:r>
              <a:rPr lang="en-US" sz="1600" dirty="0"/>
              <a:t>’ = from the Children, adults, babies.</a:t>
            </a:r>
          </a:p>
          <a:p>
            <a:r>
              <a:rPr lang="en-US" sz="1600" dirty="0"/>
              <a:t>                                              2) ‘</a:t>
            </a:r>
            <a:r>
              <a:rPr lang="en-US" sz="1600" dirty="0" err="1"/>
              <a:t>Total_stay</a:t>
            </a:r>
            <a:r>
              <a:rPr lang="en-US" sz="1600" dirty="0"/>
              <a:t>’ = From weekend nights and weekdays night</a:t>
            </a:r>
            <a:endParaRPr lang="mr-IN" sz="1600" dirty="0"/>
          </a:p>
        </p:txBody>
      </p:sp>
      <p:pic>
        <p:nvPicPr>
          <p:cNvPr id="18" name="Picture 17">
            <a:extLst>
              <a:ext uri="{FF2B5EF4-FFF2-40B4-BE49-F238E27FC236}">
                <a16:creationId xmlns:a16="http://schemas.microsoft.com/office/drawing/2014/main" id="{08967554-E6D6-4C24-AEF5-13CF3075DBDA}"/>
              </a:ext>
            </a:extLst>
          </p:cNvPr>
          <p:cNvPicPr>
            <a:picLocks noChangeAspect="1"/>
          </p:cNvPicPr>
          <p:nvPr/>
        </p:nvPicPr>
        <p:blipFill>
          <a:blip r:embed="rId7"/>
          <a:stretch>
            <a:fillRect/>
          </a:stretch>
        </p:blipFill>
        <p:spPr>
          <a:xfrm>
            <a:off x="415065" y="4461898"/>
            <a:ext cx="5432842" cy="717277"/>
          </a:xfrm>
          <a:prstGeom prst="rect">
            <a:avLst/>
          </a:prstGeom>
        </p:spPr>
      </p:pic>
    </p:spTree>
    <p:extLst>
      <p:ext uri="{BB962C8B-B14F-4D97-AF65-F5344CB8AC3E}">
        <p14:creationId xmlns:p14="http://schemas.microsoft.com/office/powerpoint/2010/main" val="273020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93AA-86A1-4049-8D63-5A473A486237}"/>
              </a:ext>
            </a:extLst>
          </p:cNvPr>
          <p:cNvSpPr>
            <a:spLocks noGrp="1"/>
          </p:cNvSpPr>
          <p:nvPr>
            <p:ph type="title"/>
          </p:nvPr>
        </p:nvSpPr>
        <p:spPr>
          <a:xfrm>
            <a:off x="0" y="2982"/>
            <a:ext cx="8520600" cy="572700"/>
          </a:xfrm>
        </p:spPr>
        <p:txBody>
          <a:bodyPr/>
          <a:lstStyle/>
          <a:p>
            <a:pPr marL="457200" indent="-457200">
              <a:buFont typeface="Wingdings" panose="05000000000000000000" pitchFamily="2" charset="2"/>
              <a:buChar char="Ø"/>
            </a:pPr>
            <a:r>
              <a:rPr lang="en-US" dirty="0"/>
              <a:t>Exploratory Data Analysis (EDA) :</a:t>
            </a:r>
            <a:endParaRPr lang="mr-IN" dirty="0"/>
          </a:p>
        </p:txBody>
      </p:sp>
      <p:sp>
        <p:nvSpPr>
          <p:cNvPr id="3" name="Text Placeholder 2">
            <a:extLst>
              <a:ext uri="{FF2B5EF4-FFF2-40B4-BE49-F238E27FC236}">
                <a16:creationId xmlns:a16="http://schemas.microsoft.com/office/drawing/2014/main" id="{8216AE15-F284-47FE-B339-EAAD567C96FE}"/>
              </a:ext>
            </a:extLst>
          </p:cNvPr>
          <p:cNvSpPr>
            <a:spLocks noGrp="1"/>
          </p:cNvSpPr>
          <p:nvPr>
            <p:ph type="body" idx="1"/>
          </p:nvPr>
        </p:nvSpPr>
        <p:spPr/>
        <p:txBody>
          <a:bodyPr/>
          <a:lstStyle/>
          <a:p>
            <a:endParaRPr lang="mr-IN" dirty="0"/>
          </a:p>
        </p:txBody>
      </p:sp>
      <p:pic>
        <p:nvPicPr>
          <p:cNvPr id="5" name="Picture 4">
            <a:extLst>
              <a:ext uri="{FF2B5EF4-FFF2-40B4-BE49-F238E27FC236}">
                <a16:creationId xmlns:a16="http://schemas.microsoft.com/office/drawing/2014/main" id="{E790C761-6F94-484F-86E5-320F81BBB75F}"/>
              </a:ext>
            </a:extLst>
          </p:cNvPr>
          <p:cNvPicPr>
            <a:picLocks noChangeAspect="1"/>
          </p:cNvPicPr>
          <p:nvPr/>
        </p:nvPicPr>
        <p:blipFill>
          <a:blip r:embed="rId2"/>
          <a:stretch>
            <a:fillRect/>
          </a:stretch>
        </p:blipFill>
        <p:spPr>
          <a:xfrm>
            <a:off x="79280" y="557818"/>
            <a:ext cx="2085837" cy="2022078"/>
          </a:xfrm>
          <a:prstGeom prst="rect">
            <a:avLst/>
          </a:prstGeom>
        </p:spPr>
      </p:pic>
      <p:pic>
        <p:nvPicPr>
          <p:cNvPr id="7" name="Picture 6">
            <a:extLst>
              <a:ext uri="{FF2B5EF4-FFF2-40B4-BE49-F238E27FC236}">
                <a16:creationId xmlns:a16="http://schemas.microsoft.com/office/drawing/2014/main" id="{A145AAD0-96C7-446D-942F-2BBE6642CF7C}"/>
              </a:ext>
            </a:extLst>
          </p:cNvPr>
          <p:cNvPicPr>
            <a:picLocks noChangeAspect="1"/>
          </p:cNvPicPr>
          <p:nvPr/>
        </p:nvPicPr>
        <p:blipFill>
          <a:blip r:embed="rId3"/>
          <a:stretch>
            <a:fillRect/>
          </a:stretch>
        </p:blipFill>
        <p:spPr>
          <a:xfrm>
            <a:off x="2342740" y="550554"/>
            <a:ext cx="2096454" cy="2022078"/>
          </a:xfrm>
          <a:prstGeom prst="rect">
            <a:avLst/>
          </a:prstGeom>
        </p:spPr>
      </p:pic>
      <p:pic>
        <p:nvPicPr>
          <p:cNvPr id="9" name="Picture 8">
            <a:extLst>
              <a:ext uri="{FF2B5EF4-FFF2-40B4-BE49-F238E27FC236}">
                <a16:creationId xmlns:a16="http://schemas.microsoft.com/office/drawing/2014/main" id="{B0C51983-9049-417B-8B01-E4B44BF8DC5C}"/>
              </a:ext>
            </a:extLst>
          </p:cNvPr>
          <p:cNvPicPr>
            <a:picLocks noChangeAspect="1"/>
          </p:cNvPicPr>
          <p:nvPr/>
        </p:nvPicPr>
        <p:blipFill>
          <a:blip r:embed="rId4"/>
          <a:stretch>
            <a:fillRect/>
          </a:stretch>
        </p:blipFill>
        <p:spPr>
          <a:xfrm>
            <a:off x="4616817" y="557818"/>
            <a:ext cx="2144914" cy="2022078"/>
          </a:xfrm>
          <a:prstGeom prst="rect">
            <a:avLst/>
          </a:prstGeom>
        </p:spPr>
      </p:pic>
      <p:pic>
        <p:nvPicPr>
          <p:cNvPr id="11" name="Picture 10">
            <a:extLst>
              <a:ext uri="{FF2B5EF4-FFF2-40B4-BE49-F238E27FC236}">
                <a16:creationId xmlns:a16="http://schemas.microsoft.com/office/drawing/2014/main" id="{D5D227BF-BF8A-497A-86B6-32374B31D0D3}"/>
              </a:ext>
            </a:extLst>
          </p:cNvPr>
          <p:cNvPicPr>
            <a:picLocks noChangeAspect="1"/>
          </p:cNvPicPr>
          <p:nvPr/>
        </p:nvPicPr>
        <p:blipFill>
          <a:blip r:embed="rId5"/>
          <a:stretch>
            <a:fillRect/>
          </a:stretch>
        </p:blipFill>
        <p:spPr>
          <a:xfrm>
            <a:off x="6737764" y="616046"/>
            <a:ext cx="2406236" cy="1955704"/>
          </a:xfrm>
          <a:prstGeom prst="rect">
            <a:avLst/>
          </a:prstGeom>
        </p:spPr>
      </p:pic>
      <p:sp>
        <p:nvSpPr>
          <p:cNvPr id="12" name="Rectangle 11">
            <a:extLst>
              <a:ext uri="{FF2B5EF4-FFF2-40B4-BE49-F238E27FC236}">
                <a16:creationId xmlns:a16="http://schemas.microsoft.com/office/drawing/2014/main" id="{0A369F19-79D7-46FC-B2BE-69AACC11026A}"/>
              </a:ext>
            </a:extLst>
          </p:cNvPr>
          <p:cNvSpPr/>
          <p:nvPr/>
        </p:nvSpPr>
        <p:spPr>
          <a:xfrm>
            <a:off x="0" y="2597666"/>
            <a:ext cx="8926450" cy="2462213"/>
          </a:xfrm>
          <a:prstGeom prst="rect">
            <a:avLst/>
          </a:prstGeom>
        </p:spPr>
        <p:txBody>
          <a:bodyPr wrap="square">
            <a:spAutoFit/>
          </a:bodyPr>
          <a:lstStyle/>
          <a:p>
            <a:r>
              <a:rPr lang="en-US" b="1" dirty="0">
                <a:solidFill>
                  <a:schemeClr val="tx1"/>
                </a:solidFill>
              </a:rPr>
              <a:t>Conclusions</a:t>
            </a:r>
            <a:r>
              <a:rPr lang="en-US" b="1" dirty="0"/>
              <a:t>:</a:t>
            </a:r>
            <a:r>
              <a:rPr lang="en-US" dirty="0"/>
              <a:t> </a:t>
            </a:r>
          </a:p>
          <a:p>
            <a:pPr marL="285750" indent="-285750">
              <a:buFont typeface="Wingdings" panose="05000000000000000000" pitchFamily="2" charset="2"/>
              <a:buChar char="v"/>
            </a:pPr>
            <a:r>
              <a:rPr lang="en-US" dirty="0"/>
              <a:t> City hotels is the most preferred hotel type by the guests. We can say City hotel is the busiest hotel.</a:t>
            </a:r>
          </a:p>
          <a:p>
            <a:pPr marL="285750" indent="-285750">
              <a:buFont typeface="Wingdings" panose="05000000000000000000" pitchFamily="2" charset="2"/>
              <a:buChar char="v"/>
            </a:pPr>
            <a:r>
              <a:rPr lang="en-US" dirty="0"/>
              <a:t> 27.5 % bookings were got cancelled out of all the bookings </a:t>
            </a:r>
          </a:p>
          <a:p>
            <a:pPr marL="285750" indent="-285750">
              <a:buFont typeface="Wingdings" panose="05000000000000000000" pitchFamily="2" charset="2"/>
              <a:buChar char="v"/>
            </a:pPr>
            <a:r>
              <a:rPr lang="en-US" dirty="0"/>
              <a:t>Only 3.9 % people were revisited the hotels. Rest 96.1 % were new guests. Thus retention rate is low. </a:t>
            </a:r>
          </a:p>
          <a:p>
            <a:pPr marL="285750" indent="-285750">
              <a:buFont typeface="Wingdings" panose="05000000000000000000" pitchFamily="2" charset="2"/>
              <a:buChar char="v"/>
            </a:pPr>
            <a:r>
              <a:rPr lang="en-US" dirty="0"/>
              <a:t>Most of the customers/guests were Transient type(82.4%). And transient party were 13.4% and 0.6 belongs       to group. Remaining guests belongs to Contract type.</a:t>
            </a:r>
          </a:p>
          <a:p>
            <a:endParaRPr lang="en-US" dirty="0"/>
          </a:p>
          <a:p>
            <a:r>
              <a:rPr lang="en-US" dirty="0"/>
              <a:t> </a:t>
            </a:r>
            <a:r>
              <a:rPr lang="en-US" b="1" dirty="0"/>
              <a:t>Contract</a:t>
            </a:r>
            <a:r>
              <a:rPr lang="en-US" dirty="0"/>
              <a:t>-when the booking has an allotment or other type of contract associated to it </a:t>
            </a:r>
          </a:p>
          <a:p>
            <a:r>
              <a:rPr lang="en-US" b="1" dirty="0"/>
              <a:t> Group </a:t>
            </a:r>
            <a:r>
              <a:rPr lang="en-US" dirty="0"/>
              <a:t>-when the booking is associated to a group </a:t>
            </a:r>
          </a:p>
          <a:p>
            <a:r>
              <a:rPr lang="en-US" dirty="0"/>
              <a:t> </a:t>
            </a:r>
            <a:r>
              <a:rPr lang="en-US" b="1" dirty="0"/>
              <a:t>Transient</a:t>
            </a:r>
            <a:r>
              <a:rPr lang="en-US" dirty="0"/>
              <a:t>-when the booking is not part of a group or contract, and is not associated to other transient booking </a:t>
            </a:r>
          </a:p>
          <a:p>
            <a:r>
              <a:rPr lang="en-US" dirty="0"/>
              <a:t> </a:t>
            </a:r>
            <a:r>
              <a:rPr lang="en-US" b="1" dirty="0"/>
              <a:t>Transient-party</a:t>
            </a:r>
            <a:r>
              <a:rPr lang="en-US" dirty="0"/>
              <a:t>-when the booking is transient, but is associated to at least other transient booking </a:t>
            </a:r>
            <a:endParaRPr lang="mr-IN" dirty="0"/>
          </a:p>
        </p:txBody>
      </p:sp>
    </p:spTree>
    <p:extLst>
      <p:ext uri="{BB962C8B-B14F-4D97-AF65-F5344CB8AC3E}">
        <p14:creationId xmlns:p14="http://schemas.microsoft.com/office/powerpoint/2010/main" val="1217299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A5DB-1C8C-40D3-8232-F1FADF1F8615}"/>
              </a:ext>
            </a:extLst>
          </p:cNvPr>
          <p:cNvSpPr>
            <a:spLocks noGrp="1"/>
          </p:cNvSpPr>
          <p:nvPr>
            <p:ph type="title"/>
          </p:nvPr>
        </p:nvSpPr>
        <p:spPr>
          <a:xfrm>
            <a:off x="0" y="-2030"/>
            <a:ext cx="8520600" cy="572700"/>
          </a:xfrm>
        </p:spPr>
        <p:txBody>
          <a:bodyPr/>
          <a:lstStyle/>
          <a:p>
            <a:pPr marL="457200" indent="-457200">
              <a:buFont typeface="Wingdings" panose="05000000000000000000" pitchFamily="2" charset="2"/>
              <a:buChar char="Ø"/>
            </a:pPr>
            <a:r>
              <a:rPr lang="en-US" dirty="0"/>
              <a:t>Exploratory Data Analysis (EDA) :</a:t>
            </a:r>
            <a:endParaRPr lang="mr-IN" dirty="0"/>
          </a:p>
        </p:txBody>
      </p:sp>
      <p:sp>
        <p:nvSpPr>
          <p:cNvPr id="3" name="Text Placeholder 2">
            <a:extLst>
              <a:ext uri="{FF2B5EF4-FFF2-40B4-BE49-F238E27FC236}">
                <a16:creationId xmlns:a16="http://schemas.microsoft.com/office/drawing/2014/main" id="{F26701D3-5D59-4AE2-9AA7-C7388EE3D93B}"/>
              </a:ext>
            </a:extLst>
          </p:cNvPr>
          <p:cNvSpPr>
            <a:spLocks noGrp="1"/>
          </p:cNvSpPr>
          <p:nvPr>
            <p:ph type="body" idx="1"/>
          </p:nvPr>
        </p:nvSpPr>
        <p:spPr/>
        <p:txBody>
          <a:bodyPr/>
          <a:lstStyle/>
          <a:p>
            <a:r>
              <a:rPr lang="en-US" dirty="0"/>
              <a:t>Conclusions: The percentage of 0 changes made in the booking was more than 82 %. Percentage of Single changes made was about 10%.  Agent Id no -9 made the highest bookings which is more than 28721. Most of the customers(91.6%) do not require car parking spaces. Only 8.3 % people required only 1 car parking space.</a:t>
            </a:r>
            <a:endParaRPr lang="mr-IN" dirty="0"/>
          </a:p>
        </p:txBody>
      </p:sp>
      <p:pic>
        <p:nvPicPr>
          <p:cNvPr id="7" name="Picture 6">
            <a:extLst>
              <a:ext uri="{FF2B5EF4-FFF2-40B4-BE49-F238E27FC236}">
                <a16:creationId xmlns:a16="http://schemas.microsoft.com/office/drawing/2014/main" id="{A1058537-8EEB-403C-8CA0-90456D7F3BE7}"/>
              </a:ext>
            </a:extLst>
          </p:cNvPr>
          <p:cNvPicPr>
            <a:picLocks noChangeAspect="1"/>
          </p:cNvPicPr>
          <p:nvPr/>
        </p:nvPicPr>
        <p:blipFill>
          <a:blip r:embed="rId3"/>
          <a:stretch>
            <a:fillRect/>
          </a:stretch>
        </p:blipFill>
        <p:spPr>
          <a:xfrm>
            <a:off x="77783" y="636478"/>
            <a:ext cx="3728878" cy="2190630"/>
          </a:xfrm>
          <a:prstGeom prst="rect">
            <a:avLst/>
          </a:prstGeom>
        </p:spPr>
      </p:pic>
      <p:pic>
        <p:nvPicPr>
          <p:cNvPr id="9" name="Picture 8">
            <a:extLst>
              <a:ext uri="{FF2B5EF4-FFF2-40B4-BE49-F238E27FC236}">
                <a16:creationId xmlns:a16="http://schemas.microsoft.com/office/drawing/2014/main" id="{EBF4602D-584B-4F59-BDAB-0B63D7D4F659}"/>
              </a:ext>
            </a:extLst>
          </p:cNvPr>
          <p:cNvPicPr>
            <a:picLocks noChangeAspect="1"/>
          </p:cNvPicPr>
          <p:nvPr/>
        </p:nvPicPr>
        <p:blipFill>
          <a:blip r:embed="rId4"/>
          <a:stretch>
            <a:fillRect/>
          </a:stretch>
        </p:blipFill>
        <p:spPr>
          <a:xfrm>
            <a:off x="4040578" y="659716"/>
            <a:ext cx="4176466" cy="2039181"/>
          </a:xfrm>
          <a:prstGeom prst="rect">
            <a:avLst/>
          </a:prstGeom>
        </p:spPr>
      </p:pic>
      <p:sp>
        <p:nvSpPr>
          <p:cNvPr id="10" name="Rectangle 9">
            <a:extLst>
              <a:ext uri="{FF2B5EF4-FFF2-40B4-BE49-F238E27FC236}">
                <a16:creationId xmlns:a16="http://schemas.microsoft.com/office/drawing/2014/main" id="{01D3EBC4-4EC0-47E7-8DCA-9492F9501CFC}"/>
              </a:ext>
            </a:extLst>
          </p:cNvPr>
          <p:cNvSpPr/>
          <p:nvPr/>
        </p:nvSpPr>
        <p:spPr>
          <a:xfrm>
            <a:off x="0" y="2916154"/>
            <a:ext cx="4572000" cy="2031325"/>
          </a:xfrm>
          <a:prstGeom prst="rect">
            <a:avLst/>
          </a:prstGeom>
        </p:spPr>
        <p:txBody>
          <a:bodyPr>
            <a:spAutoFit/>
          </a:bodyPr>
          <a:lstStyle/>
          <a:p>
            <a:r>
              <a:rPr lang="en-US" b="1" dirty="0">
                <a:solidFill>
                  <a:schemeClr val="tx1"/>
                </a:solidFill>
              </a:rPr>
              <a:t>Conclusions:</a:t>
            </a:r>
          </a:p>
          <a:p>
            <a:pPr marL="285750" indent="-285750">
              <a:buFont typeface="Wingdings" panose="05000000000000000000" pitchFamily="2" charset="2"/>
              <a:buChar char="v"/>
            </a:pPr>
            <a:r>
              <a:rPr lang="en-US" dirty="0"/>
              <a:t> The percentage of 0 changes made in the booking was more than 82 %. Percentage of Single changes made was about 10%.</a:t>
            </a:r>
          </a:p>
          <a:p>
            <a:pPr marL="285750" indent="-285750">
              <a:buFont typeface="Wingdings" panose="05000000000000000000" pitchFamily="2" charset="2"/>
              <a:buChar char="v"/>
            </a:pPr>
            <a:r>
              <a:rPr lang="en-US" dirty="0"/>
              <a:t> Agent Id no -9 made the highest bookings which is more than 28721. </a:t>
            </a:r>
          </a:p>
          <a:p>
            <a:pPr marL="285750" indent="-285750">
              <a:buFont typeface="Wingdings" panose="05000000000000000000" pitchFamily="2" charset="2"/>
              <a:buChar char="v"/>
            </a:pPr>
            <a:r>
              <a:rPr lang="en-US" dirty="0"/>
              <a:t>Most of the customers(91.6%) do not require car parking spaces. Only 8.3 % people required only 1 car parking space. </a:t>
            </a:r>
            <a:endParaRPr lang="mr-IN" dirty="0"/>
          </a:p>
        </p:txBody>
      </p:sp>
      <p:pic>
        <p:nvPicPr>
          <p:cNvPr id="12" name="Picture 11">
            <a:extLst>
              <a:ext uri="{FF2B5EF4-FFF2-40B4-BE49-F238E27FC236}">
                <a16:creationId xmlns:a16="http://schemas.microsoft.com/office/drawing/2014/main" id="{3396A082-AC51-4DB2-A1B6-C9173A21FA87}"/>
              </a:ext>
            </a:extLst>
          </p:cNvPr>
          <p:cNvPicPr>
            <a:picLocks noChangeAspect="1"/>
          </p:cNvPicPr>
          <p:nvPr/>
        </p:nvPicPr>
        <p:blipFill>
          <a:blip r:embed="rId5"/>
          <a:stretch>
            <a:fillRect/>
          </a:stretch>
        </p:blipFill>
        <p:spPr>
          <a:xfrm>
            <a:off x="4883700" y="2908298"/>
            <a:ext cx="2495629" cy="2031325"/>
          </a:xfrm>
          <a:prstGeom prst="rect">
            <a:avLst/>
          </a:prstGeom>
        </p:spPr>
      </p:pic>
    </p:spTree>
    <p:extLst>
      <p:ext uri="{BB962C8B-B14F-4D97-AF65-F5344CB8AC3E}">
        <p14:creationId xmlns:p14="http://schemas.microsoft.com/office/powerpoint/2010/main" val="428044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1D98-1558-423F-B3ED-30AD07690499}"/>
              </a:ext>
            </a:extLst>
          </p:cNvPr>
          <p:cNvSpPr>
            <a:spLocks noGrp="1"/>
          </p:cNvSpPr>
          <p:nvPr>
            <p:ph type="title"/>
          </p:nvPr>
        </p:nvSpPr>
        <p:spPr>
          <a:xfrm>
            <a:off x="0" y="361597"/>
            <a:ext cx="8520600" cy="572700"/>
          </a:xfrm>
        </p:spPr>
        <p:txBody>
          <a:bodyPr/>
          <a:lstStyle/>
          <a:p>
            <a:pPr marL="457200" indent="-457200">
              <a:buFont typeface="Wingdings" panose="05000000000000000000" pitchFamily="2" charset="2"/>
              <a:buChar char="Ø"/>
            </a:pPr>
            <a:r>
              <a:rPr lang="en-US" dirty="0"/>
              <a:t>Exploratory Data Analysis (EDA) :</a:t>
            </a:r>
            <a:endParaRPr lang="mr-IN" dirty="0"/>
          </a:p>
        </p:txBody>
      </p:sp>
      <p:sp>
        <p:nvSpPr>
          <p:cNvPr id="3" name="Text Placeholder 2">
            <a:extLst>
              <a:ext uri="{FF2B5EF4-FFF2-40B4-BE49-F238E27FC236}">
                <a16:creationId xmlns:a16="http://schemas.microsoft.com/office/drawing/2014/main" id="{EB49E8B2-5D53-4F8C-A7B0-11F428DE3752}"/>
              </a:ext>
            </a:extLst>
          </p:cNvPr>
          <p:cNvSpPr>
            <a:spLocks noGrp="1"/>
          </p:cNvSpPr>
          <p:nvPr>
            <p:ph type="body" idx="1"/>
          </p:nvPr>
        </p:nvSpPr>
        <p:spPr/>
        <p:txBody>
          <a:bodyPr/>
          <a:lstStyle/>
          <a:p>
            <a:r>
              <a:rPr lang="en-US" dirty="0"/>
              <a:t>Conclusions: 79.1 % bookings were made through TA/TO (travel agents/Tour operators).Second most channel is direct.  Room type ‘A’ is most preferred by the guests second most preferred is ‘D’. Almost 98.7% of the guests prefer ‘No deposit’ type of criterion while booking hotels.</a:t>
            </a:r>
            <a:endParaRPr lang="mr-IN" dirty="0"/>
          </a:p>
        </p:txBody>
      </p:sp>
      <p:pic>
        <p:nvPicPr>
          <p:cNvPr id="5" name="Picture 4">
            <a:extLst>
              <a:ext uri="{FF2B5EF4-FFF2-40B4-BE49-F238E27FC236}">
                <a16:creationId xmlns:a16="http://schemas.microsoft.com/office/drawing/2014/main" id="{1B1E6040-6410-4233-B441-85D970A0B5DC}"/>
              </a:ext>
            </a:extLst>
          </p:cNvPr>
          <p:cNvPicPr>
            <a:picLocks noChangeAspect="1"/>
          </p:cNvPicPr>
          <p:nvPr/>
        </p:nvPicPr>
        <p:blipFill>
          <a:blip r:embed="rId2"/>
          <a:stretch>
            <a:fillRect/>
          </a:stretch>
        </p:blipFill>
        <p:spPr>
          <a:xfrm>
            <a:off x="289200" y="934297"/>
            <a:ext cx="2957369" cy="2127461"/>
          </a:xfrm>
          <a:prstGeom prst="rect">
            <a:avLst/>
          </a:prstGeom>
        </p:spPr>
      </p:pic>
      <p:pic>
        <p:nvPicPr>
          <p:cNvPr id="7" name="Picture 6">
            <a:extLst>
              <a:ext uri="{FF2B5EF4-FFF2-40B4-BE49-F238E27FC236}">
                <a16:creationId xmlns:a16="http://schemas.microsoft.com/office/drawing/2014/main" id="{4BFCE14B-47C3-498F-9A2A-600642600CC7}"/>
              </a:ext>
            </a:extLst>
          </p:cNvPr>
          <p:cNvPicPr>
            <a:picLocks noChangeAspect="1"/>
          </p:cNvPicPr>
          <p:nvPr/>
        </p:nvPicPr>
        <p:blipFill>
          <a:blip r:embed="rId3"/>
          <a:stretch>
            <a:fillRect/>
          </a:stretch>
        </p:blipFill>
        <p:spPr>
          <a:xfrm>
            <a:off x="3535769" y="928597"/>
            <a:ext cx="5429881" cy="2480387"/>
          </a:xfrm>
          <a:prstGeom prst="rect">
            <a:avLst/>
          </a:prstGeom>
        </p:spPr>
      </p:pic>
      <p:sp>
        <p:nvSpPr>
          <p:cNvPr id="8" name="Rectangle 7">
            <a:extLst>
              <a:ext uri="{FF2B5EF4-FFF2-40B4-BE49-F238E27FC236}">
                <a16:creationId xmlns:a16="http://schemas.microsoft.com/office/drawing/2014/main" id="{FF9BFE23-F88F-43D9-9F4D-7775EAB109FF}"/>
              </a:ext>
            </a:extLst>
          </p:cNvPr>
          <p:cNvSpPr/>
          <p:nvPr/>
        </p:nvSpPr>
        <p:spPr>
          <a:xfrm>
            <a:off x="24144" y="3327618"/>
            <a:ext cx="4572000" cy="1815882"/>
          </a:xfrm>
          <a:prstGeom prst="rect">
            <a:avLst/>
          </a:prstGeom>
        </p:spPr>
        <p:txBody>
          <a:bodyPr>
            <a:spAutoFit/>
          </a:bodyPr>
          <a:lstStyle/>
          <a:p>
            <a:r>
              <a:rPr lang="en-US" b="1" dirty="0">
                <a:solidFill>
                  <a:schemeClr val="tx1"/>
                </a:solidFill>
              </a:rPr>
              <a:t>Conclusions:</a:t>
            </a:r>
          </a:p>
          <a:p>
            <a:pPr marL="285750" indent="-285750">
              <a:buFont typeface="Wingdings" panose="05000000000000000000" pitchFamily="2" charset="2"/>
              <a:buChar char="v"/>
            </a:pPr>
            <a:r>
              <a:rPr lang="en-US" dirty="0"/>
              <a:t> 79.1 % bookings were made through TA/TO (travel agents/Tour operators).Second most channel is direct. </a:t>
            </a:r>
          </a:p>
          <a:p>
            <a:pPr marL="285750" indent="-285750">
              <a:buFont typeface="Wingdings" panose="05000000000000000000" pitchFamily="2" charset="2"/>
              <a:buChar char="v"/>
            </a:pPr>
            <a:r>
              <a:rPr lang="en-US" dirty="0"/>
              <a:t> Room type ‘A’ is most preferred by the guests second most preferred is ‘D’.</a:t>
            </a:r>
          </a:p>
          <a:p>
            <a:pPr marL="285750" indent="-285750">
              <a:buFont typeface="Wingdings" panose="05000000000000000000" pitchFamily="2" charset="2"/>
              <a:buChar char="v"/>
            </a:pPr>
            <a:r>
              <a:rPr lang="en-US" dirty="0"/>
              <a:t> Almost 98.7% of the guests prefer ‘No deposit’ type of criterion while booking hotels. </a:t>
            </a:r>
            <a:endParaRPr lang="mr-IN" dirty="0"/>
          </a:p>
        </p:txBody>
      </p:sp>
      <p:pic>
        <p:nvPicPr>
          <p:cNvPr id="10" name="Picture 9">
            <a:extLst>
              <a:ext uri="{FF2B5EF4-FFF2-40B4-BE49-F238E27FC236}">
                <a16:creationId xmlns:a16="http://schemas.microsoft.com/office/drawing/2014/main" id="{C2DC353C-5896-4C2B-AC6D-4B5FCA5BACDD}"/>
              </a:ext>
            </a:extLst>
          </p:cNvPr>
          <p:cNvPicPr>
            <a:picLocks noChangeAspect="1"/>
          </p:cNvPicPr>
          <p:nvPr/>
        </p:nvPicPr>
        <p:blipFill>
          <a:blip r:embed="rId4"/>
          <a:stretch>
            <a:fillRect/>
          </a:stretch>
        </p:blipFill>
        <p:spPr>
          <a:xfrm>
            <a:off x="5179394" y="3412865"/>
            <a:ext cx="2380593" cy="1645388"/>
          </a:xfrm>
          <a:prstGeom prst="rect">
            <a:avLst/>
          </a:prstGeom>
        </p:spPr>
      </p:pic>
    </p:spTree>
    <p:extLst>
      <p:ext uri="{BB962C8B-B14F-4D97-AF65-F5344CB8AC3E}">
        <p14:creationId xmlns:p14="http://schemas.microsoft.com/office/powerpoint/2010/main" val="180727154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24210</TotalTime>
  <Words>2167</Words>
  <Application>Microsoft Office PowerPoint</Application>
  <PresentationFormat>On-screen Show (16:9)</PresentationFormat>
  <Paragraphs>145</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Montserrat</vt:lpstr>
      <vt:lpstr>Arial Black</vt:lpstr>
      <vt:lpstr>Wingdings</vt:lpstr>
      <vt:lpstr>Simple Light</vt:lpstr>
      <vt:lpstr>Capstone Project 1  EDA On Hotel Booking Analysis By Abhishek Kannagi Almabetter Trainee</vt:lpstr>
      <vt:lpstr> Problem Statement:</vt:lpstr>
      <vt:lpstr>Work Flow :</vt:lpstr>
      <vt:lpstr>Data Collection and Understanding:</vt:lpstr>
      <vt:lpstr>Data Collection and Understanding:</vt:lpstr>
      <vt:lpstr> Data Cleaning and Manipulation:</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 Team Members Piyush A. Lanjewar Prithvi Raj Yogesh Reddy</dc:title>
  <dc:creator>piyush</dc:creator>
  <cp:lastModifiedBy>Shree</cp:lastModifiedBy>
  <cp:revision>50</cp:revision>
  <cp:lastPrinted>2022-07-07T05:26:55Z</cp:lastPrinted>
  <dcterms:modified xsi:type="dcterms:W3CDTF">2022-07-07T07:25:51Z</dcterms:modified>
</cp:coreProperties>
</file>