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30"/>
  </p:notesMasterIdLst>
  <p:sldIdLst>
    <p:sldId id="256" r:id="rId2"/>
    <p:sldId id="714" r:id="rId3"/>
    <p:sldId id="767" r:id="rId4"/>
    <p:sldId id="674" r:id="rId5"/>
    <p:sldId id="769" r:id="rId6"/>
    <p:sldId id="737" r:id="rId7"/>
    <p:sldId id="770" r:id="rId8"/>
    <p:sldId id="735" r:id="rId9"/>
    <p:sldId id="771" r:id="rId10"/>
    <p:sldId id="772" r:id="rId11"/>
    <p:sldId id="783" r:id="rId12"/>
    <p:sldId id="784" r:id="rId13"/>
    <p:sldId id="785" r:id="rId14"/>
    <p:sldId id="786" r:id="rId15"/>
    <p:sldId id="787" r:id="rId16"/>
    <p:sldId id="788" r:id="rId17"/>
    <p:sldId id="789" r:id="rId18"/>
    <p:sldId id="790" r:id="rId19"/>
    <p:sldId id="791" r:id="rId20"/>
    <p:sldId id="750" r:id="rId21"/>
    <p:sldId id="792" r:id="rId22"/>
    <p:sldId id="793" r:id="rId23"/>
    <p:sldId id="794" r:id="rId24"/>
    <p:sldId id="795" r:id="rId25"/>
    <p:sldId id="796" r:id="rId26"/>
    <p:sldId id="797" r:id="rId27"/>
    <p:sldId id="782" r:id="rId28"/>
    <p:sldId id="7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75D"/>
    <a:srgbClr val="333F50"/>
    <a:srgbClr val="8497B0"/>
    <a:srgbClr val="8FAADC"/>
    <a:srgbClr val="2F5597"/>
    <a:srgbClr val="626CC7"/>
    <a:srgbClr val="323B8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47" autoAdjust="0"/>
    <p:restoredTop sz="93447" autoAdjust="0"/>
  </p:normalViewPr>
  <p:slideViewPr>
    <p:cSldViewPr snapToGrid="0">
      <p:cViewPr>
        <p:scale>
          <a:sx n="75" d="100"/>
          <a:sy n="75" d="100"/>
        </p:scale>
        <p:origin x="840" y="126"/>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01-02-2025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1580727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dirty="0"/>
          </a:p>
        </p:txBody>
      </p:sp>
    </p:spTree>
    <p:extLst>
      <p:ext uri="{BB962C8B-B14F-4D97-AF65-F5344CB8AC3E}">
        <p14:creationId xmlns:p14="http://schemas.microsoft.com/office/powerpoint/2010/main" val="342774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FFB008-8E38-46F5-BCB9-8CFEF233CF3A}" type="slidenum">
              <a:rPr lang="en-IN" smtClean="0"/>
              <a:t>13</a:t>
            </a:fld>
            <a:endParaRPr lang="en-IN" dirty="0"/>
          </a:p>
        </p:txBody>
      </p:sp>
    </p:spTree>
    <p:extLst>
      <p:ext uri="{BB962C8B-B14F-4D97-AF65-F5344CB8AC3E}">
        <p14:creationId xmlns:p14="http://schemas.microsoft.com/office/powerpoint/2010/main" val="2908147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p:cNvSpPr txBox="1"/>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p:cNvSpPr txBox="1"/>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txBox="1"/>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a:fillRect/>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23239"/>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E-Commerce Customer Segmentation and Prediction</a:t>
            </a:r>
          </a:p>
        </p:txBody>
      </p:sp>
      <p:sp>
        <p:nvSpPr>
          <p:cNvPr id="3" name="TextBox 2">
            <a:extLst>
              <a:ext uri="{FF2B5EF4-FFF2-40B4-BE49-F238E27FC236}">
                <a16:creationId xmlns:a16="http://schemas.microsoft.com/office/drawing/2014/main" id="{28A7FCB2-54C6-0E58-1C8E-75CDBDE61B85}"/>
              </a:ext>
            </a:extLst>
          </p:cNvPr>
          <p:cNvSpPr txBox="1"/>
          <p:nvPr/>
        </p:nvSpPr>
        <p:spPr>
          <a:xfrm>
            <a:off x="712838" y="3598786"/>
            <a:ext cx="10766324" cy="2800767"/>
          </a:xfrm>
          <a:prstGeom prst="rect">
            <a:avLst/>
          </a:prstGeom>
          <a:noFill/>
        </p:spPr>
        <p:txBody>
          <a:bodyPr wrap="square" rtlCol="0">
            <a:spAutoFit/>
          </a:bodyPr>
          <a:lstStyle/>
          <a:p>
            <a:pPr lvl="1"/>
            <a:endParaRPr lang="en-GB" sz="4400" b="1" dirty="0">
              <a:solidFill>
                <a:schemeClr val="bg1"/>
              </a:solidFill>
            </a:endParaRPr>
          </a:p>
          <a:p>
            <a:pPr lvl="1"/>
            <a:r>
              <a:rPr lang="en-GB" sz="4400" b="1" dirty="0">
                <a:solidFill>
                  <a:schemeClr val="bg1"/>
                </a:solidFill>
              </a:rPr>
              <a:t>Presented by: Abhishek Kumar</a:t>
            </a:r>
          </a:p>
          <a:p>
            <a:pPr lvl="1"/>
            <a:r>
              <a:rPr lang="en-GB" sz="4400" b="1" dirty="0">
                <a:solidFill>
                  <a:schemeClr val="bg1"/>
                </a:solidFill>
              </a:rPr>
              <a:t>Institute:  Boston Institute of Analytics</a:t>
            </a:r>
          </a:p>
          <a:p>
            <a:endParaRPr lang="en-GB" sz="44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1"/>
            <a:ext cx="11833860" cy="6059170"/>
          </a:xfrm>
        </p:spPr>
        <p:txBody>
          <a:bodyPr/>
          <a:lstStyle/>
          <a:p>
            <a:pPr marL="0" indent="0">
              <a:buNone/>
            </a:pPr>
            <a:r>
              <a:rPr lang="en-US" b="1" dirty="0"/>
              <a:t>Recency - </a:t>
            </a:r>
          </a:p>
          <a:p>
            <a:r>
              <a:rPr lang="en-US" sz="2600" dirty="0"/>
              <a:t>The number of days since a customer’s last transaction.</a:t>
            </a:r>
          </a:p>
          <a:p>
            <a:r>
              <a:rPr lang="en-US" sz="2600" dirty="0"/>
              <a:t>Recent purchases suggest higher likelihood of repeat purchases.</a:t>
            </a:r>
          </a:p>
          <a:p>
            <a:r>
              <a:rPr lang="en-US" sz="2600" dirty="0"/>
              <a:t>Calculate the difference between </a:t>
            </a:r>
            <a:r>
              <a:rPr lang="en-US" sz="2600" dirty="0" err="1"/>
              <a:t>max_date</a:t>
            </a:r>
            <a:r>
              <a:rPr lang="en-US" sz="2600" dirty="0"/>
              <a:t> (last transaction date in the dataset) and each customer's Invoice Date.</a:t>
            </a:r>
          </a:p>
          <a:p>
            <a:r>
              <a:rPr lang="en-US" sz="2600" dirty="0"/>
              <a:t>Extract the number of days for comparison.</a:t>
            </a:r>
          </a:p>
          <a:p>
            <a:pPr marL="0" indent="0">
              <a:buNone/>
            </a:pPr>
            <a:endParaRPr lang="en-US" sz="2600" dirty="0"/>
          </a:p>
        </p:txBody>
      </p:sp>
      <p:pic>
        <p:nvPicPr>
          <p:cNvPr id="11" name="Picture 10">
            <a:extLst>
              <a:ext uri="{FF2B5EF4-FFF2-40B4-BE49-F238E27FC236}">
                <a16:creationId xmlns:a16="http://schemas.microsoft.com/office/drawing/2014/main" id="{107256FC-9C8E-4B4B-4314-2B5F4E1CBC48}"/>
              </a:ext>
            </a:extLst>
          </p:cNvPr>
          <p:cNvPicPr>
            <a:picLocks noChangeAspect="1"/>
          </p:cNvPicPr>
          <p:nvPr/>
        </p:nvPicPr>
        <p:blipFill>
          <a:blip r:embed="rId2"/>
          <a:stretch>
            <a:fillRect/>
          </a:stretch>
        </p:blipFill>
        <p:spPr>
          <a:xfrm>
            <a:off x="266700" y="3029586"/>
            <a:ext cx="11658599" cy="32207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05383-AD2C-A4C3-349F-FDBC4DAB793A}"/>
              </a:ext>
            </a:extLst>
          </p:cNvPr>
          <p:cNvSpPr txBox="1"/>
          <p:nvPr/>
        </p:nvSpPr>
        <p:spPr>
          <a:xfrm>
            <a:off x="0" y="0"/>
            <a:ext cx="11982450" cy="2800767"/>
          </a:xfrm>
          <a:prstGeom prst="rect">
            <a:avLst/>
          </a:prstGeom>
          <a:noFill/>
        </p:spPr>
        <p:txBody>
          <a:bodyPr wrap="square">
            <a:spAutoFit/>
          </a:bodyPr>
          <a:lstStyle/>
          <a:p>
            <a:r>
              <a:rPr lang="en-GB" sz="3600" dirty="0">
                <a:solidFill>
                  <a:schemeClr val="bg2">
                    <a:lumMod val="10000"/>
                  </a:schemeClr>
                </a:solidFill>
              </a:rPr>
              <a:t>📊 </a:t>
            </a:r>
            <a:r>
              <a:rPr lang="en-GB" sz="3200" b="1" dirty="0">
                <a:solidFill>
                  <a:schemeClr val="bg2">
                    <a:lumMod val="10000"/>
                  </a:schemeClr>
                </a:solidFill>
              </a:rPr>
              <a:t>Technical Analysis of RFM Chart</a:t>
            </a:r>
            <a:endParaRPr lang="en-GB" sz="3600" b="1" dirty="0">
              <a:solidFill>
                <a:schemeClr val="bg2">
                  <a:lumMod val="10000"/>
                </a:schemeClr>
              </a:solidFill>
            </a:endParaRPr>
          </a:p>
          <a:p>
            <a:pPr marL="742950" indent="-742950">
              <a:buFont typeface="+mj-lt"/>
              <a:buAutoNum type="arabicPeriod"/>
            </a:pPr>
            <a:r>
              <a:rPr lang="en-GB" sz="2800" dirty="0">
                <a:solidFill>
                  <a:schemeClr val="tx1">
                    <a:lumMod val="90000"/>
                    <a:lumOff val="10000"/>
                  </a:schemeClr>
                </a:solidFill>
              </a:rPr>
              <a:t>Data Processing Excellence</a:t>
            </a:r>
          </a:p>
          <a:p>
            <a:pPr marL="571500" indent="-571500">
              <a:buFont typeface="Arial" panose="020B0604020202020204" pitchFamily="34" charset="0"/>
              <a:buChar char="•"/>
            </a:pPr>
            <a:r>
              <a:rPr lang="en-GB" sz="2800" dirty="0">
                <a:solidFill>
                  <a:schemeClr val="bg2">
                    <a:lumMod val="10000"/>
                  </a:schemeClr>
                </a:solidFill>
              </a:rPr>
              <a:t>Code smartly aggregates customer behaviour into RFM metrics.</a:t>
            </a:r>
          </a:p>
          <a:p>
            <a:pPr marL="571500" indent="-571500">
              <a:buFont typeface="Arial" panose="020B0604020202020204" pitchFamily="34" charset="0"/>
              <a:buChar char="•"/>
            </a:pPr>
            <a:r>
              <a:rPr lang="en-GB" sz="2800" dirty="0">
                <a:solidFill>
                  <a:schemeClr val="bg2">
                    <a:lumMod val="10000"/>
                  </a:schemeClr>
                </a:solidFill>
              </a:rPr>
              <a:t>Uses sophisticated </a:t>
            </a:r>
            <a:r>
              <a:rPr lang="en-GB" sz="2800" dirty="0" err="1">
                <a:solidFill>
                  <a:schemeClr val="bg2">
                    <a:lumMod val="10000"/>
                  </a:schemeClr>
                </a:solidFill>
              </a:rPr>
              <a:t>groupby</a:t>
            </a:r>
            <a:r>
              <a:rPr lang="en-GB" sz="2800" dirty="0">
                <a:solidFill>
                  <a:schemeClr val="bg2">
                    <a:lumMod val="10000"/>
                  </a:schemeClr>
                </a:solidFill>
              </a:rPr>
              <a:t> operations to condense 541,909 transactions</a:t>
            </a:r>
          </a:p>
          <a:p>
            <a:pPr marL="571500" indent="-571500">
              <a:buFont typeface="Arial" panose="020B0604020202020204" pitchFamily="34" charset="0"/>
              <a:buChar char="•"/>
            </a:pPr>
            <a:r>
              <a:rPr lang="en-GB" sz="2800" dirty="0">
                <a:solidFill>
                  <a:schemeClr val="bg2">
                    <a:lumMod val="10000"/>
                  </a:schemeClr>
                </a:solidFill>
              </a:rPr>
              <a:t>Custom lambda functions capture complex purchasing patterns</a:t>
            </a:r>
          </a:p>
          <a:p>
            <a:pPr marL="571500" indent="-571500">
              <a:buFont typeface="Arial" panose="020B0604020202020204" pitchFamily="34" charset="0"/>
              <a:buChar char="•"/>
            </a:pPr>
            <a:r>
              <a:rPr lang="en-GB" sz="2800" dirty="0">
                <a:solidFill>
                  <a:schemeClr val="bg2">
                    <a:lumMod val="10000"/>
                  </a:schemeClr>
                </a:solidFill>
              </a:rPr>
              <a:t>Clean visualization using </a:t>
            </a:r>
            <a:r>
              <a:rPr lang="en-GB" sz="2800" dirty="0" err="1">
                <a:solidFill>
                  <a:schemeClr val="bg2">
                    <a:lumMod val="10000"/>
                  </a:schemeClr>
                </a:solidFill>
              </a:rPr>
              <a:t>seaborn's</a:t>
            </a:r>
            <a:r>
              <a:rPr lang="en-GB" sz="2800" dirty="0">
                <a:solidFill>
                  <a:schemeClr val="bg2">
                    <a:lumMod val="10000"/>
                  </a:schemeClr>
                </a:solidFill>
              </a:rPr>
              <a:t> </a:t>
            </a:r>
            <a:r>
              <a:rPr lang="en-GB" sz="2800" dirty="0" err="1">
                <a:solidFill>
                  <a:schemeClr val="bg2">
                    <a:lumMod val="10000"/>
                  </a:schemeClr>
                </a:solidFill>
              </a:rPr>
              <a:t>barplot</a:t>
            </a:r>
            <a:r>
              <a:rPr lang="en-GB" sz="2800" dirty="0">
                <a:solidFill>
                  <a:schemeClr val="bg2">
                    <a:lumMod val="10000"/>
                  </a:schemeClr>
                </a:solidFill>
              </a:rPr>
              <a:t> with veridic colour palette</a:t>
            </a:r>
          </a:p>
        </p:txBody>
      </p:sp>
    </p:spTree>
    <p:extLst>
      <p:ext uri="{BB962C8B-B14F-4D97-AF65-F5344CB8AC3E}">
        <p14:creationId xmlns:p14="http://schemas.microsoft.com/office/powerpoint/2010/main" val="418922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D33C8-FFCE-D938-A281-AF1064533C00}"/>
              </a:ext>
            </a:extLst>
          </p:cNvPr>
          <p:cNvSpPr txBox="1"/>
          <p:nvPr/>
        </p:nvSpPr>
        <p:spPr>
          <a:xfrm>
            <a:off x="0" y="0"/>
            <a:ext cx="6762750" cy="6678751"/>
          </a:xfrm>
          <a:prstGeom prst="rect">
            <a:avLst/>
          </a:prstGeom>
          <a:noFill/>
        </p:spPr>
        <p:txBody>
          <a:bodyPr wrap="square">
            <a:spAutoFit/>
          </a:bodyPr>
          <a:lstStyle/>
          <a:p>
            <a:pPr marL="457200" indent="-457200" algn="l">
              <a:buFont typeface="Wingdings" panose="05000000000000000000" pitchFamily="2" charset="2"/>
              <a:buChar char="Ø"/>
            </a:pPr>
            <a:r>
              <a:rPr lang="en-GB" sz="3200" b="1" i="0" dirty="0">
                <a:solidFill>
                  <a:srgbClr val="1F1F1F"/>
                </a:solidFill>
                <a:effectLst/>
                <a:latin typeface="Roboto" panose="02000000000000000000" pitchFamily="2" charset="0"/>
              </a:rPr>
              <a:t>10 Most Valuable Customers.</a:t>
            </a:r>
          </a:p>
          <a:p>
            <a:pPr marL="514350" indent="-514350" algn="l">
              <a:buFont typeface="+mj-lt"/>
              <a:buAutoNum type="arabicPeriod"/>
            </a:pPr>
            <a:r>
              <a:rPr lang="en-GB" sz="2800" b="1" dirty="0"/>
              <a:t>Key Revenue Contributors:</a:t>
            </a:r>
          </a:p>
          <a:p>
            <a:pPr marL="457200" indent="-457200" algn="l">
              <a:buFont typeface="Arial" panose="020B0604020202020204" pitchFamily="34" charset="0"/>
              <a:buChar char="•"/>
            </a:pPr>
            <a:r>
              <a:rPr lang="en-GB" sz="2400" dirty="0"/>
              <a:t>Top 3 customers account for a significant share of revenue.</a:t>
            </a:r>
          </a:p>
          <a:p>
            <a:pPr marL="457200" indent="-457200" algn="l">
              <a:buFont typeface="Arial" panose="020B0604020202020204" pitchFamily="34" charset="0"/>
              <a:buChar char="•"/>
            </a:pPr>
            <a:r>
              <a:rPr lang="en-GB" sz="2400" dirty="0"/>
              <a:t>Special retention strategies should be applied to them.</a:t>
            </a:r>
          </a:p>
          <a:p>
            <a:pPr marL="514350" indent="-514350" algn="l">
              <a:buAutoNum type="arabicPeriod" startAt="2"/>
            </a:pPr>
            <a:r>
              <a:rPr lang="en-GB" sz="2800" b="1" dirty="0"/>
              <a:t>Revenue Distribution is Uneven:</a:t>
            </a:r>
          </a:p>
          <a:p>
            <a:pPr marL="457200" indent="-457200" algn="l">
              <a:buFont typeface="Arial" panose="020B0604020202020204" pitchFamily="34" charset="0"/>
              <a:buChar char="•"/>
            </a:pPr>
            <a:r>
              <a:rPr lang="en-GB" sz="2400" dirty="0"/>
              <a:t>A large part of the business depends on a few customers.</a:t>
            </a:r>
            <a:endParaRPr lang="en-GB" sz="2400" b="1" dirty="0"/>
          </a:p>
          <a:p>
            <a:pPr marL="457200" indent="-457200" algn="l">
              <a:buFont typeface="Arial" panose="020B0604020202020204" pitchFamily="34" charset="0"/>
              <a:buChar char="•"/>
            </a:pPr>
            <a:r>
              <a:rPr lang="en-GB" sz="2400" dirty="0"/>
              <a:t>Need to </a:t>
            </a:r>
            <a:r>
              <a:rPr lang="en-GB" sz="2400" b="1" dirty="0"/>
              <a:t>diversify customer base</a:t>
            </a:r>
            <a:r>
              <a:rPr lang="en-GB" sz="2400" dirty="0"/>
              <a:t> and increase spending among other customers.</a:t>
            </a:r>
            <a:endParaRPr lang="en-GB" sz="2400" b="1" dirty="0"/>
          </a:p>
          <a:p>
            <a:pPr marL="514350" indent="-514350" algn="l">
              <a:buAutoNum type="arabicPeriod" startAt="3"/>
            </a:pPr>
            <a:r>
              <a:rPr lang="en-GB" sz="2800" b="1" dirty="0"/>
              <a:t>Actionable Strategies:</a:t>
            </a:r>
          </a:p>
          <a:p>
            <a:pPr marL="457200" indent="-457200" algn="l">
              <a:buFont typeface="Arial" panose="020B0604020202020204" pitchFamily="34" charset="0"/>
              <a:buChar char="•"/>
            </a:pPr>
            <a:r>
              <a:rPr lang="en-GB" sz="2400" dirty="0"/>
              <a:t>Personalization, loyalty programs, upselling, and win-back campaigns.</a:t>
            </a:r>
          </a:p>
          <a:p>
            <a:pPr marL="457200" indent="-457200">
              <a:buFont typeface="Arial" panose="020B0604020202020204" pitchFamily="34" charset="0"/>
              <a:buChar char="•"/>
            </a:pPr>
            <a:r>
              <a:rPr lang="en-GB" sz="2400" b="0" i="0" dirty="0">
                <a:solidFill>
                  <a:srgbClr val="21275D"/>
                </a:solidFill>
                <a:effectLst/>
              </a:rPr>
              <a:t>It helps identify high-value customers who contribute the most to the business's revenue.</a:t>
            </a:r>
          </a:p>
          <a:p>
            <a:pPr marL="457200" indent="-457200" algn="l">
              <a:buFont typeface="Arial" panose="020B0604020202020204" pitchFamily="34" charset="0"/>
              <a:buChar char="•"/>
            </a:pPr>
            <a:endParaRPr lang="en-GB" sz="2400" b="1" i="0" dirty="0">
              <a:solidFill>
                <a:srgbClr val="1F1F1F"/>
              </a:solidFill>
              <a:effectLst/>
              <a:latin typeface="Roboto" panose="02000000000000000000" pitchFamily="2" charset="0"/>
            </a:endParaRPr>
          </a:p>
        </p:txBody>
      </p:sp>
      <p:pic>
        <p:nvPicPr>
          <p:cNvPr id="1026" name="Picture 2">
            <a:extLst>
              <a:ext uri="{FF2B5EF4-FFF2-40B4-BE49-F238E27FC236}">
                <a16:creationId xmlns:a16="http://schemas.microsoft.com/office/drawing/2014/main" id="{EA6DD20A-3C98-1EAC-A008-347A4E5AF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074" y="3182586"/>
            <a:ext cx="5072926" cy="36754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FA89A8A-1944-69F9-D14A-5D175516907E}"/>
              </a:ext>
            </a:extLst>
          </p:cNvPr>
          <p:cNvPicPr>
            <a:picLocks noChangeAspect="1"/>
          </p:cNvPicPr>
          <p:nvPr/>
        </p:nvPicPr>
        <p:blipFill>
          <a:blip r:embed="rId3"/>
          <a:stretch>
            <a:fillRect/>
          </a:stretch>
        </p:blipFill>
        <p:spPr>
          <a:xfrm>
            <a:off x="7119075" y="0"/>
            <a:ext cx="5072925" cy="3067050"/>
          </a:xfrm>
          <a:prstGeom prst="rect">
            <a:avLst/>
          </a:prstGeom>
        </p:spPr>
      </p:pic>
    </p:spTree>
    <p:extLst>
      <p:ext uri="{BB962C8B-B14F-4D97-AF65-F5344CB8AC3E}">
        <p14:creationId xmlns:p14="http://schemas.microsoft.com/office/powerpoint/2010/main" val="285035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2EE066-05D7-4F58-13EF-5E6529FA0160}"/>
              </a:ext>
            </a:extLst>
          </p:cNvPr>
          <p:cNvSpPr txBox="1"/>
          <p:nvPr/>
        </p:nvSpPr>
        <p:spPr>
          <a:xfrm>
            <a:off x="-1" y="0"/>
            <a:ext cx="7241059" cy="6863417"/>
          </a:xfrm>
          <a:prstGeom prst="rect">
            <a:avLst/>
          </a:prstGeom>
          <a:noFill/>
        </p:spPr>
        <p:txBody>
          <a:bodyPr wrap="square">
            <a:spAutoFit/>
          </a:bodyPr>
          <a:lstStyle/>
          <a:p>
            <a:pPr marL="285750" indent="-285750">
              <a:buFont typeface="Wingdings" panose="05000000000000000000" pitchFamily="2" charset="2"/>
              <a:buChar char="Ø"/>
            </a:pPr>
            <a:r>
              <a:rPr lang="en-GB" sz="3200" b="1" dirty="0">
                <a:solidFill>
                  <a:schemeClr val="bg2">
                    <a:lumMod val="10000"/>
                  </a:schemeClr>
                </a:solidFill>
              </a:rPr>
              <a:t>Revenue Contribution: Top 10 vs. Others</a:t>
            </a:r>
          </a:p>
          <a:p>
            <a:pPr marL="457200" indent="-457200">
              <a:buFont typeface="Wingdings" panose="05000000000000000000" pitchFamily="2" charset="2"/>
              <a:buChar char="ü"/>
            </a:pPr>
            <a:r>
              <a:rPr lang="en-GB" sz="3200" dirty="0"/>
              <a:t> </a:t>
            </a:r>
            <a:r>
              <a:rPr lang="en-GB" sz="2400" dirty="0"/>
              <a:t>Revenue Distribution Analysis</a:t>
            </a:r>
          </a:p>
          <a:p>
            <a:pPr marL="457200" indent="-457200">
              <a:buFont typeface="+mj-lt"/>
              <a:buAutoNum type="arabicPeriod"/>
            </a:pPr>
            <a:r>
              <a:rPr lang="en-GB" sz="2000" b="1" dirty="0"/>
              <a:t>Core Revenue Breakdown</a:t>
            </a:r>
          </a:p>
          <a:p>
            <a:pPr marL="342900" indent="-342900">
              <a:buFont typeface="Wingdings" panose="05000000000000000000" pitchFamily="2" charset="2"/>
              <a:buChar char="§"/>
            </a:pPr>
            <a:r>
              <a:rPr lang="en-GB" sz="2000" dirty="0"/>
              <a:t>  Top 10 Customers: 16.5% of total revenue.</a:t>
            </a:r>
          </a:p>
          <a:p>
            <a:pPr marL="342900" indent="-342900">
              <a:buFont typeface="Wingdings" panose="05000000000000000000" pitchFamily="2" charset="2"/>
              <a:buChar char="§"/>
            </a:pPr>
            <a:r>
              <a:rPr lang="en-GB" sz="2000" dirty="0"/>
              <a:t>  Other Customers: 83.5% of total revenue.</a:t>
            </a:r>
          </a:p>
          <a:p>
            <a:pPr marL="342900" indent="-342900">
              <a:buFont typeface="Wingdings" panose="05000000000000000000" pitchFamily="2" charset="2"/>
              <a:buChar char="§"/>
            </a:pPr>
            <a:r>
              <a:rPr lang="en-GB" sz="2000" dirty="0"/>
              <a:t>  Clear visualization of revenue concentration.</a:t>
            </a:r>
          </a:p>
          <a:p>
            <a:endParaRPr lang="en-GB" sz="2000" dirty="0"/>
          </a:p>
          <a:p>
            <a:pPr marL="457200" indent="-457200">
              <a:buAutoNum type="arabicPeriod" startAt="2"/>
            </a:pPr>
            <a:r>
              <a:rPr lang="en-GB" sz="2000" b="1" dirty="0"/>
              <a:t>Business Health Indicators</a:t>
            </a:r>
          </a:p>
          <a:p>
            <a:pPr marL="342900" indent="-342900">
              <a:buFont typeface="Wingdings" panose="05000000000000000000" pitchFamily="2" charset="2"/>
              <a:buChar char="§"/>
            </a:pPr>
            <a:r>
              <a:rPr lang="en-GB" sz="2000" dirty="0"/>
              <a:t>  Healthy revenue diversification.</a:t>
            </a:r>
          </a:p>
          <a:p>
            <a:pPr marL="342900" indent="-342900">
              <a:buFont typeface="Wingdings" panose="05000000000000000000" pitchFamily="2" charset="2"/>
              <a:buChar char="§"/>
            </a:pPr>
            <a:r>
              <a:rPr lang="en-GB" sz="2000" dirty="0"/>
              <a:t>  Not overly dependent on top customers.</a:t>
            </a:r>
          </a:p>
          <a:p>
            <a:pPr marL="342900" indent="-342900">
              <a:buFont typeface="Wingdings" panose="05000000000000000000" pitchFamily="2" charset="2"/>
              <a:buChar char="§"/>
            </a:pPr>
            <a:r>
              <a:rPr lang="en-GB" sz="2000" dirty="0"/>
              <a:t>  Strong broad customer base.</a:t>
            </a:r>
          </a:p>
          <a:p>
            <a:endParaRPr lang="en-GB" sz="2000" b="1" dirty="0"/>
          </a:p>
          <a:p>
            <a:pPr marL="457200" indent="-457200">
              <a:buAutoNum type="arabicPeriod" startAt="3"/>
            </a:pPr>
            <a:r>
              <a:rPr lang="en-GB" sz="2000" b="1" dirty="0"/>
              <a:t>Strategic Implications</a:t>
            </a:r>
          </a:p>
          <a:p>
            <a:pPr marL="342900" indent="-342900">
              <a:buFont typeface="Wingdings" panose="05000000000000000000" pitchFamily="2" charset="2"/>
              <a:buChar char="§"/>
            </a:pPr>
            <a:r>
              <a:rPr lang="en-GB" sz="2000" dirty="0"/>
              <a:t> 16.5% revenue from just 10 customers shows efficient key     account management.</a:t>
            </a:r>
          </a:p>
          <a:p>
            <a:pPr marL="342900" indent="-342900">
              <a:buFont typeface="Wingdings" panose="05000000000000000000" pitchFamily="2" charset="2"/>
              <a:buChar char="§"/>
            </a:pPr>
            <a:r>
              <a:rPr lang="en-GB" sz="2000" dirty="0"/>
              <a:t> 83.5% from broader base indicates strong market presence</a:t>
            </a:r>
          </a:p>
          <a:p>
            <a:pPr marL="342900" indent="-342900">
              <a:buFont typeface="Wingdings" panose="05000000000000000000" pitchFamily="2" charset="2"/>
              <a:buChar char="§"/>
            </a:pPr>
            <a:r>
              <a:rPr lang="en-GB" sz="2000" dirty="0"/>
              <a:t> Shows potential for growing more customers into top tier</a:t>
            </a:r>
            <a:endParaRPr lang="en-GB" sz="2000" b="1" dirty="0"/>
          </a:p>
          <a:p>
            <a:endParaRPr lang="en-GB" sz="2000" b="1" dirty="0"/>
          </a:p>
          <a:p>
            <a:endParaRPr lang="en-GB" sz="2400" b="1" dirty="0">
              <a:solidFill>
                <a:schemeClr val="bg2">
                  <a:lumMod val="10000"/>
                </a:schemeClr>
              </a:solidFill>
            </a:endParaRPr>
          </a:p>
        </p:txBody>
      </p:sp>
      <p:pic>
        <p:nvPicPr>
          <p:cNvPr id="2050" name="Picture 2">
            <a:extLst>
              <a:ext uri="{FF2B5EF4-FFF2-40B4-BE49-F238E27FC236}">
                <a16:creationId xmlns:a16="http://schemas.microsoft.com/office/drawing/2014/main" id="{227459BB-6A62-0C98-F012-177DF2537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402" y="3197843"/>
            <a:ext cx="4633783" cy="36601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185E044-EEC6-A259-60A2-C952C7103E93}"/>
              </a:ext>
            </a:extLst>
          </p:cNvPr>
          <p:cNvPicPr>
            <a:picLocks noChangeAspect="1"/>
          </p:cNvPicPr>
          <p:nvPr/>
        </p:nvPicPr>
        <p:blipFill>
          <a:blip r:embed="rId4"/>
          <a:stretch>
            <a:fillRect/>
          </a:stretch>
        </p:blipFill>
        <p:spPr>
          <a:xfrm>
            <a:off x="7469403" y="0"/>
            <a:ext cx="4633783" cy="2908874"/>
          </a:xfrm>
          <a:prstGeom prst="rect">
            <a:avLst/>
          </a:prstGeom>
        </p:spPr>
      </p:pic>
    </p:spTree>
    <p:extLst>
      <p:ext uri="{BB962C8B-B14F-4D97-AF65-F5344CB8AC3E}">
        <p14:creationId xmlns:p14="http://schemas.microsoft.com/office/powerpoint/2010/main" val="332420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09331-C207-85CA-0757-2C8324ACDC69}"/>
              </a:ext>
            </a:extLst>
          </p:cNvPr>
          <p:cNvSpPr txBox="1"/>
          <p:nvPr/>
        </p:nvSpPr>
        <p:spPr>
          <a:xfrm>
            <a:off x="0" y="0"/>
            <a:ext cx="7426413" cy="7386638"/>
          </a:xfrm>
          <a:prstGeom prst="rect">
            <a:avLst/>
          </a:prstGeom>
          <a:noFill/>
        </p:spPr>
        <p:txBody>
          <a:bodyPr wrap="square">
            <a:spAutoFit/>
          </a:bodyPr>
          <a:lstStyle/>
          <a:p>
            <a:pPr marL="342900" indent="-342900" algn="l">
              <a:buFont typeface="Wingdings" panose="05000000000000000000" pitchFamily="2" charset="2"/>
              <a:buChar char="Ø"/>
            </a:pPr>
            <a:r>
              <a:rPr lang="en-GB" sz="2400" b="1" i="0" dirty="0">
                <a:solidFill>
                  <a:srgbClr val="1F1F1F"/>
                </a:solidFill>
                <a:effectLst/>
                <a:latin typeface="Roboto" panose="02000000000000000000" pitchFamily="2" charset="0"/>
              </a:rPr>
              <a:t>Customer Churn Prediction (Feature Correlation)</a:t>
            </a:r>
          </a:p>
          <a:p>
            <a:pPr>
              <a:buFont typeface="+mj-lt"/>
              <a:buAutoNum type="arabicPeriod"/>
            </a:pPr>
            <a:r>
              <a:rPr lang="en-GB" dirty="0"/>
              <a:t> </a:t>
            </a:r>
            <a:r>
              <a:rPr lang="en-GB" b="1" dirty="0"/>
              <a:t>Recency Relationships</a:t>
            </a:r>
          </a:p>
          <a:p>
            <a:pPr marL="285750" indent="-285750">
              <a:buFont typeface="Arial" panose="020B0604020202020204" pitchFamily="34" charset="0"/>
              <a:buChar char="•"/>
            </a:pPr>
            <a:r>
              <a:rPr lang="en-GB" dirty="0"/>
              <a:t> Strong negative correlation (-0.23) with Frequency </a:t>
            </a:r>
          </a:p>
          <a:p>
            <a:pPr marL="285750" indent="-285750">
              <a:buFont typeface="Arial" panose="020B0604020202020204" pitchFamily="34" charset="0"/>
              <a:buChar char="•"/>
            </a:pPr>
            <a:r>
              <a:rPr lang="en-GB" dirty="0"/>
              <a:t> Customers who bought recently tend to buy more often</a:t>
            </a:r>
          </a:p>
          <a:p>
            <a:pPr marL="285750" indent="-285750">
              <a:buFont typeface="Arial" panose="020B0604020202020204" pitchFamily="34" charset="0"/>
              <a:buChar char="•"/>
            </a:pPr>
            <a:r>
              <a:rPr lang="en-GB" dirty="0"/>
              <a:t> Recent buyers are more engaged</a:t>
            </a:r>
          </a:p>
          <a:p>
            <a:pPr marL="285750" indent="-285750">
              <a:buFont typeface="Arial" panose="020B0604020202020204" pitchFamily="34" charset="0"/>
              <a:buChar char="•"/>
            </a:pPr>
            <a:r>
              <a:rPr lang="en-GB" dirty="0"/>
              <a:t> Negative correlation (-0.15) with Monetary value Recent customers  don't necessarily spend the most</a:t>
            </a:r>
          </a:p>
          <a:p>
            <a:pPr marL="285750" indent="-285750">
              <a:buFont typeface="Arial" panose="020B0604020202020204" pitchFamily="34" charset="0"/>
              <a:buChar char="•"/>
            </a:pPr>
            <a:r>
              <a:rPr lang="en-GB" dirty="0"/>
              <a:t> High spenders may not always be recent buyers</a:t>
            </a:r>
          </a:p>
          <a:p>
            <a:endParaRPr lang="en-GB" dirty="0"/>
          </a:p>
          <a:p>
            <a:pPr>
              <a:buFont typeface="+mj-lt"/>
              <a:buAutoNum type="arabicPeriod" startAt="2"/>
            </a:pPr>
            <a:r>
              <a:rPr lang="en-GB" b="1" dirty="0"/>
              <a:t> Frequency Insights</a:t>
            </a:r>
          </a:p>
          <a:p>
            <a:pPr marL="285750" indent="-285750">
              <a:buFont typeface="Arial" panose="020B0604020202020204" pitchFamily="34" charset="0"/>
              <a:buChar char="•"/>
            </a:pPr>
            <a:r>
              <a:rPr lang="en-GB" dirty="0"/>
              <a:t>Moderate positive correlation (0.44) with Monetary value </a:t>
            </a:r>
          </a:p>
          <a:p>
            <a:pPr marL="285750" indent="-285750">
              <a:buFont typeface="Arial" panose="020B0604020202020204" pitchFamily="34" charset="0"/>
              <a:buChar char="•"/>
            </a:pPr>
            <a:r>
              <a:rPr lang="en-GB" dirty="0"/>
              <a:t>More frequent buyers tend to spend more</a:t>
            </a:r>
          </a:p>
          <a:p>
            <a:pPr marL="285750" indent="-285750">
              <a:buFont typeface="Arial" panose="020B0604020202020204" pitchFamily="34" charset="0"/>
              <a:buChar char="•"/>
            </a:pPr>
            <a:r>
              <a:rPr lang="en-GB" dirty="0"/>
              <a:t>Shows loyal customers are more valuable</a:t>
            </a:r>
          </a:p>
          <a:p>
            <a:endParaRPr lang="en-GB" dirty="0"/>
          </a:p>
          <a:p>
            <a:pPr>
              <a:buFont typeface="+mj-lt"/>
              <a:buAutoNum type="arabicPeriod" startAt="3"/>
            </a:pPr>
            <a:r>
              <a:rPr lang="en-GB" b="1" dirty="0"/>
              <a:t> Key Patterns</a:t>
            </a:r>
          </a:p>
          <a:p>
            <a:pPr marL="285750" indent="-285750">
              <a:buFont typeface="Arial" panose="020B0604020202020204" pitchFamily="34" charset="0"/>
              <a:buChar char="•"/>
            </a:pPr>
            <a:r>
              <a:rPr lang="en-GB" dirty="0"/>
              <a:t>Frequency &amp; Monetary show strongest positive link (0.44) </a:t>
            </a:r>
          </a:p>
          <a:p>
            <a:pPr marL="285750" indent="-285750">
              <a:buFont typeface="Arial" panose="020B0604020202020204" pitchFamily="34" charset="0"/>
              <a:buChar char="•"/>
            </a:pPr>
            <a:r>
              <a:rPr lang="en-GB" dirty="0"/>
              <a:t>Focus on increasing purchase frequency</a:t>
            </a:r>
          </a:p>
          <a:p>
            <a:pPr marL="285750" indent="-285750">
              <a:buFont typeface="Arial" panose="020B0604020202020204" pitchFamily="34" charset="0"/>
              <a:buChar char="•"/>
            </a:pPr>
            <a:r>
              <a:rPr lang="en-GB" dirty="0"/>
              <a:t>Could lead to higher customer spending</a:t>
            </a:r>
          </a:p>
          <a:p>
            <a:endParaRPr lang="en-GB" dirty="0"/>
          </a:p>
          <a:p>
            <a:pPr>
              <a:buFont typeface="+mj-lt"/>
              <a:buAutoNum type="arabicPeriod" startAt="4"/>
            </a:pPr>
            <a:r>
              <a:rPr lang="en-GB" b="1" dirty="0"/>
              <a:t> Business Implications</a:t>
            </a:r>
          </a:p>
          <a:p>
            <a:pPr marL="285750" indent="-285750">
              <a:buFont typeface="Arial" panose="020B0604020202020204" pitchFamily="34" charset="0"/>
              <a:buChar char="•"/>
            </a:pPr>
            <a:r>
              <a:rPr lang="en-GB" dirty="0"/>
              <a:t>Focus on increasing purchase frequency</a:t>
            </a:r>
          </a:p>
          <a:p>
            <a:pPr marL="285750" indent="-285750">
              <a:buFont typeface="Arial" panose="020B0604020202020204" pitchFamily="34" charset="0"/>
              <a:buChar char="•"/>
            </a:pPr>
            <a:r>
              <a:rPr lang="en-GB" dirty="0"/>
              <a:t>Don't assume recent customers are biggest spenders</a:t>
            </a:r>
          </a:p>
          <a:p>
            <a:pPr marL="285750" indent="-285750">
              <a:buFont typeface="Arial" panose="020B0604020202020204" pitchFamily="34" charset="0"/>
              <a:buChar char="•"/>
            </a:pPr>
            <a:r>
              <a:rPr lang="en-GB" dirty="0"/>
              <a:t>Regular buyers are likely to be more valuable</a:t>
            </a:r>
          </a:p>
          <a:p>
            <a:endParaRPr lang="en-GB" dirty="0"/>
          </a:p>
          <a:p>
            <a:pPr marL="285750" indent="-285750">
              <a:buFont typeface="Arial" panose="020B0604020202020204" pitchFamily="34" charset="0"/>
              <a:buChar char="•"/>
            </a:pPr>
            <a:endParaRPr lang="en-GB" dirty="0"/>
          </a:p>
          <a:p>
            <a:endParaRPr lang="en-GB" dirty="0"/>
          </a:p>
        </p:txBody>
      </p:sp>
      <p:pic>
        <p:nvPicPr>
          <p:cNvPr id="3074" name="Picture 2">
            <a:extLst>
              <a:ext uri="{FF2B5EF4-FFF2-40B4-BE49-F238E27FC236}">
                <a16:creationId xmlns:a16="http://schemas.microsoft.com/office/drawing/2014/main" id="{389C9A87-512F-D942-4F6A-B83F66D2D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6413" y="2131541"/>
            <a:ext cx="4617308" cy="39788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0C8951A-06F3-FE4C-9CAF-0691EEA2B8FB}"/>
              </a:ext>
            </a:extLst>
          </p:cNvPr>
          <p:cNvPicPr>
            <a:picLocks noChangeAspect="1"/>
          </p:cNvPicPr>
          <p:nvPr/>
        </p:nvPicPr>
        <p:blipFill>
          <a:blip r:embed="rId3"/>
          <a:stretch>
            <a:fillRect/>
          </a:stretch>
        </p:blipFill>
        <p:spPr>
          <a:xfrm>
            <a:off x="7426413" y="0"/>
            <a:ext cx="4765587" cy="2038865"/>
          </a:xfrm>
          <a:prstGeom prst="rect">
            <a:avLst/>
          </a:prstGeom>
        </p:spPr>
      </p:pic>
    </p:spTree>
    <p:extLst>
      <p:ext uri="{BB962C8B-B14F-4D97-AF65-F5344CB8AC3E}">
        <p14:creationId xmlns:p14="http://schemas.microsoft.com/office/powerpoint/2010/main" val="3051765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62FFF-7E4F-3C70-736A-C1C753110276}"/>
              </a:ext>
            </a:extLst>
          </p:cNvPr>
          <p:cNvSpPr txBox="1"/>
          <p:nvPr/>
        </p:nvSpPr>
        <p:spPr>
          <a:xfrm>
            <a:off x="-2058" y="0"/>
            <a:ext cx="6291648" cy="6463308"/>
          </a:xfrm>
          <a:prstGeom prst="rect">
            <a:avLst/>
          </a:prstGeom>
          <a:noFill/>
        </p:spPr>
        <p:txBody>
          <a:bodyPr wrap="square">
            <a:spAutoFit/>
          </a:bodyPr>
          <a:lstStyle/>
          <a:p>
            <a:r>
              <a:rPr lang="en-GB" sz="3200" b="1" dirty="0">
                <a:solidFill>
                  <a:schemeClr val="bg2">
                    <a:lumMod val="10000"/>
                  </a:schemeClr>
                </a:solidFill>
              </a:rPr>
              <a:t>📊 Product Performance Analysis</a:t>
            </a:r>
          </a:p>
          <a:p>
            <a:pPr>
              <a:buFont typeface="+mj-lt"/>
              <a:buAutoNum type="arabicPeriod"/>
            </a:pPr>
            <a:r>
              <a:rPr lang="en-GB" sz="2000" b="1" dirty="0"/>
              <a:t>Top Sellers Success Story</a:t>
            </a:r>
          </a:p>
          <a:p>
            <a:pPr>
              <a:buFont typeface="Arial" panose="020B0604020202020204" pitchFamily="34" charset="0"/>
              <a:buChar char="•"/>
            </a:pPr>
            <a:r>
              <a:rPr lang="en-GB" sz="2000" dirty="0"/>
              <a:t>🥇 </a:t>
            </a:r>
            <a:r>
              <a:rPr lang="en-GB" dirty="0"/>
              <a:t>WORLD WAR 2 GLIDERS leads sales (~40,000 units)</a:t>
            </a:r>
          </a:p>
          <a:p>
            <a:pPr>
              <a:buFont typeface="Arial" panose="020B0604020202020204" pitchFamily="34" charset="0"/>
              <a:buChar char="•"/>
            </a:pPr>
            <a:r>
              <a:rPr lang="en-GB" dirty="0"/>
              <a:t>🥈 JUMBO BAG RED RETROSPOT close second (~38,000 units)</a:t>
            </a:r>
          </a:p>
          <a:p>
            <a:pPr>
              <a:buFont typeface="Arial" panose="020B0604020202020204" pitchFamily="34" charset="0"/>
              <a:buChar char="•"/>
            </a:pPr>
            <a:r>
              <a:rPr lang="en-GB" dirty="0"/>
              <a:t>🥉 RETROSPOT CAKE CASES strong third (~30,000 units)</a:t>
            </a:r>
          </a:p>
          <a:p>
            <a:pPr>
              <a:buFont typeface="Arial" panose="020B0604020202020204" pitchFamily="34" charset="0"/>
              <a:buChar char="•"/>
            </a:pPr>
            <a:r>
              <a:rPr lang="en-GB" dirty="0"/>
              <a:t>Home decor &amp; party supplies dominate top sellers</a:t>
            </a:r>
          </a:p>
          <a:p>
            <a:pPr>
              <a:buFont typeface="+mj-lt"/>
              <a:buAutoNum type="arabicPeriod" startAt="2"/>
            </a:pPr>
            <a:r>
              <a:rPr lang="en-GB" b="1" dirty="0"/>
              <a:t>Returns Pattern Analysis</a:t>
            </a:r>
          </a:p>
          <a:p>
            <a:pPr>
              <a:buFont typeface="Arial" panose="020B0604020202020204" pitchFamily="34" charset="0"/>
              <a:buChar char="•"/>
            </a:pPr>
            <a:r>
              <a:rPr lang="en-GB" u="sng" dirty="0"/>
              <a:t>Highest Returns</a:t>
            </a:r>
            <a:r>
              <a:rPr lang="en-GB" dirty="0"/>
              <a:t>: </a:t>
            </a:r>
          </a:p>
          <a:p>
            <a:pPr marL="742950" lvl="1" indent="-285750">
              <a:buFont typeface="Arial" panose="020B0604020202020204" pitchFamily="34" charset="0"/>
              <a:buChar char="•"/>
            </a:pPr>
            <a:r>
              <a:rPr lang="en-GB" dirty="0"/>
              <a:t>PAPER CRAFT, LITTLE BIRDIE (~80,000 returns)</a:t>
            </a:r>
          </a:p>
          <a:p>
            <a:pPr marL="742950" lvl="1" indent="-285750">
              <a:buFont typeface="Arial" panose="020B0604020202020204" pitchFamily="34" charset="0"/>
              <a:buChar char="•"/>
            </a:pPr>
            <a:r>
              <a:rPr lang="en-GB" dirty="0"/>
              <a:t>CERAMIC TOP STORAGE JAR (~75,000 returns)</a:t>
            </a:r>
          </a:p>
          <a:p>
            <a:pPr marL="742950" lvl="1" indent="-285750">
              <a:buFont typeface="Arial" panose="020B0604020202020204" pitchFamily="34" charset="0"/>
              <a:buChar char="•"/>
            </a:pPr>
            <a:r>
              <a:rPr lang="en-GB" dirty="0"/>
              <a:t>Dramatic drop after top 2 returned items</a:t>
            </a:r>
          </a:p>
          <a:p>
            <a:r>
              <a:rPr lang="en-GB" b="1" dirty="0"/>
              <a:t>3.Category Performance</a:t>
            </a:r>
          </a:p>
          <a:p>
            <a:pPr>
              <a:buFont typeface="Arial" panose="020B0604020202020204" pitchFamily="34" charset="0"/>
              <a:buChar char="•"/>
            </a:pPr>
            <a:r>
              <a:rPr lang="en-GB" u="sng" dirty="0"/>
              <a:t>Strong Sellers</a:t>
            </a:r>
            <a:r>
              <a:rPr lang="en-GB" dirty="0"/>
              <a:t>: </a:t>
            </a:r>
          </a:p>
          <a:p>
            <a:pPr marL="742950" lvl="1" indent="-285750">
              <a:buFont typeface="Arial" panose="020B0604020202020204" pitchFamily="34" charset="0"/>
              <a:buChar char="•"/>
            </a:pPr>
            <a:r>
              <a:rPr lang="en-GB" dirty="0"/>
              <a:t>Decorative items</a:t>
            </a:r>
          </a:p>
          <a:p>
            <a:pPr marL="742950" lvl="1" indent="-285750">
              <a:buFont typeface="Arial" panose="020B0604020202020204" pitchFamily="34" charset="0"/>
              <a:buChar char="•"/>
            </a:pPr>
            <a:r>
              <a:rPr lang="en-GB" dirty="0"/>
              <a:t>Party supplies</a:t>
            </a:r>
          </a:p>
          <a:p>
            <a:pPr marL="742950" lvl="1" indent="-285750">
              <a:buFont typeface="Arial" panose="020B0604020202020204" pitchFamily="34" charset="0"/>
              <a:buChar char="•"/>
            </a:pPr>
            <a:r>
              <a:rPr lang="en-GB" dirty="0"/>
              <a:t>Storage solutions</a:t>
            </a:r>
          </a:p>
          <a:p>
            <a:pPr>
              <a:buFont typeface="Arial" panose="020B0604020202020204" pitchFamily="34" charset="0"/>
              <a:buChar char="•"/>
            </a:pPr>
            <a:r>
              <a:rPr lang="en-GB" u="sng" dirty="0"/>
              <a:t>Problem Areas</a:t>
            </a:r>
            <a:r>
              <a:rPr lang="en-GB" dirty="0"/>
              <a:t>: </a:t>
            </a:r>
          </a:p>
          <a:p>
            <a:pPr marL="742950" lvl="1" indent="-285750">
              <a:buFont typeface="Arial" panose="020B0604020202020204" pitchFamily="34" charset="0"/>
              <a:buChar char="•"/>
            </a:pPr>
            <a:r>
              <a:rPr lang="en-GB" dirty="0"/>
              <a:t>Craft supplies</a:t>
            </a:r>
          </a:p>
          <a:p>
            <a:pPr marL="742950" lvl="1" indent="-285750">
              <a:buFont typeface="Arial" panose="020B0604020202020204" pitchFamily="34" charset="0"/>
              <a:buChar char="•"/>
            </a:pPr>
            <a:r>
              <a:rPr lang="en-GB" dirty="0"/>
              <a:t>Ceramic products</a:t>
            </a:r>
          </a:p>
          <a:p>
            <a:pPr marL="742950" lvl="1" indent="-285750">
              <a:buFont typeface="Arial" panose="020B0604020202020204" pitchFamily="34" charset="0"/>
              <a:buChar char="•"/>
            </a:pPr>
            <a:r>
              <a:rPr lang="en-GB" dirty="0"/>
              <a:t>Paper products</a:t>
            </a:r>
          </a:p>
          <a:p>
            <a:pPr marL="742950" lvl="1" indent="-285750">
              <a:buFont typeface="Arial" panose="020B0604020202020204" pitchFamily="34" charset="0"/>
              <a:buChar char="•"/>
            </a:pPr>
            <a:endParaRPr lang="en-GB" dirty="0"/>
          </a:p>
          <a:p>
            <a:endParaRPr lang="en-GB" b="1" dirty="0"/>
          </a:p>
        </p:txBody>
      </p:sp>
      <p:pic>
        <p:nvPicPr>
          <p:cNvPr id="7" name="Picture 6">
            <a:extLst>
              <a:ext uri="{FF2B5EF4-FFF2-40B4-BE49-F238E27FC236}">
                <a16:creationId xmlns:a16="http://schemas.microsoft.com/office/drawing/2014/main" id="{30717D5F-5C55-13A3-52F1-4F067F8422C8}"/>
              </a:ext>
            </a:extLst>
          </p:cNvPr>
          <p:cNvPicPr>
            <a:picLocks noChangeAspect="1"/>
          </p:cNvPicPr>
          <p:nvPr/>
        </p:nvPicPr>
        <p:blipFill>
          <a:blip r:embed="rId2"/>
          <a:stretch>
            <a:fillRect/>
          </a:stretch>
        </p:blipFill>
        <p:spPr>
          <a:xfrm>
            <a:off x="6474941" y="0"/>
            <a:ext cx="5717059" cy="2916919"/>
          </a:xfrm>
          <a:prstGeom prst="rect">
            <a:avLst/>
          </a:prstGeom>
        </p:spPr>
      </p:pic>
      <p:pic>
        <p:nvPicPr>
          <p:cNvPr id="9" name="Picture 8">
            <a:extLst>
              <a:ext uri="{FF2B5EF4-FFF2-40B4-BE49-F238E27FC236}">
                <a16:creationId xmlns:a16="http://schemas.microsoft.com/office/drawing/2014/main" id="{6C491294-47D5-EE03-EBD0-325AE2C51ED8}"/>
              </a:ext>
            </a:extLst>
          </p:cNvPr>
          <p:cNvPicPr>
            <a:picLocks noChangeAspect="1"/>
          </p:cNvPicPr>
          <p:nvPr/>
        </p:nvPicPr>
        <p:blipFill>
          <a:blip r:embed="rId3"/>
          <a:stretch>
            <a:fillRect/>
          </a:stretch>
        </p:blipFill>
        <p:spPr>
          <a:xfrm>
            <a:off x="6608805" y="3231654"/>
            <a:ext cx="5449329" cy="2916919"/>
          </a:xfrm>
          <a:prstGeom prst="rect">
            <a:avLst/>
          </a:prstGeom>
        </p:spPr>
      </p:pic>
    </p:spTree>
    <p:extLst>
      <p:ext uri="{BB962C8B-B14F-4D97-AF65-F5344CB8AC3E}">
        <p14:creationId xmlns:p14="http://schemas.microsoft.com/office/powerpoint/2010/main" val="199174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9B4E45-A7D0-07C8-67C3-5E09C62C17AE}"/>
              </a:ext>
            </a:extLst>
          </p:cNvPr>
          <p:cNvSpPr txBox="1"/>
          <p:nvPr/>
        </p:nvSpPr>
        <p:spPr>
          <a:xfrm>
            <a:off x="0" y="0"/>
            <a:ext cx="7376984" cy="1754326"/>
          </a:xfrm>
          <a:prstGeom prst="rect">
            <a:avLst/>
          </a:prstGeom>
          <a:noFill/>
        </p:spPr>
        <p:txBody>
          <a:bodyPr wrap="square">
            <a:spAutoFit/>
          </a:bodyPr>
          <a:lstStyle/>
          <a:p>
            <a:pPr>
              <a:buFont typeface="+mj-lt"/>
              <a:buAutoNum type="arabicPeriod" startAt="5"/>
            </a:pPr>
            <a:r>
              <a:rPr lang="en-GB" b="1" dirty="0"/>
              <a:t>Action Recommendations</a:t>
            </a:r>
          </a:p>
          <a:p>
            <a:pPr>
              <a:buFont typeface="Arial" panose="020B0604020202020204" pitchFamily="34" charset="0"/>
              <a:buChar char="•"/>
            </a:pPr>
            <a:r>
              <a:rPr lang="en-GB" dirty="0"/>
              <a:t>🔍 Investigate high return rates for craft items</a:t>
            </a:r>
          </a:p>
          <a:p>
            <a:pPr>
              <a:buFont typeface="Arial" panose="020B0604020202020204" pitchFamily="34" charset="0"/>
              <a:buChar char="•"/>
            </a:pPr>
            <a:r>
              <a:rPr lang="en-GB" dirty="0"/>
              <a:t>💡 Review product descriptions for top returned items</a:t>
            </a:r>
          </a:p>
          <a:p>
            <a:pPr>
              <a:buFont typeface="Arial" panose="020B0604020202020204" pitchFamily="34" charset="0"/>
              <a:buChar char="•"/>
            </a:pPr>
            <a:r>
              <a:rPr lang="en-GB" dirty="0"/>
              <a:t>🛠️ Quality control focus on ceramic products</a:t>
            </a:r>
          </a:p>
          <a:p>
            <a:pPr>
              <a:buFont typeface="Arial" panose="020B0604020202020204" pitchFamily="34" charset="0"/>
              <a:buChar char="•"/>
            </a:pPr>
            <a:r>
              <a:rPr lang="en-GB" dirty="0"/>
              <a:t>📦 Evaluate packaging for fragile items</a:t>
            </a:r>
          </a:p>
          <a:p>
            <a:pPr>
              <a:buFont typeface="Arial" panose="020B0604020202020204" pitchFamily="34" charset="0"/>
              <a:buChar char="•"/>
            </a:pPr>
            <a:r>
              <a:rPr lang="en-GB" dirty="0"/>
              <a:t>📝 Update product descriptions to manage expectations</a:t>
            </a:r>
          </a:p>
        </p:txBody>
      </p:sp>
      <p:pic>
        <p:nvPicPr>
          <p:cNvPr id="4098" name="Picture 2">
            <a:extLst>
              <a:ext uri="{FF2B5EF4-FFF2-40B4-BE49-F238E27FC236}">
                <a16:creationId xmlns:a16="http://schemas.microsoft.com/office/drawing/2014/main" id="{5CFEFFE2-17A6-C4E0-8744-DD7E1A363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96450"/>
            <a:ext cx="5748806" cy="40583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FD1704C-D8CF-3116-6A78-E44BCD4D4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642" y="1909953"/>
            <a:ext cx="6245358" cy="414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207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72F759-765E-6D23-10C8-3D77E9D24D5F}"/>
              </a:ext>
            </a:extLst>
          </p:cNvPr>
          <p:cNvSpPr txBox="1"/>
          <p:nvPr/>
        </p:nvSpPr>
        <p:spPr>
          <a:xfrm>
            <a:off x="0" y="1"/>
            <a:ext cx="6426200" cy="7201972"/>
          </a:xfrm>
          <a:prstGeom prst="rect">
            <a:avLst/>
          </a:prstGeom>
          <a:noFill/>
        </p:spPr>
        <p:txBody>
          <a:bodyPr wrap="square">
            <a:spAutoFit/>
          </a:bodyPr>
          <a:lstStyle/>
          <a:p>
            <a:pPr marL="457200" indent="-457200">
              <a:buFont typeface="Wingdings" panose="05000000000000000000" pitchFamily="2" charset="2"/>
              <a:buChar char="q"/>
            </a:pPr>
            <a:r>
              <a:rPr lang="en-GB" sz="2800" b="1" dirty="0"/>
              <a:t>Top 10 Revenue-Generating Products</a:t>
            </a:r>
          </a:p>
          <a:p>
            <a:pPr>
              <a:buFont typeface="+mj-lt"/>
              <a:buAutoNum type="arabicPeriod"/>
            </a:pPr>
            <a:r>
              <a:rPr lang="en-GB" b="1" dirty="0">
                <a:solidFill>
                  <a:schemeClr val="tx1">
                    <a:lumMod val="90000"/>
                    <a:lumOff val="10000"/>
                  </a:schemeClr>
                </a:solidFill>
              </a:rPr>
              <a:t>Top Performance Breakdown</a:t>
            </a:r>
          </a:p>
          <a:p>
            <a:pPr>
              <a:buFont typeface="Arial" panose="020B0604020202020204" pitchFamily="34" charset="0"/>
              <a:buChar char="•"/>
            </a:pPr>
            <a:r>
              <a:rPr lang="en-GB" dirty="0"/>
              <a:t>🥇 REGENCY CAKESTAND 3 TIER (~100K revenue) </a:t>
            </a:r>
          </a:p>
          <a:p>
            <a:pPr marL="742950" lvl="1" indent="-285750">
              <a:buFont typeface="Arial" panose="020B0604020202020204" pitchFamily="34" charset="0"/>
              <a:buChar char="•"/>
            </a:pPr>
            <a:r>
              <a:rPr lang="en-GB" sz="1600" dirty="0"/>
              <a:t>Clear revenue leader</a:t>
            </a:r>
          </a:p>
          <a:p>
            <a:pPr marL="742950" lvl="1" indent="-285750">
              <a:buFont typeface="Arial" panose="020B0604020202020204" pitchFamily="34" charset="0"/>
              <a:buChar char="•"/>
            </a:pPr>
            <a:r>
              <a:rPr lang="en-GB" sz="1600" dirty="0"/>
              <a:t>Premium product positioning</a:t>
            </a:r>
          </a:p>
          <a:p>
            <a:pPr marL="742950" lvl="1" indent="-285750">
              <a:buFont typeface="Arial" panose="020B0604020202020204" pitchFamily="34" charset="0"/>
              <a:buChar char="•"/>
            </a:pPr>
            <a:r>
              <a:rPr lang="en-GB" sz="1600" dirty="0"/>
              <a:t>Significant revenue gap from second place</a:t>
            </a:r>
          </a:p>
          <a:p>
            <a:pPr>
              <a:buFont typeface="Arial" panose="020B0604020202020204" pitchFamily="34" charset="0"/>
              <a:buChar char="•"/>
            </a:pPr>
            <a:r>
              <a:rPr lang="en-GB" dirty="0"/>
              <a:t>🥈 WHITE HANGING HEART T-LIGHT HOLDER (~80K revenue) </a:t>
            </a:r>
          </a:p>
          <a:p>
            <a:pPr marL="742950" lvl="1" indent="-285750">
              <a:buFont typeface="Arial" panose="020B0604020202020204" pitchFamily="34" charset="0"/>
              <a:buChar char="•"/>
            </a:pPr>
            <a:r>
              <a:rPr lang="en-GB" sz="1600" dirty="0"/>
              <a:t>Strong second position</a:t>
            </a:r>
          </a:p>
          <a:p>
            <a:pPr marL="742950" lvl="1" indent="-285750">
              <a:buFont typeface="Arial" panose="020B0604020202020204" pitchFamily="34" charset="0"/>
              <a:buChar char="•"/>
            </a:pPr>
            <a:r>
              <a:rPr lang="en-GB" sz="1600" dirty="0"/>
              <a:t>Consistent high performer</a:t>
            </a:r>
          </a:p>
          <a:p>
            <a:pPr marL="742950" lvl="1" indent="-285750">
              <a:buFont typeface="Arial" panose="020B0604020202020204" pitchFamily="34" charset="0"/>
              <a:buChar char="•"/>
            </a:pPr>
            <a:r>
              <a:rPr lang="en-GB" sz="1600" dirty="0"/>
              <a:t>Popular decorative item</a:t>
            </a:r>
          </a:p>
          <a:p>
            <a:pPr>
              <a:buFont typeface="Arial" panose="020B0604020202020204" pitchFamily="34" charset="0"/>
              <a:buChar char="•"/>
            </a:pPr>
            <a:r>
              <a:rPr lang="en-GB" dirty="0"/>
              <a:t>🥉 JUMBO BAG RED RETROSPOT (~70K revenue) </a:t>
            </a:r>
          </a:p>
          <a:p>
            <a:pPr marL="742950" lvl="1" indent="-285750">
              <a:buFont typeface="Arial" panose="020B0604020202020204" pitchFamily="34" charset="0"/>
              <a:buChar char="•"/>
            </a:pPr>
            <a:r>
              <a:rPr lang="en-GB" sz="1600" dirty="0"/>
              <a:t>Solid third place</a:t>
            </a:r>
          </a:p>
          <a:p>
            <a:pPr marL="742950" lvl="1" indent="-285750">
              <a:buFont typeface="Arial" panose="020B0604020202020204" pitchFamily="34" charset="0"/>
              <a:buChar char="•"/>
            </a:pPr>
            <a:r>
              <a:rPr lang="en-GB" sz="1600" dirty="0"/>
              <a:t>Storage solution category strength</a:t>
            </a:r>
          </a:p>
          <a:p>
            <a:r>
              <a:rPr lang="en-GB" b="1" dirty="0"/>
              <a:t>2.Revenue Distribution</a:t>
            </a:r>
          </a:p>
          <a:p>
            <a:pPr>
              <a:buFont typeface="Arial" panose="020B0604020202020204" pitchFamily="34" charset="0"/>
              <a:buChar char="•"/>
            </a:pPr>
            <a:r>
              <a:rPr lang="en-GB" dirty="0"/>
              <a:t>Top 3 products generate ~250K combined</a:t>
            </a:r>
          </a:p>
          <a:p>
            <a:pPr>
              <a:buFont typeface="Arial" panose="020B0604020202020204" pitchFamily="34" charset="0"/>
              <a:buChar char="•"/>
            </a:pPr>
            <a:r>
              <a:rPr lang="en-GB" dirty="0"/>
              <a:t>Even distribution among lower 7 positions</a:t>
            </a:r>
          </a:p>
          <a:p>
            <a:pPr>
              <a:buFont typeface="Arial" panose="020B0604020202020204" pitchFamily="34" charset="0"/>
              <a:buChar char="•"/>
            </a:pPr>
            <a:r>
              <a:rPr lang="en-GB" dirty="0"/>
              <a:t>Clear revenue tiers visible: </a:t>
            </a:r>
          </a:p>
          <a:p>
            <a:pPr marL="742950" lvl="1" indent="-285750">
              <a:buFont typeface="Arial" panose="020B0604020202020204" pitchFamily="34" charset="0"/>
              <a:buChar char="•"/>
            </a:pPr>
            <a:r>
              <a:rPr lang="en-GB" dirty="0"/>
              <a:t>Premium (80K-100K): 2 products</a:t>
            </a:r>
          </a:p>
          <a:p>
            <a:pPr marL="742950" lvl="1" indent="-285750">
              <a:buFont typeface="Arial" panose="020B0604020202020204" pitchFamily="34" charset="0"/>
              <a:buChar char="•"/>
            </a:pPr>
            <a:r>
              <a:rPr lang="en-GB" dirty="0"/>
              <a:t>Mid-tier (40K-70K): 4 products</a:t>
            </a:r>
          </a:p>
          <a:p>
            <a:pPr marL="742950" lvl="1" indent="-285750">
              <a:buFont typeface="Arial" panose="020B0604020202020204" pitchFamily="34" charset="0"/>
              <a:buChar char="•"/>
            </a:pPr>
            <a:r>
              <a:rPr lang="en-GB" dirty="0"/>
              <a:t>Base tier (20K-40K): 4 products</a:t>
            </a:r>
          </a:p>
          <a:p>
            <a:r>
              <a:rPr lang="en-GB" b="1" dirty="0"/>
              <a:t>3.Action Recommendations</a:t>
            </a:r>
          </a:p>
          <a:p>
            <a:pPr>
              <a:buFont typeface="Arial" panose="020B0604020202020204" pitchFamily="34" charset="0"/>
              <a:buChar char="•"/>
            </a:pPr>
            <a:r>
              <a:rPr lang="en-GB" sz="1600" dirty="0"/>
              <a:t>Increase stock of top 3 revenue generators</a:t>
            </a:r>
          </a:p>
          <a:p>
            <a:pPr>
              <a:buFont typeface="Arial" panose="020B0604020202020204" pitchFamily="34" charset="0"/>
              <a:buChar char="•"/>
            </a:pPr>
            <a:r>
              <a:rPr lang="en-GB" sz="1600" dirty="0"/>
              <a:t>Create premium product bundles</a:t>
            </a:r>
          </a:p>
          <a:p>
            <a:pPr>
              <a:buFont typeface="Arial" panose="020B0604020202020204" pitchFamily="34" charset="0"/>
              <a:buChar char="•"/>
            </a:pPr>
            <a:r>
              <a:rPr lang="en-GB" sz="1600" dirty="0"/>
              <a:t>Develop marketing around event planning</a:t>
            </a:r>
          </a:p>
          <a:p>
            <a:pPr>
              <a:buFont typeface="Arial" panose="020B0604020202020204" pitchFamily="34" charset="0"/>
              <a:buChar char="•"/>
            </a:pPr>
            <a:r>
              <a:rPr lang="en-GB" sz="1600" dirty="0"/>
              <a:t>Expand successful product categories</a:t>
            </a:r>
          </a:p>
          <a:p>
            <a:endParaRPr lang="en-GB" sz="2400" b="1" dirty="0"/>
          </a:p>
        </p:txBody>
      </p:sp>
      <p:pic>
        <p:nvPicPr>
          <p:cNvPr id="6146" name="Picture 2">
            <a:extLst>
              <a:ext uri="{FF2B5EF4-FFF2-40B4-BE49-F238E27FC236}">
                <a16:creationId xmlns:a16="http://schemas.microsoft.com/office/drawing/2014/main" id="{A738AD3F-4C18-00AC-0D0F-FC1BB0A6F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63814"/>
            <a:ext cx="6096000" cy="41417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C1DD144-2261-98B7-0BD8-D37596BB9934}"/>
              </a:ext>
            </a:extLst>
          </p:cNvPr>
          <p:cNvPicPr>
            <a:picLocks noChangeAspect="1"/>
          </p:cNvPicPr>
          <p:nvPr/>
        </p:nvPicPr>
        <p:blipFill>
          <a:blip r:embed="rId3"/>
          <a:stretch>
            <a:fillRect/>
          </a:stretch>
        </p:blipFill>
        <p:spPr>
          <a:xfrm>
            <a:off x="6273800" y="0"/>
            <a:ext cx="5918200" cy="2563814"/>
          </a:xfrm>
          <a:prstGeom prst="rect">
            <a:avLst/>
          </a:prstGeom>
        </p:spPr>
      </p:pic>
    </p:spTree>
    <p:extLst>
      <p:ext uri="{BB962C8B-B14F-4D97-AF65-F5344CB8AC3E}">
        <p14:creationId xmlns:p14="http://schemas.microsoft.com/office/powerpoint/2010/main" val="926794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78E42-23CE-DCA7-D86F-55C84F1B9E70}"/>
              </a:ext>
            </a:extLst>
          </p:cNvPr>
          <p:cNvSpPr txBox="1"/>
          <p:nvPr/>
        </p:nvSpPr>
        <p:spPr>
          <a:xfrm>
            <a:off x="0" y="0"/>
            <a:ext cx="6096000" cy="6155531"/>
          </a:xfrm>
          <a:prstGeom prst="rect">
            <a:avLst/>
          </a:prstGeom>
          <a:noFill/>
        </p:spPr>
        <p:txBody>
          <a:bodyPr wrap="square">
            <a:spAutoFit/>
          </a:bodyPr>
          <a:lstStyle/>
          <a:p>
            <a:r>
              <a:rPr lang="en-GB" sz="2400" b="1" dirty="0"/>
              <a:t>📊 </a:t>
            </a:r>
            <a:r>
              <a:rPr lang="en-GB" sz="2400" b="1" dirty="0">
                <a:solidFill>
                  <a:schemeClr val="bg2">
                    <a:lumMod val="10000"/>
                  </a:schemeClr>
                </a:solidFill>
              </a:rPr>
              <a:t>Logistic Regression Performance Analysis</a:t>
            </a:r>
          </a:p>
          <a:p>
            <a:pPr>
              <a:buFont typeface="+mj-lt"/>
              <a:buAutoNum type="arabicPeriod"/>
            </a:pPr>
            <a:r>
              <a:rPr lang="en-GB" sz="2000" b="1" dirty="0"/>
              <a:t>Overall Model Excellence</a:t>
            </a:r>
          </a:p>
          <a:p>
            <a:pPr marL="285750" indent="-285750">
              <a:buFont typeface="Arial" panose="020B0604020202020204" pitchFamily="34" charset="0"/>
              <a:buChar char="•"/>
            </a:pPr>
            <a:r>
              <a:rPr lang="en-GB" dirty="0"/>
              <a:t>Outstanding Accuracy: 91.3%</a:t>
            </a:r>
          </a:p>
          <a:p>
            <a:pPr marL="285750" indent="-285750">
              <a:buFont typeface="Arial" panose="020B0604020202020204" pitchFamily="34" charset="0"/>
              <a:buChar char="•"/>
            </a:pPr>
            <a:r>
              <a:rPr lang="en-GB" dirty="0"/>
              <a:t>Strong overall performance across metrics</a:t>
            </a:r>
          </a:p>
          <a:p>
            <a:pPr marL="285750" indent="-285750">
              <a:buFont typeface="Arial" panose="020B0604020202020204" pitchFamily="34" charset="0"/>
              <a:buChar char="•"/>
            </a:pPr>
            <a:r>
              <a:rPr lang="en-GB" dirty="0"/>
              <a:t>Balanced predictions across classes</a:t>
            </a:r>
          </a:p>
          <a:p>
            <a:pPr marL="285750" indent="-285750">
              <a:buFont typeface="Arial" panose="020B0604020202020204" pitchFamily="34" charset="0"/>
              <a:buChar char="•"/>
            </a:pPr>
            <a:r>
              <a:rPr lang="en-GB" dirty="0"/>
              <a:t>Large sample size: 864 data points</a:t>
            </a:r>
          </a:p>
          <a:p>
            <a:pPr>
              <a:buFont typeface="+mj-lt"/>
              <a:buAutoNum type="arabicPeriod" startAt="2"/>
            </a:pPr>
            <a:r>
              <a:rPr lang="en-GB" sz="2000" b="1" dirty="0"/>
              <a:t>Class-wise Performance Class 0 (420 samples):</a:t>
            </a:r>
          </a:p>
          <a:p>
            <a:pPr marL="285750" indent="-285750">
              <a:buFont typeface="Arial" panose="020B0604020202020204" pitchFamily="34" charset="0"/>
              <a:buChar char="•"/>
            </a:pPr>
            <a:r>
              <a:rPr lang="en-GB" dirty="0"/>
              <a:t>Precision: 0.86 (86% accurate predictions)</a:t>
            </a:r>
          </a:p>
          <a:p>
            <a:pPr marL="285750" indent="-285750">
              <a:buFont typeface="Arial" panose="020B0604020202020204" pitchFamily="34" charset="0"/>
              <a:buChar char="•"/>
            </a:pPr>
            <a:r>
              <a:rPr lang="en-GB" dirty="0"/>
              <a:t>Recall: 0.98 (98% of actual cases identified)</a:t>
            </a:r>
          </a:p>
          <a:p>
            <a:pPr marL="285750" indent="-285750">
              <a:buFont typeface="Arial" panose="020B0604020202020204" pitchFamily="34" charset="0"/>
              <a:buChar char="•"/>
            </a:pPr>
            <a:r>
              <a:rPr lang="en-GB" dirty="0"/>
              <a:t>F1-Score: 0.92 (strong balance of precision &amp; recall)</a:t>
            </a:r>
          </a:p>
          <a:p>
            <a:pPr marL="285750" indent="-285750">
              <a:buFont typeface="Wingdings" panose="05000000000000000000" pitchFamily="2" charset="2"/>
              <a:buChar char="ü"/>
            </a:pPr>
            <a:r>
              <a:rPr lang="en-GB" b="1" dirty="0"/>
              <a:t>Class 1 (444 samples):</a:t>
            </a:r>
          </a:p>
          <a:p>
            <a:pPr marL="285750" indent="-285750">
              <a:buFont typeface="Arial" panose="020B0604020202020204" pitchFamily="34" charset="0"/>
              <a:buChar char="•"/>
            </a:pPr>
            <a:r>
              <a:rPr lang="en-GB" dirty="0"/>
              <a:t>Precision: 0.98 (98% accurate predictions)</a:t>
            </a:r>
          </a:p>
          <a:p>
            <a:pPr marL="285750" indent="-285750">
              <a:buFont typeface="Arial" panose="020B0604020202020204" pitchFamily="34" charset="0"/>
              <a:buChar char="•"/>
            </a:pPr>
            <a:r>
              <a:rPr lang="en-GB" dirty="0"/>
              <a:t>Recall: 0.85 (85% of actual cases identified)</a:t>
            </a:r>
          </a:p>
          <a:p>
            <a:pPr marL="285750" indent="-285750">
              <a:buFont typeface="Arial" panose="020B0604020202020204" pitchFamily="34" charset="0"/>
              <a:buChar char="•"/>
            </a:pPr>
            <a:r>
              <a:rPr lang="en-GB" dirty="0"/>
              <a:t>F1-Score: 0.91 (excellent balance)</a:t>
            </a:r>
          </a:p>
          <a:p>
            <a:r>
              <a:rPr lang="en-GB" b="1" dirty="0"/>
              <a:t>3.Key Business Implications</a:t>
            </a:r>
          </a:p>
          <a:p>
            <a:pPr>
              <a:buFont typeface="Arial" panose="020B0604020202020204" pitchFamily="34" charset="0"/>
              <a:buChar char="•"/>
            </a:pPr>
            <a:r>
              <a:rPr lang="en-GB" dirty="0"/>
              <a:t>Highly reliable predictions (91.3% accuracy)</a:t>
            </a:r>
          </a:p>
          <a:p>
            <a:pPr>
              <a:buFont typeface="Arial" panose="020B0604020202020204" pitchFamily="34" charset="0"/>
              <a:buChar char="•"/>
            </a:pPr>
            <a:r>
              <a:rPr lang="en-GB" dirty="0"/>
              <a:t>Low false positive rate</a:t>
            </a:r>
          </a:p>
          <a:p>
            <a:pPr>
              <a:buFont typeface="Arial" panose="020B0604020202020204" pitchFamily="34" charset="0"/>
              <a:buChar char="•"/>
            </a:pPr>
            <a:r>
              <a:rPr lang="en-GB" dirty="0"/>
              <a:t>Balanced performance across classes</a:t>
            </a:r>
          </a:p>
          <a:p>
            <a:pPr>
              <a:buFont typeface="Arial" panose="020B0604020202020204" pitchFamily="34" charset="0"/>
              <a:buChar char="•"/>
            </a:pPr>
            <a:r>
              <a:rPr lang="en-GB" dirty="0"/>
              <a:t>Suitable for business decision-making</a:t>
            </a:r>
          </a:p>
          <a:p>
            <a:endParaRPr lang="en-GB" dirty="0"/>
          </a:p>
          <a:p>
            <a:endParaRPr lang="en-GB" sz="2400" b="1" dirty="0"/>
          </a:p>
        </p:txBody>
      </p:sp>
      <p:pic>
        <p:nvPicPr>
          <p:cNvPr id="7" name="Picture 6">
            <a:extLst>
              <a:ext uri="{FF2B5EF4-FFF2-40B4-BE49-F238E27FC236}">
                <a16:creationId xmlns:a16="http://schemas.microsoft.com/office/drawing/2014/main" id="{5A192C47-A93E-07AE-825F-8CF7289E40F1}"/>
              </a:ext>
            </a:extLst>
          </p:cNvPr>
          <p:cNvPicPr>
            <a:picLocks noChangeAspect="1"/>
          </p:cNvPicPr>
          <p:nvPr/>
        </p:nvPicPr>
        <p:blipFill>
          <a:blip r:embed="rId2"/>
          <a:stretch>
            <a:fillRect/>
          </a:stretch>
        </p:blipFill>
        <p:spPr>
          <a:xfrm>
            <a:off x="6096000" y="-21035"/>
            <a:ext cx="6096000" cy="3450035"/>
          </a:xfrm>
          <a:prstGeom prst="rect">
            <a:avLst/>
          </a:prstGeom>
        </p:spPr>
      </p:pic>
    </p:spTree>
    <p:extLst>
      <p:ext uri="{BB962C8B-B14F-4D97-AF65-F5344CB8AC3E}">
        <p14:creationId xmlns:p14="http://schemas.microsoft.com/office/powerpoint/2010/main" val="253670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269F8-0F9F-8091-A52C-C2FA511E074C}"/>
              </a:ext>
            </a:extLst>
          </p:cNvPr>
          <p:cNvSpPr txBox="1"/>
          <p:nvPr/>
        </p:nvSpPr>
        <p:spPr>
          <a:xfrm>
            <a:off x="0" y="0"/>
            <a:ext cx="6096000" cy="7786747"/>
          </a:xfrm>
          <a:prstGeom prst="rect">
            <a:avLst/>
          </a:prstGeom>
          <a:noFill/>
        </p:spPr>
        <p:txBody>
          <a:bodyPr wrap="square">
            <a:spAutoFit/>
          </a:bodyPr>
          <a:lstStyle/>
          <a:p>
            <a:r>
              <a:rPr lang="en-GB" sz="2400" b="1" dirty="0"/>
              <a:t>📊 </a:t>
            </a:r>
            <a:r>
              <a:rPr lang="en-GB" sz="2400" b="1" dirty="0">
                <a:solidFill>
                  <a:schemeClr val="bg2">
                    <a:lumMod val="10000"/>
                  </a:schemeClr>
                </a:solidFill>
              </a:rPr>
              <a:t>Confusion Matrix Analysis</a:t>
            </a:r>
          </a:p>
          <a:p>
            <a:pPr>
              <a:buFont typeface="+mj-lt"/>
              <a:buAutoNum type="arabicPeriod"/>
            </a:pPr>
            <a:r>
              <a:rPr lang="en-GB" sz="2000" b="1" dirty="0">
                <a:solidFill>
                  <a:schemeClr val="tx1">
                    <a:lumMod val="90000"/>
                    <a:lumOff val="10000"/>
                  </a:schemeClr>
                </a:solidFill>
              </a:rPr>
              <a:t>Overall Performance Breakdown</a:t>
            </a:r>
          </a:p>
          <a:p>
            <a:pPr>
              <a:buFont typeface="Arial" panose="020B0604020202020204" pitchFamily="34" charset="0"/>
              <a:buChar char="•"/>
            </a:pPr>
            <a:r>
              <a:rPr lang="en-GB" dirty="0"/>
              <a:t>True Positives (High-Value): 376 customers</a:t>
            </a:r>
          </a:p>
          <a:p>
            <a:pPr>
              <a:buFont typeface="Arial" panose="020B0604020202020204" pitchFamily="34" charset="0"/>
              <a:buChar char="•"/>
            </a:pPr>
            <a:r>
              <a:rPr lang="en-GB" dirty="0"/>
              <a:t>True Negatives (Low-Value): 413 customers</a:t>
            </a:r>
          </a:p>
          <a:p>
            <a:pPr>
              <a:buFont typeface="Arial" panose="020B0604020202020204" pitchFamily="34" charset="0"/>
              <a:buChar char="•"/>
            </a:pPr>
            <a:r>
              <a:rPr lang="en-GB" dirty="0"/>
              <a:t>False Positives: 7 customers</a:t>
            </a:r>
          </a:p>
          <a:p>
            <a:pPr>
              <a:buFont typeface="Arial" panose="020B0604020202020204" pitchFamily="34" charset="0"/>
              <a:buChar char="•"/>
            </a:pPr>
            <a:r>
              <a:rPr lang="en-GB" dirty="0"/>
              <a:t>False Negatives: 68 customers</a:t>
            </a:r>
          </a:p>
          <a:p>
            <a:pPr>
              <a:buFont typeface="Arial" panose="020B0604020202020204" pitchFamily="34" charset="0"/>
              <a:buChar char="•"/>
            </a:pPr>
            <a:r>
              <a:rPr lang="en-GB" dirty="0"/>
              <a:t>Total Predictions: 864 customers</a:t>
            </a:r>
          </a:p>
          <a:p>
            <a:pPr>
              <a:buFont typeface="+mj-lt"/>
              <a:buAutoNum type="arabicPeriod" startAt="2"/>
            </a:pPr>
            <a:r>
              <a:rPr lang="en-GB" b="1" dirty="0">
                <a:solidFill>
                  <a:schemeClr val="tx1">
                    <a:lumMod val="90000"/>
                    <a:lumOff val="10000"/>
                  </a:schemeClr>
                </a:solidFill>
              </a:rPr>
              <a:t>Key Success Metrics</a:t>
            </a:r>
          </a:p>
          <a:p>
            <a:pPr>
              <a:buFont typeface="Arial" panose="020B0604020202020204" pitchFamily="34" charset="0"/>
              <a:buChar char="•"/>
            </a:pPr>
            <a:r>
              <a:rPr lang="en-GB" dirty="0"/>
              <a:t>  High Accuracy in Low-Value Prediction: </a:t>
            </a:r>
          </a:p>
          <a:p>
            <a:pPr marL="742950" lvl="1" indent="-285750">
              <a:buFont typeface="Arial" panose="020B0604020202020204" pitchFamily="34" charset="0"/>
              <a:buChar char="•"/>
            </a:pPr>
            <a:r>
              <a:rPr lang="en-GB" dirty="0"/>
              <a:t>413 correct out of 420 (98.3% accurate)</a:t>
            </a:r>
          </a:p>
          <a:p>
            <a:pPr marL="742950" lvl="1" indent="-285750">
              <a:buFont typeface="Arial" panose="020B0604020202020204" pitchFamily="34" charset="0"/>
              <a:buChar char="•"/>
            </a:pPr>
            <a:r>
              <a:rPr lang="en-GB" dirty="0"/>
              <a:t>Only 7 misclassifications</a:t>
            </a:r>
          </a:p>
          <a:p>
            <a:pPr>
              <a:buFont typeface="Arial" panose="020B0604020202020204" pitchFamily="34" charset="0"/>
              <a:buChar char="•"/>
            </a:pPr>
            <a:r>
              <a:rPr lang="en-GB" dirty="0"/>
              <a:t> Strong High-Value Detection: </a:t>
            </a:r>
          </a:p>
          <a:p>
            <a:pPr marL="742950" lvl="1" indent="-285750">
              <a:buFont typeface="Arial" panose="020B0604020202020204" pitchFamily="34" charset="0"/>
              <a:buChar char="•"/>
            </a:pPr>
            <a:r>
              <a:rPr lang="en-GB" dirty="0"/>
              <a:t>376 correct out of 444 (84.7% accurate)</a:t>
            </a:r>
          </a:p>
          <a:p>
            <a:pPr marL="742950" lvl="1" indent="-285750">
              <a:buFont typeface="Arial" panose="020B0604020202020204" pitchFamily="34" charset="0"/>
              <a:buChar char="•"/>
            </a:pPr>
            <a:r>
              <a:rPr lang="en-GB" dirty="0"/>
              <a:t>Higher value proposition identified well</a:t>
            </a:r>
          </a:p>
          <a:p>
            <a:endParaRPr lang="en-GB" dirty="0"/>
          </a:p>
          <a:p>
            <a:pPr>
              <a:buFont typeface="+mj-lt"/>
              <a:buAutoNum type="arabicPeriod" startAt="3"/>
            </a:pPr>
            <a:r>
              <a:rPr lang="en-GB" b="1" dirty="0">
                <a:solidFill>
                  <a:schemeClr val="tx1">
                    <a:lumMod val="90000"/>
                    <a:lumOff val="10000"/>
                  </a:schemeClr>
                </a:solidFill>
              </a:rPr>
              <a:t>Areas of Attention</a:t>
            </a:r>
          </a:p>
          <a:p>
            <a:pPr>
              <a:buFont typeface="Arial" panose="020B0604020202020204" pitchFamily="34" charset="0"/>
              <a:buChar char="•"/>
            </a:pPr>
            <a:r>
              <a:rPr lang="en-GB" dirty="0"/>
              <a:t> False Negatives: 68 cases </a:t>
            </a:r>
          </a:p>
          <a:p>
            <a:pPr marL="742950" lvl="1" indent="-285750">
              <a:buFont typeface="Arial" panose="020B0604020202020204" pitchFamily="34" charset="0"/>
              <a:buChar char="•"/>
            </a:pPr>
            <a:r>
              <a:rPr lang="en-GB" dirty="0"/>
              <a:t>Missed high-value customer opportunities</a:t>
            </a:r>
          </a:p>
          <a:p>
            <a:pPr marL="742950" lvl="1" indent="-285750">
              <a:buFont typeface="Arial" panose="020B0604020202020204" pitchFamily="34" charset="0"/>
              <a:buChar char="•"/>
            </a:pPr>
            <a:r>
              <a:rPr lang="en-GB" dirty="0"/>
              <a:t>Potential revenue impact</a:t>
            </a:r>
          </a:p>
          <a:p>
            <a:pPr marL="742950" lvl="1" indent="-285750">
              <a:buFont typeface="Arial" panose="020B0604020202020204" pitchFamily="34" charset="0"/>
              <a:buChar char="•"/>
            </a:pPr>
            <a:endParaRPr lang="en-GB" dirty="0"/>
          </a:p>
          <a:p>
            <a:pPr>
              <a:buFont typeface="+mj-lt"/>
              <a:buAutoNum type="arabicPeriod" startAt="5"/>
            </a:pPr>
            <a:r>
              <a:rPr lang="en-GB" b="1" dirty="0"/>
              <a:t>Action Recommendations</a:t>
            </a:r>
          </a:p>
          <a:p>
            <a:pPr>
              <a:buFont typeface="Arial" panose="020B0604020202020204" pitchFamily="34" charset="0"/>
              <a:buChar char="•"/>
            </a:pPr>
            <a:r>
              <a:rPr lang="en-GB" dirty="0"/>
              <a:t>Focus on reducing 68 false negatives</a:t>
            </a:r>
          </a:p>
          <a:p>
            <a:pPr>
              <a:buFont typeface="Arial" panose="020B0604020202020204" pitchFamily="34" charset="0"/>
              <a:buChar char="•"/>
            </a:pPr>
            <a:r>
              <a:rPr lang="en-GB" dirty="0"/>
              <a:t>Investigate characteristics of misclassified customers</a:t>
            </a:r>
          </a:p>
          <a:p>
            <a:pPr>
              <a:buFont typeface="Arial" panose="020B0604020202020204" pitchFamily="34" charset="0"/>
              <a:buChar char="•"/>
            </a:pPr>
            <a:r>
              <a:rPr lang="en-GB" dirty="0"/>
              <a:t>Regular model retraining with new data</a:t>
            </a:r>
          </a:p>
          <a:p>
            <a:pPr lvl="1"/>
            <a:endParaRPr lang="en-GB" dirty="0"/>
          </a:p>
          <a:p>
            <a:endParaRPr lang="en-GB" sz="2400" b="1" dirty="0"/>
          </a:p>
        </p:txBody>
      </p:sp>
      <p:pic>
        <p:nvPicPr>
          <p:cNvPr id="8194" name="Picture 2">
            <a:extLst>
              <a:ext uri="{FF2B5EF4-FFF2-40B4-BE49-F238E27FC236}">
                <a16:creationId xmlns:a16="http://schemas.microsoft.com/office/drawing/2014/main" id="{4EDC11E4-CE2D-9033-E54A-175632178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42938"/>
            <a:ext cx="48577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51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IN" dirty="0"/>
          </a:p>
        </p:txBody>
      </p:sp>
      <p:sp>
        <p:nvSpPr>
          <p:cNvPr id="3" name="Content Placeholder 2"/>
          <p:cNvSpPr>
            <a:spLocks noGrp="1"/>
          </p:cNvSpPr>
          <p:nvPr>
            <p:ph idx="1"/>
          </p:nvPr>
        </p:nvSpPr>
        <p:spPr>
          <a:xfrm>
            <a:off x="678815" y="1286510"/>
            <a:ext cx="10834370" cy="4786630"/>
          </a:xfrm>
        </p:spPr>
        <p:txBody>
          <a:bodyPr>
            <a:normAutofit fontScale="97500"/>
          </a:bodyPr>
          <a:lstStyle/>
          <a:p>
            <a:r>
              <a:rPr lang="en-IN" dirty="0"/>
              <a:t>Introduction:</a:t>
            </a:r>
          </a:p>
          <a:p>
            <a:r>
              <a:rPr lang="en-IN" dirty="0"/>
              <a:t>Dataset Overview: </a:t>
            </a:r>
          </a:p>
          <a:p>
            <a:r>
              <a:rPr lang="en-IN" dirty="0"/>
              <a:t>Data Cleaning Process:</a:t>
            </a:r>
          </a:p>
          <a:p>
            <a:r>
              <a:rPr lang="en-IN" dirty="0"/>
              <a:t>Exploratory Data Analysis (EDA):</a:t>
            </a:r>
          </a:p>
          <a:p>
            <a:r>
              <a:rPr lang="en-IN" dirty="0"/>
              <a:t>RFM Model Overview:</a:t>
            </a:r>
          </a:p>
          <a:p>
            <a:r>
              <a:rPr lang="en-IN" dirty="0"/>
              <a:t>RFM Calculation:</a:t>
            </a:r>
          </a:p>
          <a:p>
            <a:r>
              <a:rPr lang="en-GB" dirty="0"/>
              <a:t>Predictive Modelling</a:t>
            </a:r>
            <a:endParaRPr lang="en-IN" dirty="0"/>
          </a:p>
          <a:p>
            <a:r>
              <a:rPr lang="en-IN" dirty="0"/>
              <a:t>Conclusion:</a:t>
            </a:r>
          </a:p>
          <a:p>
            <a:endParaRPr lang="en-I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the Optimal Number of Clusters - Elbow Method</a:t>
            </a:r>
          </a:p>
        </p:txBody>
      </p:sp>
      <p:sp>
        <p:nvSpPr>
          <p:cNvPr id="5" name="Content Placeholder 4"/>
          <p:cNvSpPr>
            <a:spLocks noGrp="1"/>
          </p:cNvSpPr>
          <p:nvPr>
            <p:ph sz="half" idx="1"/>
          </p:nvPr>
        </p:nvSpPr>
        <p:spPr>
          <a:xfrm>
            <a:off x="678815" y="1434465"/>
            <a:ext cx="10990580" cy="2106295"/>
          </a:xfrm>
        </p:spPr>
        <p:txBody>
          <a:bodyPr>
            <a:normAutofit fontScale="90000" lnSpcReduction="10000"/>
          </a:bodyPr>
          <a:lstStyle/>
          <a:p>
            <a:pPr marL="0" indent="0">
              <a:buNone/>
            </a:pPr>
            <a:r>
              <a:rPr lang="en-US" b="1" dirty="0"/>
              <a:t>Elbow Curve: </a:t>
            </a:r>
            <a:r>
              <a:rPr lang="en-US" sz="2890" dirty="0"/>
              <a:t>Used to determine the optimal number of clusters by plotting    the Sum of Squared Distances (SSD) for different values of k.</a:t>
            </a:r>
          </a:p>
          <a:p>
            <a:pPr marL="0" indent="0">
              <a:buNone/>
            </a:pPr>
            <a:endParaRPr lang="en-US" sz="2890" dirty="0"/>
          </a:p>
          <a:p>
            <a:pPr marL="0" indent="0">
              <a:buNone/>
            </a:pPr>
            <a:r>
              <a:rPr lang="en-US" sz="2890" dirty="0"/>
              <a:t>The "elbow" of the curve shows the optimal number of clusters.</a:t>
            </a:r>
            <a:br>
              <a:rPr lang="en-US" dirty="0"/>
            </a:br>
            <a:endParaRPr lang="en-US" dirty="0"/>
          </a:p>
        </p:txBody>
      </p:sp>
      <p:pic>
        <p:nvPicPr>
          <p:cNvPr id="9218" name="Picture 2">
            <a:extLst>
              <a:ext uri="{FF2B5EF4-FFF2-40B4-BE49-F238E27FC236}">
                <a16:creationId xmlns:a16="http://schemas.microsoft.com/office/drawing/2014/main" id="{C8076882-0B5C-D0AE-893E-E37AFED69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243" y="2986346"/>
            <a:ext cx="5812427" cy="38804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6B3D80E-617A-F774-1BA1-56FCDA4E07B4}"/>
              </a:ext>
            </a:extLst>
          </p:cNvPr>
          <p:cNvPicPr>
            <a:picLocks noChangeAspect="1"/>
          </p:cNvPicPr>
          <p:nvPr/>
        </p:nvPicPr>
        <p:blipFill>
          <a:blip r:embed="rId3"/>
          <a:stretch>
            <a:fillRect/>
          </a:stretch>
        </p:blipFill>
        <p:spPr>
          <a:xfrm>
            <a:off x="168843" y="3173730"/>
            <a:ext cx="4858428" cy="35056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A0E9-8887-56EE-FFC2-0BA27068E56C}"/>
              </a:ext>
            </a:extLst>
          </p:cNvPr>
          <p:cNvSpPr>
            <a:spLocks noGrp="1"/>
          </p:cNvSpPr>
          <p:nvPr>
            <p:ph type="title"/>
          </p:nvPr>
        </p:nvSpPr>
        <p:spPr/>
        <p:txBody>
          <a:bodyPr/>
          <a:lstStyle/>
          <a:p>
            <a:r>
              <a:rPr lang="en-GB" dirty="0"/>
              <a:t>K-Means Clustering</a:t>
            </a:r>
          </a:p>
        </p:txBody>
      </p:sp>
      <p:sp>
        <p:nvSpPr>
          <p:cNvPr id="3" name="Content Placeholder 2">
            <a:extLst>
              <a:ext uri="{FF2B5EF4-FFF2-40B4-BE49-F238E27FC236}">
                <a16:creationId xmlns:a16="http://schemas.microsoft.com/office/drawing/2014/main" id="{2D57FD94-17E0-1DAF-11F6-C1AA3725158A}"/>
              </a:ext>
            </a:extLst>
          </p:cNvPr>
          <p:cNvSpPr>
            <a:spLocks noGrp="1"/>
          </p:cNvSpPr>
          <p:nvPr>
            <p:ph sz="half" idx="1"/>
          </p:nvPr>
        </p:nvSpPr>
        <p:spPr>
          <a:xfrm>
            <a:off x="678881" y="1659835"/>
            <a:ext cx="9482758" cy="4399442"/>
          </a:xfrm>
        </p:spPr>
        <p:txBody>
          <a:bodyPr>
            <a:normAutofit lnSpcReduction="10000"/>
          </a:bodyPr>
          <a:lstStyle/>
          <a:p>
            <a:pPr>
              <a:buFont typeface="Wingdings" panose="05000000000000000000" pitchFamily="2" charset="2"/>
              <a:buChar char="q"/>
            </a:pPr>
            <a:r>
              <a:rPr lang="en-GB" b="1" dirty="0"/>
              <a:t>Introduction to K-Means Clustering</a:t>
            </a:r>
          </a:p>
          <a:p>
            <a:pPr>
              <a:buFont typeface="Wingdings" panose="05000000000000000000" pitchFamily="2" charset="2"/>
              <a:buChar char="Ø"/>
            </a:pPr>
            <a:r>
              <a:rPr lang="en-GB" b="1" dirty="0"/>
              <a:t>K-Means</a:t>
            </a:r>
            <a:r>
              <a:rPr lang="en-GB" dirty="0"/>
              <a:t> is an </a:t>
            </a:r>
            <a:r>
              <a:rPr lang="en-GB" b="1" dirty="0"/>
              <a:t>unsupervised machine learning algorithm</a:t>
            </a:r>
            <a:r>
              <a:rPr lang="en-GB" dirty="0"/>
              <a:t> used for customer segmentation.</a:t>
            </a:r>
          </a:p>
          <a:p>
            <a:pPr>
              <a:buFont typeface="Arial" panose="020B0604020202020204" pitchFamily="34" charset="0"/>
              <a:buChar char="•"/>
            </a:pPr>
            <a:r>
              <a:rPr lang="en-GB" dirty="0"/>
              <a:t>It groups customers into </a:t>
            </a:r>
            <a:r>
              <a:rPr lang="en-GB" b="1" dirty="0"/>
              <a:t>K clusters</a:t>
            </a:r>
            <a:r>
              <a:rPr lang="en-GB" dirty="0"/>
              <a:t> based on similar characteristics (Recency, Frequency, and Monetary Value).</a:t>
            </a:r>
          </a:p>
          <a:p>
            <a:pPr>
              <a:buFont typeface="Wingdings" panose="05000000000000000000" pitchFamily="2" charset="2"/>
              <a:buChar char="Ø"/>
            </a:pPr>
            <a:r>
              <a:rPr lang="en-GB" b="1" dirty="0"/>
              <a:t> Why Use K-Means for Customer Segmentation?</a:t>
            </a:r>
          </a:p>
          <a:p>
            <a:r>
              <a:rPr lang="en-GB" dirty="0"/>
              <a:t>Helps identify </a:t>
            </a:r>
            <a:r>
              <a:rPr lang="en-GB" b="1" dirty="0"/>
              <a:t>high-value customers</a:t>
            </a:r>
            <a:r>
              <a:rPr lang="en-GB" dirty="0"/>
              <a:t> for targeted marketing. Improves </a:t>
            </a:r>
            <a:r>
              <a:rPr lang="en-GB" b="1" dirty="0"/>
              <a:t>customer retention strategies</a:t>
            </a:r>
            <a:r>
              <a:rPr lang="en-GB" dirty="0"/>
              <a:t>.</a:t>
            </a:r>
            <a:br>
              <a:rPr lang="en-GB" dirty="0"/>
            </a:br>
            <a:r>
              <a:rPr lang="en-GB" dirty="0"/>
              <a:t>Enhances </a:t>
            </a:r>
            <a:r>
              <a:rPr lang="en-GB" b="1" dirty="0"/>
              <a:t>personalized promotions</a:t>
            </a:r>
            <a:r>
              <a:rPr lang="en-GB" dirty="0"/>
              <a:t> and product recommendations.</a:t>
            </a:r>
            <a:br>
              <a:rPr lang="en-GB" dirty="0"/>
            </a:br>
            <a:r>
              <a:rPr lang="en-GB" dirty="0"/>
              <a:t>Optimizes business </a:t>
            </a:r>
            <a:r>
              <a:rPr lang="en-GB" b="1" dirty="0"/>
              <a:t>decision-making</a:t>
            </a:r>
            <a:r>
              <a:rPr lang="en-GB" dirty="0"/>
              <a:t> with data-driven insights.</a:t>
            </a:r>
          </a:p>
          <a:p>
            <a:endParaRPr lang="en-GB" dirty="0"/>
          </a:p>
          <a:p>
            <a:endParaRPr lang="en-GB" dirty="0"/>
          </a:p>
        </p:txBody>
      </p:sp>
    </p:spTree>
    <p:extLst>
      <p:ext uri="{BB962C8B-B14F-4D97-AF65-F5344CB8AC3E}">
        <p14:creationId xmlns:p14="http://schemas.microsoft.com/office/powerpoint/2010/main" val="3707451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646228D-A94C-4DA5-94FD-99C410A1B077}"/>
              </a:ext>
            </a:extLst>
          </p:cNvPr>
          <p:cNvSpPr txBox="1"/>
          <p:nvPr/>
        </p:nvSpPr>
        <p:spPr>
          <a:xfrm>
            <a:off x="368711" y="294968"/>
            <a:ext cx="6341806" cy="5447645"/>
          </a:xfrm>
          <a:prstGeom prst="rect">
            <a:avLst/>
          </a:prstGeom>
          <a:noFill/>
        </p:spPr>
        <p:txBody>
          <a:bodyPr wrap="square">
            <a:spAutoFit/>
          </a:bodyPr>
          <a:lstStyle/>
          <a:p>
            <a:pPr marL="285750" indent="-285750">
              <a:buFont typeface="Wingdings" panose="05000000000000000000" pitchFamily="2" charset="2"/>
              <a:buChar char="Ø"/>
            </a:pPr>
            <a:r>
              <a:rPr lang="en-GB" sz="2400" b="1" dirty="0"/>
              <a:t>Key Findings from K-Means Clustering Chart</a:t>
            </a:r>
          </a:p>
          <a:p>
            <a:r>
              <a:rPr lang="en-GB" sz="2000" dirty="0"/>
              <a:t>📌 </a:t>
            </a:r>
            <a:r>
              <a:rPr lang="en-GB" sz="2000" b="1" dirty="0"/>
              <a:t>Cluster 0 (Blue)</a:t>
            </a:r>
            <a:r>
              <a:rPr lang="en-GB" sz="2000" dirty="0"/>
              <a:t> – Loyal &amp; frequent buyers with high spending.</a:t>
            </a:r>
            <a:br>
              <a:rPr lang="en-GB" sz="2000" dirty="0"/>
            </a:br>
            <a:r>
              <a:rPr lang="en-GB" sz="2000" dirty="0"/>
              <a:t>📌 </a:t>
            </a:r>
            <a:r>
              <a:rPr lang="en-GB" sz="2000" b="1" dirty="0"/>
              <a:t>Cluster 1 (Orange)</a:t>
            </a:r>
            <a:r>
              <a:rPr lang="en-GB" sz="2000" dirty="0"/>
              <a:t> – Inactive customers who haven’t purchased recently.</a:t>
            </a:r>
            <a:br>
              <a:rPr lang="en-GB" sz="2000" dirty="0"/>
            </a:br>
            <a:r>
              <a:rPr lang="en-GB" sz="2000" dirty="0"/>
              <a:t>📌 </a:t>
            </a:r>
            <a:r>
              <a:rPr lang="en-GB" sz="2000" b="1" dirty="0"/>
              <a:t>Cluster 2 (Green)</a:t>
            </a:r>
            <a:r>
              <a:rPr lang="en-GB" sz="2000" dirty="0"/>
              <a:t> – VIP customers with extremely high monetary value.</a:t>
            </a:r>
            <a:br>
              <a:rPr lang="en-GB" sz="2000" dirty="0"/>
            </a:br>
            <a:r>
              <a:rPr lang="en-GB" sz="2000" dirty="0"/>
              <a:t>📌 </a:t>
            </a:r>
            <a:r>
              <a:rPr lang="en-GB" sz="2000" b="1" dirty="0"/>
              <a:t>Cluster 3 (Red)</a:t>
            </a:r>
            <a:r>
              <a:rPr lang="en-GB" sz="2000" dirty="0"/>
              <a:t> – Medium-value customers who still engage but less frequently.</a:t>
            </a:r>
          </a:p>
          <a:p>
            <a:endParaRPr lang="en-GB" sz="2000" dirty="0"/>
          </a:p>
          <a:p>
            <a:pPr marL="342900" indent="-342900">
              <a:buFont typeface="Wingdings" panose="05000000000000000000" pitchFamily="2" charset="2"/>
              <a:buChar char="Ø"/>
            </a:pPr>
            <a:r>
              <a:rPr lang="en-GB" sz="2400" b="1" dirty="0"/>
              <a:t> Business Impact &amp; Insights</a:t>
            </a:r>
          </a:p>
          <a:p>
            <a:r>
              <a:rPr lang="en-GB" sz="2000" dirty="0"/>
              <a:t>📈 </a:t>
            </a:r>
            <a:r>
              <a:rPr lang="en-GB" sz="2000" b="1" dirty="0"/>
              <a:t>Personalized Marketing</a:t>
            </a:r>
            <a:r>
              <a:rPr lang="en-GB" sz="2000" dirty="0"/>
              <a:t> – Offer tailored discounts based on customer clusters.</a:t>
            </a:r>
            <a:br>
              <a:rPr lang="en-GB" sz="2000" dirty="0"/>
            </a:br>
            <a:r>
              <a:rPr lang="en-GB" sz="2000" dirty="0"/>
              <a:t>📈 </a:t>
            </a:r>
            <a:r>
              <a:rPr lang="en-GB" sz="2000" b="1" dirty="0"/>
              <a:t>Customer Retention</a:t>
            </a:r>
            <a:r>
              <a:rPr lang="en-GB" sz="2000" dirty="0"/>
              <a:t> – Re-engage inactive customers with special offers.</a:t>
            </a:r>
            <a:br>
              <a:rPr lang="en-GB" sz="2000" dirty="0"/>
            </a:br>
            <a:r>
              <a:rPr lang="en-GB" sz="2000" dirty="0"/>
              <a:t>📈 </a:t>
            </a:r>
            <a:r>
              <a:rPr lang="en-GB" sz="2000" b="1" dirty="0"/>
              <a:t>Revenue Growth</a:t>
            </a:r>
            <a:r>
              <a:rPr lang="en-GB" sz="2000" dirty="0"/>
              <a:t> – Focus on high-value segments for higher profitability.</a:t>
            </a:r>
            <a:endParaRPr lang="en-GB" sz="2000" b="1" dirty="0"/>
          </a:p>
        </p:txBody>
      </p:sp>
      <p:pic>
        <p:nvPicPr>
          <p:cNvPr id="1026" name="Picture 2">
            <a:extLst>
              <a:ext uri="{FF2B5EF4-FFF2-40B4-BE49-F238E27FC236}">
                <a16:creationId xmlns:a16="http://schemas.microsoft.com/office/drawing/2014/main" id="{9A2FA6BF-29AC-12F5-2E12-55A85BCF3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517" y="3018790"/>
            <a:ext cx="5296200" cy="31607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663F04C-05F4-125D-110A-BAD138BECE59}"/>
              </a:ext>
            </a:extLst>
          </p:cNvPr>
          <p:cNvPicPr>
            <a:picLocks noChangeAspect="1"/>
          </p:cNvPicPr>
          <p:nvPr/>
        </p:nvPicPr>
        <p:blipFill>
          <a:blip r:embed="rId3"/>
          <a:stretch>
            <a:fillRect/>
          </a:stretch>
        </p:blipFill>
        <p:spPr>
          <a:xfrm>
            <a:off x="7001610" y="17996"/>
            <a:ext cx="5190390" cy="3000794"/>
          </a:xfrm>
          <a:prstGeom prst="rect">
            <a:avLst/>
          </a:prstGeom>
        </p:spPr>
      </p:pic>
    </p:spTree>
    <p:extLst>
      <p:ext uri="{BB962C8B-B14F-4D97-AF65-F5344CB8AC3E}">
        <p14:creationId xmlns:p14="http://schemas.microsoft.com/office/powerpoint/2010/main" val="753207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D845-378B-7499-F951-DB2686638585}"/>
              </a:ext>
            </a:extLst>
          </p:cNvPr>
          <p:cNvSpPr>
            <a:spLocks noGrp="1"/>
          </p:cNvSpPr>
          <p:nvPr>
            <p:ph type="title"/>
          </p:nvPr>
        </p:nvSpPr>
        <p:spPr/>
        <p:txBody>
          <a:bodyPr>
            <a:normAutofit/>
          </a:bodyPr>
          <a:lstStyle/>
          <a:p>
            <a:r>
              <a:rPr lang="en-GB" dirty="0"/>
              <a:t>Hierarchical Clustering</a:t>
            </a:r>
          </a:p>
        </p:txBody>
      </p:sp>
      <p:sp>
        <p:nvSpPr>
          <p:cNvPr id="3" name="Content Placeholder 2">
            <a:extLst>
              <a:ext uri="{FF2B5EF4-FFF2-40B4-BE49-F238E27FC236}">
                <a16:creationId xmlns:a16="http://schemas.microsoft.com/office/drawing/2014/main" id="{D41746C6-7AE4-B071-6F2F-6924F6E6CBA4}"/>
              </a:ext>
            </a:extLst>
          </p:cNvPr>
          <p:cNvSpPr>
            <a:spLocks noGrp="1"/>
          </p:cNvSpPr>
          <p:nvPr>
            <p:ph sz="half" idx="1"/>
          </p:nvPr>
        </p:nvSpPr>
        <p:spPr>
          <a:xfrm>
            <a:off x="678880" y="1229279"/>
            <a:ext cx="11119829" cy="4399442"/>
          </a:xfrm>
        </p:spPr>
        <p:txBody>
          <a:bodyPr>
            <a:normAutofit/>
          </a:bodyPr>
          <a:lstStyle/>
          <a:p>
            <a:pPr>
              <a:buFont typeface="Wingdings" panose="05000000000000000000" pitchFamily="2" charset="2"/>
              <a:buChar char="q"/>
            </a:pPr>
            <a:r>
              <a:rPr lang="en-GB" b="1" dirty="0"/>
              <a:t> </a:t>
            </a:r>
            <a:r>
              <a:rPr lang="en-GB" sz="3000" b="1" dirty="0"/>
              <a:t>Introduction to Hierarchical Clustering</a:t>
            </a:r>
            <a:endParaRPr lang="en-GB" b="1" dirty="0"/>
          </a:p>
          <a:p>
            <a:pPr>
              <a:buFont typeface="Arial" panose="020B0604020202020204" pitchFamily="34" charset="0"/>
              <a:buChar char="•"/>
            </a:pPr>
            <a:r>
              <a:rPr lang="en-GB" sz="2200" b="1" dirty="0"/>
              <a:t>Hierarchical Clustering</a:t>
            </a:r>
            <a:r>
              <a:rPr lang="en-GB" sz="2200" dirty="0"/>
              <a:t> is an unsupervised learning technique that groups customers based on similarity.</a:t>
            </a:r>
          </a:p>
          <a:p>
            <a:pPr>
              <a:buFont typeface="Arial" panose="020B0604020202020204" pitchFamily="34" charset="0"/>
              <a:buChar char="•"/>
            </a:pPr>
            <a:r>
              <a:rPr lang="en-GB" sz="2200" dirty="0"/>
              <a:t>It creates a </a:t>
            </a:r>
            <a:r>
              <a:rPr lang="en-GB" sz="2200" b="1" dirty="0"/>
              <a:t>tree-like structure (Dendrogram)</a:t>
            </a:r>
            <a:r>
              <a:rPr lang="en-GB" sz="2200" dirty="0"/>
              <a:t> to show how data points (customers) are related.</a:t>
            </a:r>
            <a:endParaRPr lang="en-GB" sz="3800" dirty="0"/>
          </a:p>
          <a:p>
            <a:pPr>
              <a:buFont typeface="Wingdings" panose="05000000000000000000" pitchFamily="2" charset="2"/>
              <a:buChar char="q"/>
            </a:pPr>
            <a:r>
              <a:rPr lang="en-GB" b="1" dirty="0"/>
              <a:t> Why Use Hierarchical Clustering?</a:t>
            </a:r>
          </a:p>
          <a:p>
            <a:r>
              <a:rPr lang="en-GB" sz="2000" dirty="0"/>
              <a:t>No need to pre-define the number of clusters.</a:t>
            </a:r>
          </a:p>
          <a:p>
            <a:r>
              <a:rPr lang="en-GB" sz="2000" dirty="0"/>
              <a:t>Provides a clear </a:t>
            </a:r>
            <a:r>
              <a:rPr lang="en-GB" sz="2000" b="1" dirty="0"/>
              <a:t>visual representation (Dendrogram)</a:t>
            </a:r>
            <a:r>
              <a:rPr lang="en-GB" sz="2000" dirty="0"/>
              <a:t> of customer relationships.</a:t>
            </a:r>
          </a:p>
          <a:p>
            <a:r>
              <a:rPr lang="en-GB" sz="2000" dirty="0"/>
              <a:t>Helps in </a:t>
            </a:r>
            <a:r>
              <a:rPr lang="en-GB" sz="2000" b="1" dirty="0"/>
              <a:t>customer segmentation</a:t>
            </a:r>
            <a:r>
              <a:rPr lang="en-GB" sz="2000" dirty="0"/>
              <a:t> for targeted marketing.</a:t>
            </a:r>
          </a:p>
          <a:p>
            <a:r>
              <a:rPr lang="en-GB" sz="2000" dirty="0"/>
              <a:t>Useful for analysing </a:t>
            </a:r>
            <a:r>
              <a:rPr lang="en-GB" sz="2000" b="1" dirty="0"/>
              <a:t>customer behaviour patterns</a:t>
            </a:r>
            <a:r>
              <a:rPr lang="en-GB" sz="2000" dirty="0"/>
              <a:t> over time.</a:t>
            </a:r>
          </a:p>
          <a:p>
            <a:pPr marL="0" indent="0">
              <a:buNone/>
            </a:pPr>
            <a:endParaRPr lang="en-GB" dirty="0"/>
          </a:p>
        </p:txBody>
      </p:sp>
    </p:spTree>
    <p:extLst>
      <p:ext uri="{BB962C8B-B14F-4D97-AF65-F5344CB8AC3E}">
        <p14:creationId xmlns:p14="http://schemas.microsoft.com/office/powerpoint/2010/main" val="3595199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400D-4D74-2625-FFA6-9A533252C18A}"/>
              </a:ext>
            </a:extLst>
          </p:cNvPr>
          <p:cNvSpPr>
            <a:spLocks noGrp="1"/>
          </p:cNvSpPr>
          <p:nvPr>
            <p:ph type="title"/>
          </p:nvPr>
        </p:nvSpPr>
        <p:spPr/>
        <p:txBody>
          <a:bodyPr/>
          <a:lstStyle/>
          <a:p>
            <a:r>
              <a:rPr lang="en-GB" dirty="0"/>
              <a:t>Hierarchical Clustering Dendrogram</a:t>
            </a:r>
          </a:p>
        </p:txBody>
      </p:sp>
      <p:sp>
        <p:nvSpPr>
          <p:cNvPr id="3" name="Content Placeholder 2">
            <a:extLst>
              <a:ext uri="{FF2B5EF4-FFF2-40B4-BE49-F238E27FC236}">
                <a16:creationId xmlns:a16="http://schemas.microsoft.com/office/drawing/2014/main" id="{B6652B49-6976-073F-DCE9-2F2B932A8951}"/>
              </a:ext>
            </a:extLst>
          </p:cNvPr>
          <p:cNvSpPr>
            <a:spLocks noGrp="1"/>
          </p:cNvSpPr>
          <p:nvPr>
            <p:ph sz="half" idx="1"/>
          </p:nvPr>
        </p:nvSpPr>
        <p:spPr>
          <a:xfrm>
            <a:off x="678880" y="1659835"/>
            <a:ext cx="6577325" cy="4399442"/>
          </a:xfrm>
        </p:spPr>
        <p:txBody>
          <a:bodyPr>
            <a:normAutofit fontScale="77500" lnSpcReduction="20000"/>
          </a:bodyPr>
          <a:lstStyle/>
          <a:p>
            <a:pPr>
              <a:buFont typeface="Wingdings" panose="05000000000000000000" pitchFamily="2" charset="2"/>
              <a:buChar char="Ø"/>
            </a:pPr>
            <a:r>
              <a:rPr lang="en-GB" sz="3600" b="1" dirty="0">
                <a:solidFill>
                  <a:schemeClr val="tx1">
                    <a:lumMod val="90000"/>
                    <a:lumOff val="10000"/>
                  </a:schemeClr>
                </a:solidFill>
              </a:rPr>
              <a:t>Large Cluster Formation (Top-Level Split</a:t>
            </a:r>
            <a:r>
              <a:rPr lang="en-GB" b="1" dirty="0"/>
              <a:t>)</a:t>
            </a:r>
            <a:endParaRPr lang="en-GB" dirty="0"/>
          </a:p>
          <a:p>
            <a:pPr>
              <a:buFont typeface="Arial" panose="020B0604020202020204" pitchFamily="34" charset="0"/>
              <a:buChar char="•"/>
            </a:pPr>
            <a:r>
              <a:rPr lang="en-GB" dirty="0"/>
              <a:t>The highest </a:t>
            </a:r>
            <a:r>
              <a:rPr lang="en-GB" b="1" dirty="0"/>
              <a:t>Euclidean Distance</a:t>
            </a:r>
            <a:r>
              <a:rPr lang="en-GB" dirty="0"/>
              <a:t> split indicates </a:t>
            </a:r>
            <a:r>
              <a:rPr lang="en-GB" b="1" dirty="0"/>
              <a:t>two major customer segments</a:t>
            </a:r>
            <a:r>
              <a:rPr lang="en-GB" dirty="0"/>
              <a:t>.</a:t>
            </a:r>
          </a:p>
          <a:p>
            <a:pPr>
              <a:buFont typeface="Arial" panose="020B0604020202020204" pitchFamily="34" charset="0"/>
              <a:buChar char="•"/>
            </a:pPr>
            <a:r>
              <a:rPr lang="en-GB" dirty="0"/>
              <a:t>One segment includes </a:t>
            </a:r>
            <a:r>
              <a:rPr lang="en-GB" b="1" dirty="0"/>
              <a:t>high-value customers</a:t>
            </a:r>
            <a:r>
              <a:rPr lang="en-GB" dirty="0"/>
              <a:t>, and the other consists of </a:t>
            </a:r>
            <a:r>
              <a:rPr lang="en-GB" b="1" dirty="0"/>
              <a:t>low-value or inactive customers</a:t>
            </a:r>
            <a:r>
              <a:rPr lang="en-GB" dirty="0"/>
              <a:t>.</a:t>
            </a:r>
          </a:p>
          <a:p>
            <a:pPr>
              <a:buFont typeface="Wingdings" panose="05000000000000000000" pitchFamily="2" charset="2"/>
              <a:buChar char="Ø"/>
            </a:pPr>
            <a:r>
              <a:rPr lang="en-GB" dirty="0"/>
              <a:t> </a:t>
            </a:r>
            <a:r>
              <a:rPr lang="en-GB" b="1" dirty="0"/>
              <a:t>Sub-Clusters at Lower Distances</a:t>
            </a:r>
            <a:endParaRPr lang="en-GB" dirty="0"/>
          </a:p>
          <a:p>
            <a:pPr>
              <a:buFont typeface="Arial" panose="020B0604020202020204" pitchFamily="34" charset="0"/>
              <a:buChar char="•"/>
            </a:pPr>
            <a:r>
              <a:rPr lang="en-GB" dirty="0"/>
              <a:t>Smaller clusters represent </a:t>
            </a:r>
            <a:r>
              <a:rPr lang="en-GB" b="1" dirty="0"/>
              <a:t>similar customer behaviour</a:t>
            </a:r>
            <a:r>
              <a:rPr lang="en-GB" dirty="0"/>
              <a:t>, like frequent buyers or dormant users.</a:t>
            </a:r>
          </a:p>
          <a:p>
            <a:pPr>
              <a:buFont typeface="Arial" panose="020B0604020202020204" pitchFamily="34" charset="0"/>
              <a:buChar char="•"/>
            </a:pPr>
            <a:r>
              <a:rPr lang="en-GB" dirty="0"/>
              <a:t>The green cluster represents tightly grouped </a:t>
            </a:r>
            <a:r>
              <a:rPr lang="en-GB" b="1" dirty="0"/>
              <a:t>high-value customers</a:t>
            </a:r>
            <a:r>
              <a:rPr lang="en-GB" dirty="0"/>
              <a:t>.</a:t>
            </a:r>
          </a:p>
          <a:p>
            <a:pPr>
              <a:buFont typeface="Arial" panose="020B0604020202020204" pitchFamily="34" charset="0"/>
              <a:buChar char="•"/>
            </a:pPr>
            <a:r>
              <a:rPr lang="en-GB" dirty="0"/>
              <a:t>The red cluster shows customers with varying spending behaviours.</a:t>
            </a:r>
          </a:p>
          <a:p>
            <a:endParaRPr lang="en-GB" dirty="0"/>
          </a:p>
        </p:txBody>
      </p:sp>
      <p:pic>
        <p:nvPicPr>
          <p:cNvPr id="2050" name="Picture 2">
            <a:extLst>
              <a:ext uri="{FF2B5EF4-FFF2-40B4-BE49-F238E27FC236}">
                <a16:creationId xmlns:a16="http://schemas.microsoft.com/office/drawing/2014/main" id="{91286A50-539A-752D-6173-40C00B694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378" y="2887357"/>
            <a:ext cx="4858622" cy="31719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5D87695-07BE-3D2A-5822-CC7E1B0149B0}"/>
              </a:ext>
            </a:extLst>
          </p:cNvPr>
          <p:cNvPicPr>
            <a:picLocks noChangeAspect="1"/>
          </p:cNvPicPr>
          <p:nvPr/>
        </p:nvPicPr>
        <p:blipFill>
          <a:blip r:embed="rId3"/>
          <a:stretch>
            <a:fillRect/>
          </a:stretch>
        </p:blipFill>
        <p:spPr>
          <a:xfrm>
            <a:off x="7256205" y="495032"/>
            <a:ext cx="4639322" cy="1886213"/>
          </a:xfrm>
          <a:prstGeom prst="rect">
            <a:avLst/>
          </a:prstGeom>
        </p:spPr>
      </p:pic>
    </p:spTree>
    <p:extLst>
      <p:ext uri="{BB962C8B-B14F-4D97-AF65-F5344CB8AC3E}">
        <p14:creationId xmlns:p14="http://schemas.microsoft.com/office/powerpoint/2010/main" val="4259784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411F-6E19-2A1F-D80B-481D6EACBA4F}"/>
              </a:ext>
            </a:extLst>
          </p:cNvPr>
          <p:cNvSpPr>
            <a:spLocks noGrp="1"/>
          </p:cNvSpPr>
          <p:nvPr>
            <p:ph type="title"/>
          </p:nvPr>
        </p:nvSpPr>
        <p:spPr>
          <a:xfrm>
            <a:off x="201789" y="0"/>
            <a:ext cx="11636022" cy="612775"/>
          </a:xfrm>
        </p:spPr>
        <p:txBody>
          <a:bodyPr>
            <a:normAutofit fontScale="90000"/>
          </a:bodyPr>
          <a:lstStyle/>
          <a:p>
            <a:r>
              <a:rPr lang="en-GB" dirty="0"/>
              <a:t>DBSCAN (Density-Based Spatial Clustering of Applications with Noise)</a:t>
            </a:r>
          </a:p>
        </p:txBody>
      </p:sp>
      <p:sp>
        <p:nvSpPr>
          <p:cNvPr id="6" name="TextBox 5">
            <a:extLst>
              <a:ext uri="{FF2B5EF4-FFF2-40B4-BE49-F238E27FC236}">
                <a16:creationId xmlns:a16="http://schemas.microsoft.com/office/drawing/2014/main" id="{58E7BC73-6214-72D4-0301-08FCEB7C20E7}"/>
              </a:ext>
            </a:extLst>
          </p:cNvPr>
          <p:cNvSpPr txBox="1"/>
          <p:nvPr/>
        </p:nvSpPr>
        <p:spPr>
          <a:xfrm>
            <a:off x="201789" y="612775"/>
            <a:ext cx="11636022" cy="6155531"/>
          </a:xfrm>
          <a:prstGeom prst="rect">
            <a:avLst/>
          </a:prstGeom>
          <a:noFill/>
        </p:spPr>
        <p:txBody>
          <a:bodyPr wrap="square">
            <a:spAutoFit/>
          </a:bodyPr>
          <a:lstStyle/>
          <a:p>
            <a:pPr marL="285750" indent="-285750">
              <a:buFont typeface="Wingdings" panose="05000000000000000000" pitchFamily="2" charset="2"/>
              <a:buChar char="q"/>
            </a:pPr>
            <a:r>
              <a:rPr lang="en-GB" b="1" dirty="0"/>
              <a:t> </a:t>
            </a:r>
            <a:r>
              <a:rPr lang="en-GB" sz="2400" b="1" dirty="0"/>
              <a:t>Introduction to DBSCAN</a:t>
            </a:r>
          </a:p>
          <a:p>
            <a:pPr marL="342900" indent="-342900">
              <a:buFont typeface="Arial" panose="020B0604020202020204" pitchFamily="34" charset="0"/>
              <a:buChar char="•"/>
            </a:pPr>
            <a:r>
              <a:rPr lang="en-GB" sz="2000" b="1" dirty="0"/>
              <a:t>DBSCAN (Density-Based Clustering)</a:t>
            </a:r>
            <a:r>
              <a:rPr lang="en-GB" sz="2000" dirty="0"/>
              <a:t> is an </a:t>
            </a:r>
            <a:r>
              <a:rPr lang="en-GB" sz="2000" b="1" dirty="0"/>
              <a:t>unsupervised learning</a:t>
            </a:r>
            <a:r>
              <a:rPr lang="en-GB" sz="2000" dirty="0"/>
              <a:t> algorithm used for customer segmentation based on data density.</a:t>
            </a:r>
          </a:p>
          <a:p>
            <a:pPr marL="342900" indent="-342900">
              <a:buFont typeface="Arial" panose="020B0604020202020204" pitchFamily="34" charset="0"/>
              <a:buChar char="•"/>
            </a:pPr>
            <a:r>
              <a:rPr lang="en-GB" sz="2000" dirty="0"/>
              <a:t>Unlike K-Means and Hierarchical Clustering, DBSCAN can </a:t>
            </a:r>
            <a:r>
              <a:rPr lang="en-GB" sz="2000" b="1" dirty="0"/>
              <a:t>identify outliers</a:t>
            </a:r>
            <a:r>
              <a:rPr lang="en-GB" sz="2000" dirty="0"/>
              <a:t> and detect </a:t>
            </a:r>
            <a:r>
              <a:rPr lang="en-GB" sz="2000" b="1" dirty="0"/>
              <a:t>arbitrarily shaped clusters</a:t>
            </a:r>
            <a:r>
              <a:rPr lang="en-GB" sz="2000" dirty="0"/>
              <a:t>.</a:t>
            </a:r>
          </a:p>
          <a:p>
            <a:endParaRPr lang="en-GB" dirty="0"/>
          </a:p>
          <a:p>
            <a:pPr marL="285750" indent="-285750">
              <a:buFont typeface="Wingdings" panose="05000000000000000000" pitchFamily="2" charset="2"/>
              <a:buChar char="q"/>
            </a:pPr>
            <a:r>
              <a:rPr lang="en-GB" sz="2400" b="1" dirty="0"/>
              <a:t> Why Use DBSCAN?</a:t>
            </a:r>
          </a:p>
          <a:p>
            <a:pPr marL="285750" indent="-285750">
              <a:buFont typeface="Arial" panose="020B0604020202020204" pitchFamily="34" charset="0"/>
              <a:buChar char="•"/>
            </a:pPr>
            <a:r>
              <a:rPr lang="en-GB" dirty="0"/>
              <a:t> </a:t>
            </a:r>
            <a:r>
              <a:rPr lang="en-GB" sz="2000" b="1" dirty="0"/>
              <a:t>No need to pre-define the number of clusters</a:t>
            </a:r>
            <a:r>
              <a:rPr lang="en-GB" sz="2000" dirty="0"/>
              <a:t> (Unlike K-Means).</a:t>
            </a:r>
          </a:p>
          <a:p>
            <a:pPr marL="285750" indent="-285750">
              <a:buFont typeface="Arial" panose="020B0604020202020204" pitchFamily="34" charset="0"/>
              <a:buChar char="•"/>
            </a:pPr>
            <a:r>
              <a:rPr lang="en-GB" sz="2000" dirty="0"/>
              <a:t> </a:t>
            </a:r>
            <a:r>
              <a:rPr lang="en-GB" sz="2000" b="1" dirty="0"/>
              <a:t>Handles noise (outliers) effectively</a:t>
            </a:r>
            <a:r>
              <a:rPr lang="en-GB" sz="2000" dirty="0"/>
              <a:t>, making it useful for customer segmentation.</a:t>
            </a:r>
          </a:p>
          <a:p>
            <a:pPr marL="285750" indent="-285750">
              <a:buFont typeface="Arial" panose="020B0604020202020204" pitchFamily="34" charset="0"/>
              <a:buChar char="•"/>
            </a:pPr>
            <a:r>
              <a:rPr lang="en-GB" sz="2000" b="1" dirty="0"/>
              <a:t> Finds clusters of varying shapes and densities</a:t>
            </a:r>
            <a:r>
              <a:rPr lang="en-GB" sz="2000" dirty="0"/>
              <a:t>, unlike K-Means, which assumes spherical clusters.</a:t>
            </a:r>
          </a:p>
          <a:p>
            <a:pPr marL="285750" indent="-285750">
              <a:buFont typeface="Arial" panose="020B0604020202020204" pitchFamily="34" charset="0"/>
              <a:buChar char="•"/>
            </a:pPr>
            <a:r>
              <a:rPr lang="en-GB" sz="2000" dirty="0"/>
              <a:t> Works well when </a:t>
            </a:r>
            <a:r>
              <a:rPr lang="en-GB" sz="2000" b="1" dirty="0"/>
              <a:t>data has high variance or overlapping clusters</a:t>
            </a:r>
            <a:r>
              <a:rPr lang="en-GB" dirty="0"/>
              <a:t>.</a:t>
            </a:r>
          </a:p>
          <a:p>
            <a:pPr marL="285750" indent="-285750">
              <a:buFont typeface="Arial" panose="020B0604020202020204" pitchFamily="34" charset="0"/>
              <a:buChar char="•"/>
            </a:pPr>
            <a:endParaRPr lang="en-GB" dirty="0"/>
          </a:p>
          <a:p>
            <a:pPr marL="342900" indent="-342900">
              <a:buFont typeface="Wingdings" panose="05000000000000000000" pitchFamily="2" charset="2"/>
              <a:buChar char="q"/>
            </a:pPr>
            <a:r>
              <a:rPr lang="en-GB" sz="2400" b="1" dirty="0"/>
              <a:t>How DBSCAN Works?</a:t>
            </a:r>
          </a:p>
          <a:p>
            <a:pPr>
              <a:buFont typeface="Arial" panose="020B0604020202020204" pitchFamily="34" charset="0"/>
              <a:buChar char="•"/>
            </a:pPr>
            <a:r>
              <a:rPr lang="en-GB" dirty="0"/>
              <a:t>Uses </a:t>
            </a:r>
            <a:r>
              <a:rPr lang="en-GB" b="1" dirty="0"/>
              <a:t>two parameters:</a:t>
            </a:r>
            <a:br>
              <a:rPr lang="en-GB" dirty="0"/>
            </a:br>
            <a:r>
              <a:rPr lang="en-GB" dirty="0"/>
              <a:t>📌 </a:t>
            </a:r>
            <a:r>
              <a:rPr lang="en-GB" b="1" dirty="0"/>
              <a:t>Epsilon (ε)</a:t>
            </a:r>
            <a:r>
              <a:rPr lang="en-GB" dirty="0"/>
              <a:t> – Defines the radius around a point to consider as a neighbour.</a:t>
            </a:r>
            <a:br>
              <a:rPr lang="en-GB" dirty="0"/>
            </a:br>
            <a:r>
              <a:rPr lang="en-GB" dirty="0"/>
              <a:t>📌 </a:t>
            </a:r>
            <a:r>
              <a:rPr lang="en-GB" b="1" dirty="0" err="1"/>
              <a:t>MinPts</a:t>
            </a:r>
            <a:r>
              <a:rPr lang="en-GB" dirty="0"/>
              <a:t> – Minimum number of points required to form a cluster.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52399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03E2-7B51-3A34-1397-88C80E1C0DA2}"/>
              </a:ext>
            </a:extLst>
          </p:cNvPr>
          <p:cNvSpPr>
            <a:spLocks noGrp="1"/>
          </p:cNvSpPr>
          <p:nvPr>
            <p:ph type="title"/>
          </p:nvPr>
        </p:nvSpPr>
        <p:spPr/>
        <p:txBody>
          <a:bodyPr/>
          <a:lstStyle/>
          <a:p>
            <a:r>
              <a:rPr lang="en-GB" dirty="0"/>
              <a:t>Cluster Distribution Analysis:</a:t>
            </a:r>
          </a:p>
        </p:txBody>
      </p:sp>
      <p:sp>
        <p:nvSpPr>
          <p:cNvPr id="3" name="Content Placeholder 2">
            <a:extLst>
              <a:ext uri="{FF2B5EF4-FFF2-40B4-BE49-F238E27FC236}">
                <a16:creationId xmlns:a16="http://schemas.microsoft.com/office/drawing/2014/main" id="{605A22DA-B32F-B3B6-15D4-FBBE836227B1}"/>
              </a:ext>
            </a:extLst>
          </p:cNvPr>
          <p:cNvSpPr>
            <a:spLocks noGrp="1"/>
          </p:cNvSpPr>
          <p:nvPr>
            <p:ph sz="half" idx="1"/>
          </p:nvPr>
        </p:nvSpPr>
        <p:spPr/>
        <p:txBody>
          <a:bodyPr>
            <a:normAutofit fontScale="77500" lnSpcReduction="20000"/>
          </a:bodyPr>
          <a:lstStyle/>
          <a:p>
            <a:pPr>
              <a:buFont typeface="Arial" panose="020B0604020202020204" pitchFamily="34" charset="0"/>
              <a:buChar char="•"/>
            </a:pPr>
            <a:r>
              <a:rPr lang="en-GB" b="1" dirty="0"/>
              <a:t>Cluster -1 (Blue): </a:t>
            </a:r>
            <a:r>
              <a:rPr lang="en-GB" dirty="0"/>
              <a:t>Noise/Outliers </a:t>
            </a:r>
          </a:p>
          <a:p>
            <a:pPr marL="742950" lvl="1" indent="-285750">
              <a:buFont typeface="Arial" panose="020B0604020202020204" pitchFamily="34" charset="0"/>
              <a:buChar char="•"/>
            </a:pPr>
            <a:r>
              <a:rPr lang="en-GB" dirty="0"/>
              <a:t>High-value customers (&gt;100K)</a:t>
            </a:r>
          </a:p>
          <a:p>
            <a:pPr marL="742950" lvl="1" indent="-285750">
              <a:buFont typeface="Arial" panose="020B0604020202020204" pitchFamily="34" charset="0"/>
              <a:buChar char="•"/>
            </a:pPr>
            <a:r>
              <a:rPr lang="en-GB" dirty="0"/>
              <a:t>Scattered purchase patterns</a:t>
            </a:r>
          </a:p>
          <a:p>
            <a:pPr marL="742950" lvl="1" indent="-285750">
              <a:buFont typeface="Arial" panose="020B0604020202020204" pitchFamily="34" charset="0"/>
              <a:buChar char="•"/>
            </a:pPr>
            <a:r>
              <a:rPr lang="en-GB" dirty="0"/>
              <a:t>Unique buying behaviours</a:t>
            </a:r>
          </a:p>
          <a:p>
            <a:pPr marL="742950" lvl="1" indent="-285750">
              <a:buFont typeface="Arial" panose="020B0604020202020204" pitchFamily="34" charset="0"/>
              <a:buChar char="•"/>
            </a:pPr>
            <a:r>
              <a:rPr lang="en-GB" dirty="0"/>
              <a:t>Requires individual attention</a:t>
            </a:r>
          </a:p>
          <a:p>
            <a:pPr>
              <a:buFont typeface="Arial" panose="020B0604020202020204" pitchFamily="34" charset="0"/>
              <a:buChar char="•"/>
            </a:pPr>
            <a:r>
              <a:rPr lang="en-GB" b="1" dirty="0"/>
              <a:t>Cluster 0 (Orange): </a:t>
            </a:r>
            <a:r>
              <a:rPr lang="en-GB" dirty="0"/>
              <a:t>Dense Core </a:t>
            </a:r>
          </a:p>
          <a:p>
            <a:pPr marL="742950" lvl="1" indent="-285750">
              <a:buFont typeface="Arial" panose="020B0604020202020204" pitchFamily="34" charset="0"/>
              <a:buChar char="•"/>
            </a:pPr>
            <a:r>
              <a:rPr lang="en-GB" dirty="0"/>
              <a:t>Majority of customers</a:t>
            </a:r>
          </a:p>
          <a:p>
            <a:pPr marL="742950" lvl="1" indent="-285750">
              <a:buFont typeface="Arial" panose="020B0604020202020204" pitchFamily="34" charset="0"/>
              <a:buChar char="•"/>
            </a:pPr>
            <a:r>
              <a:rPr lang="en-GB" dirty="0"/>
              <a:t>Lower monetary values</a:t>
            </a:r>
          </a:p>
          <a:p>
            <a:pPr marL="742950" lvl="1" indent="-285750">
              <a:buFont typeface="Arial" panose="020B0604020202020204" pitchFamily="34" charset="0"/>
              <a:buChar char="•"/>
            </a:pPr>
            <a:r>
              <a:rPr lang="en-GB" dirty="0"/>
              <a:t>Consistent purchase patterns</a:t>
            </a:r>
          </a:p>
          <a:p>
            <a:pPr marL="742950" lvl="1" indent="-285750">
              <a:buFont typeface="Arial" panose="020B0604020202020204" pitchFamily="34" charset="0"/>
              <a:buChar char="•"/>
            </a:pPr>
            <a:r>
              <a:rPr lang="en-GB" dirty="0"/>
              <a:t>Regular customer base</a:t>
            </a:r>
          </a:p>
          <a:p>
            <a:pPr>
              <a:buFont typeface="Arial" panose="020B0604020202020204" pitchFamily="34" charset="0"/>
              <a:buChar char="•"/>
            </a:pPr>
            <a:r>
              <a:rPr lang="en-GB" b="1" dirty="0"/>
              <a:t>Cluster 1 (Green): </a:t>
            </a:r>
            <a:r>
              <a:rPr lang="en-GB" dirty="0"/>
              <a:t>Secondary Group </a:t>
            </a:r>
          </a:p>
          <a:p>
            <a:pPr marL="742950" lvl="1" indent="-285750">
              <a:buFont typeface="Arial" panose="020B0604020202020204" pitchFamily="34" charset="0"/>
              <a:buChar char="•"/>
            </a:pPr>
            <a:r>
              <a:rPr lang="en-GB" dirty="0"/>
              <a:t>Mid-range monetary values</a:t>
            </a:r>
          </a:p>
          <a:p>
            <a:pPr marL="742950" lvl="1" indent="-285750">
              <a:buFont typeface="Arial" panose="020B0604020202020204" pitchFamily="34" charset="0"/>
              <a:buChar char="•"/>
            </a:pPr>
            <a:r>
              <a:rPr lang="en-GB" dirty="0"/>
              <a:t>Recent purchasers</a:t>
            </a:r>
          </a:p>
          <a:p>
            <a:pPr marL="742950" lvl="1" indent="-285750">
              <a:buFont typeface="Arial" panose="020B0604020202020204" pitchFamily="34" charset="0"/>
              <a:buChar char="•"/>
            </a:pPr>
            <a:r>
              <a:rPr lang="en-GB" dirty="0"/>
              <a:t>Distinct from main cluster</a:t>
            </a:r>
          </a:p>
          <a:p>
            <a:pPr marL="742950" lvl="1" indent="-285750">
              <a:buFont typeface="Arial" panose="020B0604020202020204" pitchFamily="34" charset="0"/>
              <a:buChar char="•"/>
            </a:pPr>
            <a:r>
              <a:rPr lang="en-GB" dirty="0"/>
              <a:t>Growth potential segment</a:t>
            </a:r>
          </a:p>
          <a:p>
            <a:endParaRPr lang="en-GB" dirty="0"/>
          </a:p>
        </p:txBody>
      </p:sp>
      <p:pic>
        <p:nvPicPr>
          <p:cNvPr id="3074" name="Picture 2">
            <a:extLst>
              <a:ext uri="{FF2B5EF4-FFF2-40B4-BE49-F238E27FC236}">
                <a16:creationId xmlns:a16="http://schemas.microsoft.com/office/drawing/2014/main" id="{04CE0EE9-69E6-BA3C-AF06-B72E620F1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148" y="2753641"/>
            <a:ext cx="5293852" cy="33056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41456A3-7D99-29F9-B5A3-CE36853EC744}"/>
              </a:ext>
            </a:extLst>
          </p:cNvPr>
          <p:cNvPicPr>
            <a:picLocks noChangeAspect="1"/>
          </p:cNvPicPr>
          <p:nvPr/>
        </p:nvPicPr>
        <p:blipFill>
          <a:blip r:embed="rId3"/>
          <a:stretch>
            <a:fillRect/>
          </a:stretch>
        </p:blipFill>
        <p:spPr>
          <a:xfrm>
            <a:off x="7279508" y="798723"/>
            <a:ext cx="4672780" cy="1841238"/>
          </a:xfrm>
          <a:prstGeom prst="rect">
            <a:avLst/>
          </a:prstGeom>
        </p:spPr>
      </p:pic>
    </p:spTree>
    <p:extLst>
      <p:ext uri="{BB962C8B-B14F-4D97-AF65-F5344CB8AC3E}">
        <p14:creationId xmlns:p14="http://schemas.microsoft.com/office/powerpoint/2010/main" val="3499783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1" y="244891"/>
            <a:ext cx="10834233" cy="612775"/>
          </a:xfrm>
        </p:spPr>
        <p:txBody>
          <a:bodyPr/>
          <a:lstStyle/>
          <a:p>
            <a:r>
              <a:rPr lang="en-US"/>
              <a:t>Conclusion:</a:t>
            </a:r>
          </a:p>
        </p:txBody>
      </p:sp>
      <p:sp>
        <p:nvSpPr>
          <p:cNvPr id="3" name="Content Placeholder 2"/>
          <p:cNvSpPr>
            <a:spLocks noGrp="1"/>
          </p:cNvSpPr>
          <p:nvPr>
            <p:ph sz="half" idx="1"/>
          </p:nvPr>
        </p:nvSpPr>
        <p:spPr>
          <a:xfrm>
            <a:off x="678815" y="857885"/>
            <a:ext cx="11155045" cy="4842510"/>
          </a:xfrm>
        </p:spPr>
        <p:txBody>
          <a:bodyPr>
            <a:normAutofit fontScale="90000" lnSpcReduction="10000"/>
          </a:bodyPr>
          <a:lstStyle/>
          <a:p>
            <a:r>
              <a:rPr lang="en-US" sz="2400" dirty="0"/>
              <a:t>By implementing RFM segmentation, we successfully identified distinct customer groups based on their purchasing behavior. Through careful outlier detection and segmentation, we were able to deliver actionable insights that can drive more targeted and efficient marketing strategies. This analysis not only helps in understanding customer loyalty and value but also enables businesses to focus resources on high-value segments, enhancing overall customer retention and profitability.</a:t>
            </a:r>
          </a:p>
          <a:p>
            <a:pPr marL="0" indent="0">
              <a:buNone/>
            </a:pPr>
            <a:endParaRPr lang="en-US" sz="2400" b="1" dirty="0"/>
          </a:p>
          <a:p>
            <a:pPr marL="0" indent="0">
              <a:buNone/>
            </a:pPr>
            <a:r>
              <a:rPr lang="en-US" sz="2400" b="1" dirty="0"/>
              <a:t>What We Did:</a:t>
            </a:r>
          </a:p>
          <a:p>
            <a:r>
              <a:rPr lang="en-US" sz="2400" dirty="0"/>
              <a:t>RFM Segmentation: Applied Recency, Frequency, and Monetary (RFM) analysis to segment customers based on their purchasing behavior.</a:t>
            </a:r>
          </a:p>
          <a:p>
            <a:r>
              <a:rPr lang="en-US" sz="2400" dirty="0"/>
              <a:t>Outlier Detection: Identified outliers in the data to ensure the quality of the segmentation.</a:t>
            </a:r>
          </a:p>
          <a:p>
            <a:r>
              <a:rPr lang="en-US" sz="2400" dirty="0"/>
              <a:t>Customer Segmentation: Grouped customers into meaningful segments to understand behavior patterns.</a:t>
            </a:r>
          </a:p>
          <a:p>
            <a:r>
              <a:rPr lang="en-US" sz="2400" dirty="0"/>
              <a:t>Data Visualization: Visualized the customer segments for better insights and decision-making.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15" y="409575"/>
            <a:ext cx="10834370" cy="2824480"/>
          </a:xfrm>
        </p:spPr>
        <p:txBody>
          <a:bodyPr>
            <a:normAutofit/>
          </a:bodyPr>
          <a:lstStyle/>
          <a:p>
            <a:r>
              <a:rPr lang="en-US" sz="2800"/>
              <a:t>What We Got:</a:t>
            </a:r>
            <a:br>
              <a:rPr lang="en-US" sz="2220"/>
            </a:br>
            <a:r>
              <a:rPr lang="en-US" sz="2400" b="0"/>
              <a:t>Customer Segments: Defined customer groups with unique spending behaviors, highlighting high-value and loyal customers.</a:t>
            </a:r>
            <a:br>
              <a:rPr lang="en-US" sz="2400" b="0"/>
            </a:br>
            <a:r>
              <a:rPr lang="en-US" sz="2400" b="0"/>
              <a:t>Outlier Identification: Cleaned the dataset by addressing extreme values, improving model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7"/>
            <a:ext cx="10834234" cy="612775"/>
          </a:xfrm>
        </p:spPr>
        <p:txBody>
          <a:bodyPr/>
          <a:lstStyle/>
          <a:p>
            <a:r>
              <a:rPr lang="en-US" dirty="0"/>
              <a:t>Introduction</a:t>
            </a:r>
          </a:p>
        </p:txBody>
      </p:sp>
      <p:sp>
        <p:nvSpPr>
          <p:cNvPr id="3" name="Content Placeholder 2"/>
          <p:cNvSpPr>
            <a:spLocks noGrp="1"/>
          </p:cNvSpPr>
          <p:nvPr>
            <p:ph idx="1"/>
          </p:nvPr>
        </p:nvSpPr>
        <p:spPr>
          <a:xfrm>
            <a:off x="678884" y="1400755"/>
            <a:ext cx="10834234" cy="4398066"/>
          </a:xfrm>
        </p:spPr>
        <p:txBody>
          <a:bodyPr>
            <a:normAutofit fontScale="97500"/>
          </a:bodyPr>
          <a:lstStyle/>
          <a:p>
            <a:r>
              <a:rPr lang="en-GB" sz="2100" dirty="0"/>
              <a:t>In the fast-growing </a:t>
            </a:r>
            <a:r>
              <a:rPr lang="en-GB" sz="2100" b="1" dirty="0"/>
              <a:t>e-commerce industry</a:t>
            </a:r>
            <a:r>
              <a:rPr lang="en-GB" sz="2100" dirty="0"/>
              <a:t>, understanding customer behaviour is crucial for business success. Companies need to </a:t>
            </a:r>
            <a:r>
              <a:rPr lang="en-GB" sz="2100" b="1" dirty="0"/>
              <a:t>identify high-value customers, predict purchasing trends, and optimize marketing strategies</a:t>
            </a:r>
            <a:r>
              <a:rPr lang="en-GB" sz="2100" dirty="0"/>
              <a:t> to maximize revenue.</a:t>
            </a:r>
          </a:p>
          <a:p>
            <a:r>
              <a:rPr lang="en-GB" sz="2000" dirty="0"/>
              <a:t> This project focuses on </a:t>
            </a:r>
            <a:r>
              <a:rPr lang="en-GB" sz="2000" b="1" dirty="0"/>
              <a:t>Customer Segmentation and Prediction</a:t>
            </a:r>
            <a:r>
              <a:rPr lang="en-GB" sz="2000" dirty="0"/>
              <a:t> using </a:t>
            </a:r>
            <a:r>
              <a:rPr lang="en-GB" sz="2000" b="1" dirty="0"/>
              <a:t>machine learning techniques</a:t>
            </a:r>
            <a:r>
              <a:rPr lang="en-GB" sz="2000" dirty="0"/>
              <a:t> to categorize customers based on their purchasing patterns.</a:t>
            </a:r>
          </a:p>
          <a:p>
            <a:r>
              <a:rPr lang="en-GB" sz="2000" dirty="0"/>
              <a:t> We use </a:t>
            </a:r>
            <a:r>
              <a:rPr lang="en-GB" sz="2000" b="1" dirty="0"/>
              <a:t>clustering models</a:t>
            </a:r>
            <a:r>
              <a:rPr lang="en-GB" sz="2000" dirty="0"/>
              <a:t> (K-Means, Hierarchical Clustering, DBSCAN) to segment customers and </a:t>
            </a:r>
            <a:r>
              <a:rPr lang="en-GB" sz="2000" b="1" dirty="0"/>
              <a:t>Logistic Regression</a:t>
            </a:r>
            <a:r>
              <a:rPr lang="en-GB" sz="2000" dirty="0"/>
              <a:t> to predict high-value customers.</a:t>
            </a:r>
          </a:p>
          <a:p>
            <a:r>
              <a:rPr lang="en-GB" sz="2100" dirty="0"/>
              <a:t>The insights from this project will enable e-commerce businesses to </a:t>
            </a:r>
            <a:r>
              <a:rPr lang="en-GB" sz="2100" b="1" dirty="0"/>
              <a:t>personalize marketing campaigns, improve customer engagement, and enhance profitability</a:t>
            </a:r>
            <a:r>
              <a:rPr lang="en-GB" sz="1400" dirty="0"/>
              <a:t>.</a:t>
            </a:r>
            <a:endParaRPr lang="en-GB" sz="2000" dirty="0"/>
          </a:p>
          <a:p>
            <a:pPr>
              <a:buFont typeface="Wingdings" panose="05000000000000000000" pitchFamily="2" charset="2"/>
              <a:buChar char="q"/>
            </a:pPr>
            <a:r>
              <a:rPr lang="en-GB" sz="2000" dirty="0"/>
              <a:t> </a:t>
            </a:r>
            <a:r>
              <a:rPr lang="en-GB" sz="2000" b="1" dirty="0"/>
              <a:t>Key Objectives:</a:t>
            </a:r>
            <a:br>
              <a:rPr lang="en-GB" sz="2000" dirty="0"/>
            </a:br>
            <a:r>
              <a:rPr lang="en-GB" sz="2000" dirty="0"/>
              <a:t>✔ Identify different customer segments based on transaction history.</a:t>
            </a:r>
            <a:br>
              <a:rPr lang="en-GB" sz="2000" dirty="0"/>
            </a:br>
            <a:r>
              <a:rPr lang="en-GB" sz="2000" dirty="0"/>
              <a:t>✔ Predict high-value customers for better marketing strategies.</a:t>
            </a:r>
            <a:br>
              <a:rPr lang="en-GB" sz="2000" dirty="0"/>
            </a:br>
            <a:r>
              <a:rPr lang="en-GB" sz="2000" dirty="0"/>
              <a:t>✔ Improve business decision-making using data-driven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Data</a:t>
            </a:r>
            <a:endParaRPr lang="en-IN" dirty="0"/>
          </a:p>
        </p:txBody>
      </p:sp>
      <p:sp>
        <p:nvSpPr>
          <p:cNvPr id="3" name="Content Placeholder 2"/>
          <p:cNvSpPr>
            <a:spLocks noGrp="1"/>
          </p:cNvSpPr>
          <p:nvPr>
            <p:ph sz="half" idx="1"/>
          </p:nvPr>
        </p:nvSpPr>
        <p:spPr>
          <a:xfrm>
            <a:off x="678815" y="1659890"/>
            <a:ext cx="6578600" cy="4399280"/>
          </a:xfrm>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lgn="just">
              <a:buNone/>
            </a:pPr>
            <a:r>
              <a:rPr lang="en-US" b="1" dirty="0"/>
              <a:t>Dataset Overview:</a:t>
            </a:r>
          </a:p>
          <a:p>
            <a:pPr lvl="0" algn="just"/>
            <a:r>
              <a:rPr lang="en-US" sz="2600" dirty="0"/>
              <a:t>The dataset consists of transaction-level data collected from a retail store.</a:t>
            </a:r>
          </a:p>
          <a:p>
            <a:pPr lvl="0" algn="just"/>
            <a:r>
              <a:rPr lang="en-US" sz="2600" dirty="0"/>
              <a:t>There are 541,909 rows and 8 columns containing details about purchases made by customers. </a:t>
            </a:r>
          </a:p>
          <a:p>
            <a:pPr marL="0" lvl="0" indent="0" algn="just">
              <a:buNone/>
            </a:pPr>
            <a:r>
              <a:rPr lang="en-US" sz="2600" b="1" dirty="0"/>
              <a:t>Data Source:</a:t>
            </a:r>
          </a:p>
          <a:p>
            <a:pPr lvl="0" algn="just"/>
            <a:r>
              <a:rPr lang="en-US" sz="2600" dirty="0"/>
              <a:t>The data is stored in a CSV file (data.csv), with columns like invoice numbers, Stock codes, descriptions, quantities, customer IDs, and more.</a:t>
            </a:r>
          </a:p>
        </p:txBody>
      </p:sp>
      <p:pic>
        <p:nvPicPr>
          <p:cNvPr id="8" name="Picture 7">
            <a:extLst>
              <a:ext uri="{FF2B5EF4-FFF2-40B4-BE49-F238E27FC236}">
                <a16:creationId xmlns:a16="http://schemas.microsoft.com/office/drawing/2014/main" id="{17E71C38-9D03-4B18-566C-4AABD80B8CE8}"/>
              </a:ext>
            </a:extLst>
          </p:cNvPr>
          <p:cNvPicPr>
            <a:picLocks noChangeAspect="1"/>
          </p:cNvPicPr>
          <p:nvPr/>
        </p:nvPicPr>
        <p:blipFill>
          <a:blip r:embed="rId2"/>
          <a:stretch>
            <a:fillRect/>
          </a:stretch>
        </p:blipFill>
        <p:spPr>
          <a:xfrm>
            <a:off x="7257415" y="2088804"/>
            <a:ext cx="4789539" cy="35414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ym typeface="+mn-ea"/>
              </a:rPr>
              <a:t>Key columns</a:t>
            </a:r>
            <a:endParaRPr lang="en-US"/>
          </a:p>
        </p:txBody>
      </p:sp>
      <p:sp>
        <p:nvSpPr>
          <p:cNvPr id="3" name="Content Placeholder 2"/>
          <p:cNvSpPr>
            <a:spLocks noGrp="1"/>
          </p:cNvSpPr>
          <p:nvPr>
            <p:ph sz="half" idx="1"/>
          </p:nvPr>
        </p:nvSpPr>
        <p:spPr>
          <a:xfrm>
            <a:off x="678815" y="1486535"/>
            <a:ext cx="10833735" cy="4572635"/>
          </a:xfrm>
        </p:spPr>
        <p:txBody>
          <a:bodyPr>
            <a:noAutofit/>
          </a:bodyPr>
          <a:lstStyle/>
          <a:p>
            <a:r>
              <a:rPr lang="en-US" sz="2000" dirty="0"/>
              <a:t>Invoice No: A unique identifier assigned to each invoice, representing a transaction or order.</a:t>
            </a:r>
          </a:p>
          <a:p>
            <a:r>
              <a:rPr lang="en-US" sz="2000" dirty="0"/>
              <a:t>Stock Code: A unique product code assigned to items sold, enabling product identification and tracking.</a:t>
            </a:r>
          </a:p>
          <a:p>
            <a:r>
              <a:rPr lang="en-US" sz="2000" dirty="0"/>
              <a:t>Description: Provides details about the product, aiding in understanding its nature and purpose.</a:t>
            </a:r>
          </a:p>
          <a:p>
            <a:r>
              <a:rPr lang="en-US" sz="2000" dirty="0"/>
              <a:t>Quantity: Specifies the number of items purchased or returned in a transaction. Negative values indicate returns.</a:t>
            </a:r>
          </a:p>
          <a:p>
            <a:r>
              <a:rPr lang="en-US" sz="2000" dirty="0"/>
              <a:t>Invoice Date: Records the exact date and time when a transaction occurred, useful for time-based analysis.</a:t>
            </a:r>
          </a:p>
          <a:p>
            <a:r>
              <a:rPr lang="en-US" sz="2000" dirty="0"/>
              <a:t>Unit Price: Represents the price per unit of a product in the transaction. Used to calculate sales revenue.</a:t>
            </a:r>
          </a:p>
          <a:p>
            <a:r>
              <a:rPr lang="en-US" sz="2000" dirty="0"/>
              <a:t>Customer ID: A unique identifier for each customer, useful for tracking buying behavior and segmentation.</a:t>
            </a:r>
          </a:p>
          <a:p>
            <a:r>
              <a:rPr lang="en-US" sz="2000" dirty="0"/>
              <a:t>Country: Indicates the geographical location of the customer, helping in regional sales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Cleaning and Preprocessing</a:t>
            </a:r>
          </a:p>
        </p:txBody>
      </p:sp>
      <p:sp>
        <p:nvSpPr>
          <p:cNvPr id="3" name="Content Placeholder 2"/>
          <p:cNvSpPr>
            <a:spLocks noGrp="1"/>
          </p:cNvSpPr>
          <p:nvPr>
            <p:ph idx="1"/>
          </p:nvPr>
        </p:nvSpPr>
        <p:spPr>
          <a:xfrm>
            <a:off x="678815" y="1511300"/>
            <a:ext cx="10834370" cy="4561840"/>
          </a:xfrm>
        </p:spPr>
        <p:txBody>
          <a:bodyPr>
            <a:noAutofit/>
          </a:bodyPr>
          <a:lstStyle/>
          <a:p>
            <a:r>
              <a:rPr lang="en-IN" sz="2600" b="1" dirty="0"/>
              <a:t>Handling Missing Values</a:t>
            </a:r>
            <a:r>
              <a:rPr lang="en-IN" sz="2600" dirty="0"/>
              <a:t>:</a:t>
            </a:r>
          </a:p>
          <a:p>
            <a:pPr marL="0" indent="0">
              <a:buNone/>
            </a:pPr>
            <a:r>
              <a:rPr lang="en-IN" sz="2000" dirty="0"/>
              <a:t>The dataset had missing values in the Description column (0.27%) and CustomerID column (24.93%).</a:t>
            </a:r>
          </a:p>
          <a:p>
            <a:pPr marL="0" indent="0">
              <a:buNone/>
            </a:pPr>
            <a:r>
              <a:rPr lang="en-IN" sz="2000" dirty="0"/>
              <a:t>Rows with missing values were removed, reducing the dataset from 541,909 rows to 406,829 rows.</a:t>
            </a:r>
          </a:p>
          <a:p>
            <a:r>
              <a:rPr lang="en-IN" sz="2600" b="1" dirty="0"/>
              <a:t>Data Type Conversion:</a:t>
            </a:r>
          </a:p>
          <a:p>
            <a:pPr marL="0" indent="0">
              <a:buNone/>
            </a:pPr>
            <a:r>
              <a:rPr lang="en-IN" sz="2000" dirty="0"/>
              <a:t>The Customer ID column was converted from a float type to a string for better processing and to maintain consistency.</a:t>
            </a:r>
          </a:p>
          <a:p>
            <a:r>
              <a:rPr lang="en-IN" sz="2600" b="1" dirty="0"/>
              <a:t>Country Analysis:</a:t>
            </a:r>
          </a:p>
          <a:p>
            <a:pPr marL="0" indent="0">
              <a:buNone/>
            </a:pPr>
            <a:r>
              <a:rPr lang="en-IN" sz="2000" dirty="0"/>
              <a:t>The Country column reveals the geographical distribution of orders.</a:t>
            </a:r>
          </a:p>
          <a:p>
            <a:pPr marL="0" indent="0">
              <a:buNone/>
            </a:pPr>
            <a:r>
              <a:rPr lang="en-IN" sz="2000" dirty="0"/>
              <a:t>The majority of orders (88.95%) originate from the United Kingdom. Other notable contributors include Germany, France, and EIRE.</a:t>
            </a:r>
          </a:p>
          <a:p>
            <a:pPr marL="0" indent="0">
              <a:buNone/>
            </a:pPr>
            <a:r>
              <a:rPr lang="en-IN" sz="2000" dirty="0"/>
              <a:t>Data for countries with smaller contributions like Lithuania and Brazil are also captured for completeness.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
            <a:ext cx="7878394" cy="6386053"/>
          </a:xfrm>
        </p:spPr>
        <p:txBody>
          <a:bodyPr>
            <a:normAutofit/>
          </a:bodyPr>
          <a:lstStyle/>
          <a:p>
            <a:pPr marL="0" indent="0">
              <a:buNone/>
            </a:pPr>
            <a:r>
              <a:rPr lang="en-US" b="1" dirty="0"/>
              <a:t>Visualization of Top 10 Countries by Orders:</a:t>
            </a:r>
          </a:p>
          <a:p>
            <a:r>
              <a:rPr lang="en-US" dirty="0"/>
              <a:t>A bar chart was plotted to showcase the top 10 countries by their percentage of total orders.</a:t>
            </a:r>
          </a:p>
          <a:p>
            <a:r>
              <a:rPr lang="en-US" dirty="0"/>
              <a:t>The United Kingdom dominates, followed by Germany, France, and EIRE.</a:t>
            </a:r>
          </a:p>
          <a:p>
            <a:r>
              <a:rPr lang="en-GB" sz="2800" i="0" dirty="0">
                <a:solidFill>
                  <a:srgbClr val="1F1F1F"/>
                </a:solidFill>
                <a:effectLst/>
                <a:latin typeface="Roboto" panose="020F0502020204030204" pitchFamily="2" charset="0"/>
              </a:rPr>
              <a:t>It helps identify the most active markets and potential regions for business expansion.</a:t>
            </a:r>
            <a:endParaRPr lang="en-US" dirty="0"/>
          </a:p>
          <a:p>
            <a:pPr marL="0" indent="0">
              <a:buNone/>
            </a:pPr>
            <a:r>
              <a:rPr lang="en-US" sz="2600" b="1" dirty="0"/>
              <a:t>Key Insights:</a:t>
            </a:r>
          </a:p>
          <a:p>
            <a:r>
              <a:rPr lang="en-US" sz="2600" dirty="0"/>
              <a:t>The high concentration of orders in the United Kingdom highlights a domestic market focus.</a:t>
            </a:r>
          </a:p>
          <a:p>
            <a:r>
              <a:rPr lang="en-US" sz="2600" dirty="0"/>
              <a:t>Smaller percentages from other countries provide opportunities for market expansion.</a:t>
            </a:r>
          </a:p>
        </p:txBody>
      </p:sp>
      <p:pic>
        <p:nvPicPr>
          <p:cNvPr id="6" name="Picture 5">
            <a:extLst>
              <a:ext uri="{FF2B5EF4-FFF2-40B4-BE49-F238E27FC236}">
                <a16:creationId xmlns:a16="http://schemas.microsoft.com/office/drawing/2014/main" id="{A2523120-59FE-DC0E-E0D5-A95E1AF6B67C}"/>
              </a:ext>
            </a:extLst>
          </p:cNvPr>
          <p:cNvPicPr>
            <a:picLocks noChangeAspect="1"/>
          </p:cNvPicPr>
          <p:nvPr/>
        </p:nvPicPr>
        <p:blipFill>
          <a:blip r:embed="rId3"/>
          <a:stretch>
            <a:fillRect/>
          </a:stretch>
        </p:blipFill>
        <p:spPr>
          <a:xfrm>
            <a:off x="7878395" y="0"/>
            <a:ext cx="4313604" cy="3191320"/>
          </a:xfrm>
          <a:prstGeom prst="rect">
            <a:avLst/>
          </a:prstGeom>
        </p:spPr>
      </p:pic>
      <p:pic>
        <p:nvPicPr>
          <p:cNvPr id="1028" name="Picture 4">
            <a:extLst>
              <a:ext uri="{FF2B5EF4-FFF2-40B4-BE49-F238E27FC236}">
                <a16:creationId xmlns:a16="http://schemas.microsoft.com/office/drawing/2014/main" id="{BC4E551B-8791-0540-4223-86BFB3D25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8395" y="3277673"/>
            <a:ext cx="4313606" cy="28724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 RFM Analysis for Customer Segmentation</a:t>
            </a:r>
          </a:p>
        </p:txBody>
      </p:sp>
      <p:sp>
        <p:nvSpPr>
          <p:cNvPr id="3" name="Content Placeholder 2"/>
          <p:cNvSpPr>
            <a:spLocks noGrp="1"/>
          </p:cNvSpPr>
          <p:nvPr>
            <p:ph idx="1"/>
          </p:nvPr>
        </p:nvSpPr>
        <p:spPr>
          <a:xfrm>
            <a:off x="678884" y="1463040"/>
            <a:ext cx="10834234" cy="4610101"/>
          </a:xfrm>
        </p:spPr>
        <p:txBody>
          <a:bodyPr>
            <a:normAutofit lnSpcReduction="10000"/>
          </a:bodyPr>
          <a:lstStyle/>
          <a:p>
            <a:r>
              <a:rPr lang="en-US" b="1" dirty="0"/>
              <a:t>RFM Analysis</a:t>
            </a:r>
          </a:p>
          <a:p>
            <a:pPr marL="0" indent="0">
              <a:buNone/>
            </a:pPr>
            <a:r>
              <a:rPr lang="en-US" b="1" dirty="0"/>
              <a:t>   Recency, Frequency, Monetary(Amount) - (RFM) Analysis</a:t>
            </a:r>
            <a:br>
              <a:rPr lang="en-US" b="1" dirty="0"/>
            </a:br>
            <a:endParaRPr lang="en-US" dirty="0"/>
          </a:p>
          <a:p>
            <a:r>
              <a:rPr lang="en-US" b="1" dirty="0"/>
              <a:t>RFM Metrics:</a:t>
            </a:r>
            <a:endParaRPr lang="en-US" dirty="0"/>
          </a:p>
          <a:p>
            <a:pPr>
              <a:buFont typeface="Arial" panose="020B0604020202020204" pitchFamily="34" charset="0"/>
              <a:buChar char="•"/>
            </a:pPr>
            <a:r>
              <a:rPr lang="en-US" dirty="0"/>
              <a:t>Recency: Days since the customer’s last purchase.</a:t>
            </a:r>
          </a:p>
          <a:p>
            <a:pPr>
              <a:buFont typeface="Arial" panose="020B0604020202020204" pitchFamily="34" charset="0"/>
              <a:buChar char="•"/>
            </a:pPr>
            <a:r>
              <a:rPr lang="en-US" dirty="0"/>
              <a:t>Frequency: Number of purchases by the customer.</a:t>
            </a:r>
          </a:p>
          <a:p>
            <a:pPr>
              <a:buFont typeface="Arial" panose="020B0604020202020204" pitchFamily="34" charset="0"/>
              <a:buChar char="•"/>
            </a:pPr>
            <a:r>
              <a:rPr lang="en-US" dirty="0"/>
              <a:t>Monetary: Total amount spent by the customer.</a:t>
            </a:r>
          </a:p>
          <a:p>
            <a:pPr>
              <a:buFont typeface="Arial" panose="020B0604020202020204" pitchFamily="34" charset="0"/>
              <a:buChar char="•"/>
            </a:pPr>
            <a:endParaRPr lang="en-US" dirty="0"/>
          </a:p>
          <a:p>
            <a:pPr>
              <a:buFont typeface="Arial" panose="020B0604020202020204" pitchFamily="34" charset="0"/>
              <a:buChar char="•"/>
            </a:pPr>
            <a:r>
              <a:rPr lang="en-US" b="1" dirty="0">
                <a:sym typeface="+mn-ea"/>
              </a:rPr>
              <a:t>Objective:</a:t>
            </a:r>
            <a:r>
              <a:rPr lang="en-US" dirty="0">
                <a:sym typeface="+mn-ea"/>
              </a:rPr>
              <a:t> Identify and segment customers for personalized marketing and engagement.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815" y="774065"/>
            <a:ext cx="10834370" cy="5299075"/>
          </a:xfrm>
        </p:spPr>
        <p:txBody>
          <a:bodyPr>
            <a:normAutofit/>
          </a:bodyPr>
          <a:lstStyle/>
          <a:p>
            <a:pPr marL="0" indent="0">
              <a:buNone/>
            </a:pPr>
            <a:r>
              <a:rPr lang="en-US" b="1"/>
              <a:t>Monetary Value(Amount)</a:t>
            </a:r>
            <a:r>
              <a:rPr lang="en-US"/>
              <a:t> - </a:t>
            </a:r>
          </a:p>
          <a:p>
            <a:r>
              <a:rPr lang="en-US"/>
              <a:t>The total amount spent by a customer.</a:t>
            </a:r>
          </a:p>
          <a:p>
            <a:r>
              <a:rPr lang="en-US"/>
              <a:t>it helps identify high-value customers based on spending.</a:t>
            </a:r>
          </a:p>
          <a:p>
            <a:r>
              <a:rPr lang="en-US"/>
              <a:t>Multiply the Quantity and UnitPrice for each transaction.</a:t>
            </a:r>
          </a:p>
          <a:p>
            <a:r>
              <a:rPr lang="en-US"/>
              <a:t>Aggregate the spending for each CustomerID.</a:t>
            </a:r>
          </a:p>
          <a:p>
            <a:endParaRPr lang="en-US"/>
          </a:p>
          <a:p>
            <a:pPr marL="0" indent="0">
              <a:buNone/>
            </a:pPr>
            <a:r>
              <a:rPr lang="en-US" b="1"/>
              <a:t>Frequency</a:t>
            </a:r>
            <a:r>
              <a:rPr lang="en-US"/>
              <a:t> -</a:t>
            </a:r>
          </a:p>
          <a:p>
            <a:r>
              <a:rPr lang="en-US"/>
              <a:t>The number of transactions a customer made during the timeframe.</a:t>
            </a:r>
          </a:p>
          <a:p>
            <a:r>
              <a:rPr lang="en-US"/>
              <a:t>High-frequency customers indicate loyalty and engagement.</a:t>
            </a:r>
          </a:p>
          <a:p>
            <a:r>
              <a:rPr lang="en-US"/>
              <a:t> Count the unique invoices for each CustomerID.</a:t>
            </a:r>
          </a:p>
        </p:txBody>
      </p:sp>
    </p:spTree>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4421</TotalTime>
  <Words>2441</Words>
  <Application>Microsoft Office PowerPoint</Application>
  <PresentationFormat>Widescreen</PresentationFormat>
  <Paragraphs>299</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Roboto</vt:lpstr>
      <vt:lpstr>Wingdings</vt:lpstr>
      <vt:lpstr>BIA Template</vt:lpstr>
      <vt:lpstr>PowerPoint Presentation</vt:lpstr>
      <vt:lpstr>Agenda</vt:lpstr>
      <vt:lpstr>Introduction</vt:lpstr>
      <vt:lpstr>Understanding the Data</vt:lpstr>
      <vt:lpstr>Key columns</vt:lpstr>
      <vt:lpstr>Data Cleaning and Preprocessing</vt:lpstr>
      <vt:lpstr>PowerPoint Presentation</vt:lpstr>
      <vt:lpstr> RFM Analysis for Customer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Determining the Optimal Number of Clusters - Elbow Method</vt:lpstr>
      <vt:lpstr>K-Means Clustering</vt:lpstr>
      <vt:lpstr>PowerPoint Presentation</vt:lpstr>
      <vt:lpstr>Hierarchical Clustering</vt:lpstr>
      <vt:lpstr>Hierarchical Clustering Dendrogram</vt:lpstr>
      <vt:lpstr>DBSCAN (Density-Based Spatial Clustering of Applications with Noise)</vt:lpstr>
      <vt:lpstr>Cluster Distribution Analysis:</vt:lpstr>
      <vt:lpstr>Conclusion:</vt:lpstr>
      <vt:lpstr>What We Got: Customer Segments: Defined customer groups with unique spending behaviors, highlighting high-value and loyal customers. Outlier Identification: Cleaned the dataset by addressing extreme values, improving model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Prince</cp:lastModifiedBy>
  <cp:revision>2268</cp:revision>
  <dcterms:created xsi:type="dcterms:W3CDTF">2020-12-23T13:36:00Z</dcterms:created>
  <dcterms:modified xsi:type="dcterms:W3CDTF">2025-02-01T11:25:30Z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41E350BD7EF6485B8F916004A70BC075_13</vt:lpwstr>
  </property>
  <property fmtid="{D5CDD505-2E9C-101B-9397-08002B2CF9AE}" pid="3" name="KSOProductBuildVer">
    <vt:lpwstr>1033-12.2.0.18638</vt:lpwstr>
  </property>
</Properties>
</file>