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embeddedFontLst>
    <p:embeddedFont>
      <p:font typeface="Corsiva" panose="020B0604020202020204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  <p:embeddedFont>
      <p:font typeface="Times" panose="02020603050405020304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7FbwKX8HZZniBZqZM6H4jJZo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8E9FD-DB81-CC45-F184-D46BFB37F2DC}" v="57" dt="2022-11-22T01:58:02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 Sharma (DJSCE)" userId="S::r.sharma@djsce.ac.in::317ee45d-6cce-4c4a-b3f8-ed3a2cf5b5a7" providerId="AD" clId="Web-{7C18E9FD-DB81-CC45-F184-D46BFB37F2DC}"/>
    <pc:docChg chg="modSld">
      <pc:chgData name="Richa Sharma (DJSCE)" userId="S::r.sharma@djsce.ac.in::317ee45d-6cce-4c4a-b3f8-ed3a2cf5b5a7" providerId="AD" clId="Web-{7C18E9FD-DB81-CC45-F184-D46BFB37F2DC}" dt="2022-11-22T01:58:02.307" v="32" actId="14100"/>
      <pc:docMkLst>
        <pc:docMk/>
      </pc:docMkLst>
      <pc:sldChg chg="addSp modSp">
        <pc:chgData name="Richa Sharma (DJSCE)" userId="S::r.sharma@djsce.ac.in::317ee45d-6cce-4c4a-b3f8-ed3a2cf5b5a7" providerId="AD" clId="Web-{7C18E9FD-DB81-CC45-F184-D46BFB37F2DC}" dt="2022-11-22T01:58:02.307" v="32" actId="14100"/>
        <pc:sldMkLst>
          <pc:docMk/>
          <pc:sldMk cId="0" sldId="289"/>
        </pc:sldMkLst>
        <pc:spChg chg="mod">
          <ac:chgData name="Richa Sharma (DJSCE)" userId="S::r.sharma@djsce.ac.in::317ee45d-6cce-4c4a-b3f8-ed3a2cf5b5a7" providerId="AD" clId="Web-{7C18E9FD-DB81-CC45-F184-D46BFB37F2DC}" dt="2022-11-22T01:57:49.509" v="26" actId="14100"/>
          <ac:spMkLst>
            <pc:docMk/>
            <pc:sldMk cId="0" sldId="289"/>
            <ac:spMk id="525" creationId="{00000000-0000-0000-0000-000000000000}"/>
          </ac:spMkLst>
        </pc:spChg>
        <pc:picChg chg="add mod">
          <ac:chgData name="Richa Sharma (DJSCE)" userId="S::r.sharma@djsce.ac.in::317ee45d-6cce-4c4a-b3f8-ed3a2cf5b5a7" providerId="AD" clId="Web-{7C18E9FD-DB81-CC45-F184-D46BFB37F2DC}" dt="2022-11-22T01:58:02.307" v="32" actId="14100"/>
          <ac:picMkLst>
            <pc:docMk/>
            <pc:sldMk cId="0" sldId="289"/>
            <ac:picMk id="2" creationId="{43D5BF8D-1F65-1808-CBFE-157E418A55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0" name="Google Shape;3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5" name="Google Shape;3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4" name="Google Shape;3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59" name="Google Shape;3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77" name="Google Shape;3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93" name="Google Shape;3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12" name="Google Shape;4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27" name="Google Shape;4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45" name="Google Shape;4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61" name="Google Shape;4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79" name="Google Shape;4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926a808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926a808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1926a8087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926a8087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926a8087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1926a80875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926a8087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926a8087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1926a808757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9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3" name="Google Shape;23;p39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Google Shape;24;p3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9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39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7" name="Google Shape;27;p3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9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" name="Google Shape;29;p3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9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 sz="2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39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lang="en-US"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 sz="2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39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y_gener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niform_distribution_(discrete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/>
          <p:nvPr/>
        </p:nvSpPr>
        <p:spPr>
          <a:xfrm>
            <a:off x="1066800" y="1447800"/>
            <a:ext cx="68580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Digital Signature</a:t>
            </a:r>
            <a:endParaRPr sz="4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457200" y="1066800"/>
            <a:ext cx="8229600" cy="3323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Data origin authentication</a:t>
            </a:r>
            <a:endParaRPr/>
          </a:p>
          <a:p>
            <a:pPr marL="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Bob can verify that message has come from Alice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because Alice’s public key is used for verification.</a:t>
            </a:r>
            <a:endParaRPr/>
          </a:p>
          <a:p>
            <a:pPr marL="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Alice’s public can not verify signature signed by any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other’s private key.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1143000" y="0"/>
            <a:ext cx="47764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Message Authentication</a:t>
            </a:r>
            <a:endParaRPr/>
          </a:p>
        </p:txBody>
      </p:sp>
      <p:cxnSp>
        <p:nvCxnSpPr>
          <p:cNvPr id="196" name="Google Shape;196;p10"/>
          <p:cNvCxnSpPr/>
          <p:nvPr/>
        </p:nvCxnSpPr>
        <p:spPr>
          <a:xfrm>
            <a:off x="419100" y="528478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0"/>
          <p:cNvCxnSpPr/>
          <p:nvPr/>
        </p:nvCxnSpPr>
        <p:spPr>
          <a:xfrm>
            <a:off x="420688" y="6351587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0"/>
          <p:cNvSpPr/>
          <p:nvPr/>
        </p:nvSpPr>
        <p:spPr>
          <a:xfrm>
            <a:off x="457200" y="5334000"/>
            <a:ext cx="8077200" cy="9461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signature provides message authentication.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228600" y="1143000"/>
            <a:ext cx="8686800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cannot get the same signature if the message is changed. 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1143000" y="0"/>
            <a:ext cx="37224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Message Integrity</a:t>
            </a:r>
            <a:endParaRPr/>
          </a:p>
        </p:txBody>
      </p:sp>
      <p:cxnSp>
        <p:nvCxnSpPr>
          <p:cNvPr id="213" name="Google Shape;213;p11"/>
          <p:cNvCxnSpPr/>
          <p:nvPr/>
        </p:nvCxnSpPr>
        <p:spPr>
          <a:xfrm>
            <a:off x="457200" y="4267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458788" y="4876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11"/>
          <p:cNvSpPr/>
          <p:nvPr/>
        </p:nvSpPr>
        <p:spPr>
          <a:xfrm>
            <a:off x="495300" y="4316413"/>
            <a:ext cx="8077200" cy="51911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signature provides message integrity.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1143000" y="0"/>
            <a:ext cx="32848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Nonrepudiation</a:t>
            </a:r>
            <a:endParaRPr sz="3200" b="1" i="1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1981200" y="762000"/>
            <a:ext cx="45878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trusted center for nonrepudiation</a:t>
            </a:r>
            <a:endParaRPr sz="2000"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143000"/>
            <a:ext cx="6856413" cy="3878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2"/>
          <p:cNvCxnSpPr/>
          <p:nvPr/>
        </p:nvCxnSpPr>
        <p:spPr>
          <a:xfrm>
            <a:off x="457200" y="5562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2"/>
          <p:cNvCxnSpPr/>
          <p:nvPr/>
        </p:nvCxnSpPr>
        <p:spPr>
          <a:xfrm>
            <a:off x="458788" y="6629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2"/>
          <p:cNvSpPr/>
          <p:nvPr/>
        </p:nvSpPr>
        <p:spPr>
          <a:xfrm>
            <a:off x="495300" y="5611813"/>
            <a:ext cx="8077200" cy="9461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Nonrepudiation can be provided using a trusted party.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1143000" y="0"/>
            <a:ext cx="31245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Confidentiality</a:t>
            </a:r>
            <a:endParaRPr sz="3200" b="1" i="1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13"/>
          <p:cNvCxnSpPr/>
          <p:nvPr/>
        </p:nvCxnSpPr>
        <p:spPr>
          <a:xfrm>
            <a:off x="457200" y="5029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3"/>
          <p:cNvCxnSpPr/>
          <p:nvPr/>
        </p:nvCxnSpPr>
        <p:spPr>
          <a:xfrm>
            <a:off x="458788" y="647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3"/>
          <p:cNvSpPr/>
          <p:nvPr/>
        </p:nvSpPr>
        <p:spPr>
          <a:xfrm>
            <a:off x="495300" y="5078413"/>
            <a:ext cx="8077200" cy="137318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signature does not provide privacy.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 need for privacy, another layer of encryption/decryption must be applied.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762000" y="914400"/>
            <a:ext cx="56292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confidentiality to a digital signature scheme</a:t>
            </a:r>
            <a:endParaRPr/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371600"/>
            <a:ext cx="6499225" cy="30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228600" y="404813"/>
            <a:ext cx="70294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ATTACKS ON DIGITAL SIGNATURE</a:t>
            </a:r>
            <a:endParaRPr sz="3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609600" y="1600200"/>
            <a:ext cx="67056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5425" marR="0" lvl="0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Types</a:t>
            </a:r>
            <a:endParaRPr/>
          </a:p>
          <a:p>
            <a:pPr marL="682625" marR="0" lvl="1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Char char="•"/>
            </a:pPr>
            <a:r>
              <a:rPr lang="en-US" sz="2400" b="1" i="1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Key-Only Attack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2625" marR="0" lvl="1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Char char="•"/>
            </a:pPr>
            <a:r>
              <a:rPr lang="en-US" sz="2400" b="1" i="1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Known-Message Attack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2625" marR="0" lvl="1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Char char="•"/>
            </a:pPr>
            <a:r>
              <a:rPr lang="en-US" sz="2400" b="1" i="1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Chosen-Message Attack</a:t>
            </a:r>
            <a:endParaRPr/>
          </a:p>
          <a:p>
            <a:pPr marL="225425" marR="0" lvl="0" indent="-471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None/>
            </a:pPr>
            <a:endParaRPr sz="24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5425" marR="0" lvl="0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Forgery Types</a:t>
            </a:r>
            <a:endParaRPr/>
          </a:p>
          <a:p>
            <a:pPr marL="682625" marR="0" lvl="1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Char char="•"/>
            </a:pPr>
            <a:r>
              <a:rPr lang="en-US" sz="2400" b="1" i="1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Forgery</a:t>
            </a:r>
            <a:endParaRPr sz="2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2625" marR="0" lvl="1" indent="-2254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Char char="•"/>
            </a:pPr>
            <a:r>
              <a:rPr lang="en-US" sz="2400" b="1" i="1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Selective Forgery</a:t>
            </a:r>
            <a:endParaRPr/>
          </a:p>
          <a:p>
            <a:pPr marL="225425" marR="0" lvl="0" indent="-471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Arial"/>
              <a:buNone/>
            </a:pPr>
            <a:endParaRPr sz="24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228600" y="1371600"/>
            <a:ext cx="8686800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Attacker knows only public key released by Alice. 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To forge message, attacker needs to create Alice’s signature.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1143000" y="0"/>
            <a:ext cx="25378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Attack Types</a:t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457200" y="914400"/>
            <a:ext cx="2743200" cy="52322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Key-Only Attack       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304800" y="3352800"/>
            <a:ext cx="3886200" cy="5476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Known-Message Attack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457200" y="3962400"/>
            <a:ext cx="7924800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Attacker has some documents previously signed by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Alice. 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Attacker tries to create another message and forge Alice’s signature on it.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143000" y="0"/>
            <a:ext cx="25378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Attack Types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457200" y="1143000"/>
            <a:ext cx="3810000" cy="54768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Chosen-Message Attack</a:t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457200" y="1905000"/>
            <a:ext cx="8153400" cy="3323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Attacker somehow makes Alice sign one or more messages for him.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Attacker now has chosen-message /signature pair.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Attacker later creates another message, and forge Alice’s signature on it.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143000" y="0"/>
            <a:ext cx="26236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Forgery Types</a:t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685800" y="1066800"/>
            <a:ext cx="3124200" cy="5476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Forgery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304800" y="2241352"/>
            <a:ext cx="8305800" cy="3323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Document is forged, but the content is randomly calculated; unfortunately the document is syntactically or semantically unintelligible.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Attacker can not get benefit from it.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1143000" y="0"/>
            <a:ext cx="26236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Forgery Types</a:t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685800" y="1066800"/>
            <a:ext cx="3124200" cy="52322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Selective Forgery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304800" y="1828800"/>
            <a:ext cx="8305800" cy="39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Attacker  may be able to forge Alice’s signature on a   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message with the content selectively chosen by him.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 is beneficial to attacker but may be very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detrimental to Alice.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probability of such forgery is low , but not negligible.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228600" y="404813"/>
            <a:ext cx="64325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SIGNATURE SCHEMES</a:t>
            </a:r>
            <a:endParaRPr sz="3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228600" y="1265238"/>
            <a:ext cx="8610600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25425" marR="0" lvl="0" indent="-2254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digital signature scheme is a mathematical scheme for demonstrating the authenticity of a digital message or document</a:t>
            </a:r>
            <a:r>
              <a:rPr lang="en-US" sz="2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marL="225425" marR="0" lvl="0" indent="-2254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signature scheme typically consists of three algorithms:</a:t>
            </a:r>
            <a:endParaRPr/>
          </a:p>
          <a:p>
            <a:pPr marL="682625" marR="0" lvl="1" indent="-2254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generation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algorithm that selects a private key </a:t>
            </a: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uniformly at random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from a set of possible private keys. The algorithm outputs the private key and a corresponding public key.</a:t>
            </a:r>
            <a:endParaRPr/>
          </a:p>
          <a:p>
            <a:pPr marL="682625" marR="0" lvl="1" indent="-2254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signing algorithm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that, given a message and a private key, produces a signature.</a:t>
            </a:r>
            <a:endParaRPr/>
          </a:p>
          <a:p>
            <a:pPr marL="682625" marR="0" lvl="1" indent="-2254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 verifying algorithm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that, given a message, public key and a signature, either accepts or rejects the message's claim to authenticity.</a:t>
            </a:r>
            <a:endParaRPr/>
          </a:p>
          <a:p>
            <a:pPr marL="225425" marR="0" lvl="0" indent="-730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28600" y="404813"/>
            <a:ext cx="2981325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04800" y="1752600"/>
            <a:ext cx="8229600" cy="130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 between conventional signatures and digital signatures.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381000" y="3352800"/>
            <a:ext cx="6705600" cy="22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Tahoma"/>
              <a:buAutoNum type="arabicPeriod"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Inclusion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Tahoma"/>
              <a:buAutoNum type="arabicPeriod"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Method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Tahoma"/>
              <a:buAutoNum type="arabicPeriod"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Tahoma"/>
              <a:buAutoNum type="arabicPeriod"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228600" y="404813"/>
            <a:ext cx="64325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SIGNATURE SCHEMES</a:t>
            </a:r>
            <a:endParaRPr sz="3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304800" y="1752600"/>
            <a:ext cx="76200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Tahoma"/>
              <a:buAutoNum type="arabicPeriod"/>
            </a:pPr>
            <a:r>
              <a:rPr lang="en-US" sz="32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Digital Signature Scheme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Tahoma"/>
              <a:buAutoNum type="arabicPeriod"/>
            </a:pPr>
            <a:r>
              <a:rPr lang="en-US" sz="32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ElGamal Digital Signature Scheme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Tahoma"/>
              <a:buAutoNum type="arabicPeriod"/>
            </a:pPr>
            <a:r>
              <a:rPr lang="en-US" sz="32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Schnorr Digital Signature Scheme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Tahoma"/>
              <a:buAutoNum type="arabicPeriod"/>
            </a:pPr>
            <a:r>
              <a:rPr lang="en-US" sz="32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 Standard (DSS)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1143000" y="0"/>
            <a:ext cx="5804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RSA Digital Signature Scheme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228600" y="1143000"/>
            <a:ext cx="8686800" cy="519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1143000" y="838200"/>
            <a:ext cx="58975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idea behind the RSA digital signature scheme</a:t>
            </a:r>
            <a:endParaRPr/>
          </a:p>
        </p:txBody>
      </p:sp>
      <p:pic>
        <p:nvPicPr>
          <p:cNvPr id="356" name="Google Shape;3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667000"/>
            <a:ext cx="86677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366713" y="184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749300" y="1841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490538" y="606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860425" y="6064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76200" y="5334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711200" y="762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442913" y="6096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228600" y="865189"/>
            <a:ext cx="8686800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 is exactly the same as key generation in the RSA</a:t>
            </a:r>
            <a:endParaRPr/>
          </a:p>
          <a:p>
            <a:pPr marL="347663" marR="0" lvl="0" indent="-3476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chooses 2 prime numbers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calculates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p*q</a:t>
            </a:r>
            <a:endParaRPr/>
          </a:p>
          <a:p>
            <a:pPr marL="347663" marR="0" lvl="0" indent="-3476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calculates </a:t>
            </a:r>
            <a:r>
              <a:rPr lang="en-US" sz="2400" b="1" i="1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Ф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=(p-1)(q-1)</a:t>
            </a:r>
            <a:endParaRPr/>
          </a:p>
          <a:p>
            <a:pPr marL="347663" marR="0" lvl="0" indent="-3476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then chooses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public exponent, and calculates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  </a:t>
            </a:r>
            <a:endParaRPr/>
          </a:p>
          <a:p>
            <a:pPr marL="0" marR="0" lvl="0" indent="3476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exponent such that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e*d = 1 mod </a:t>
            </a:r>
            <a:r>
              <a:rPr lang="en-US" sz="2400" b="1" i="1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Ф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endParaRPr/>
          </a:p>
          <a:p>
            <a:pPr marL="347663" marR="0" lvl="0" indent="-3476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keeps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publicly announces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0" name="Google Shape;370;p22"/>
          <p:cNvGrpSpPr/>
          <p:nvPr/>
        </p:nvGrpSpPr>
        <p:grpSpPr>
          <a:xfrm>
            <a:off x="457200" y="5257800"/>
            <a:ext cx="8154987" cy="1066800"/>
            <a:chOff x="455612" y="5334000"/>
            <a:chExt cx="8154988" cy="1066800"/>
          </a:xfrm>
        </p:grpSpPr>
        <p:cxnSp>
          <p:nvCxnSpPr>
            <p:cNvPr id="371" name="Google Shape;371;p22"/>
            <p:cNvCxnSpPr/>
            <p:nvPr/>
          </p:nvCxnSpPr>
          <p:spPr>
            <a:xfrm>
              <a:off x="455612" y="5334000"/>
              <a:ext cx="8153400" cy="0"/>
            </a:xfrm>
            <a:prstGeom prst="straightConnector1">
              <a:avLst/>
            </a:prstGeom>
            <a:noFill/>
            <a:ln w="762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457200" y="6400800"/>
              <a:ext cx="8153400" cy="0"/>
            </a:xfrm>
            <a:prstGeom prst="straightConnector1">
              <a:avLst/>
            </a:prstGeom>
            <a:noFill/>
            <a:ln w="762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Google Shape;373;p22"/>
            <p:cNvSpPr/>
            <p:nvPr/>
          </p:nvSpPr>
          <p:spPr>
            <a:xfrm>
              <a:off x="495300" y="5378450"/>
              <a:ext cx="8077200" cy="946150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the RSA digital signature scheme, </a:t>
              </a:r>
              <a:r>
                <a:rPr lang="en-US" sz="28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private; </a:t>
              </a:r>
              <a:b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8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lang="en-US" sz="28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public.</a:t>
              </a:r>
              <a:endParaRPr/>
            </a:p>
          </p:txBody>
        </p:sp>
      </p:grpSp>
      <p:sp>
        <p:nvSpPr>
          <p:cNvPr id="374" name="Google Shape;374;p22"/>
          <p:cNvSpPr txBox="1"/>
          <p:nvPr/>
        </p:nvSpPr>
        <p:spPr>
          <a:xfrm>
            <a:off x="1143000" y="0"/>
            <a:ext cx="59071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RSA Digital Signature Scheme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228600" y="990600"/>
            <a:ext cx="8686800" cy="519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Signing and Verifying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2438400" y="1828800"/>
            <a:ext cx="32924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digital signature scheme</a:t>
            </a:r>
            <a:endParaRPr/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514600"/>
            <a:ext cx="8491537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3"/>
          <p:cNvSpPr txBox="1"/>
          <p:nvPr/>
        </p:nvSpPr>
        <p:spPr>
          <a:xfrm>
            <a:off x="1143000" y="0"/>
            <a:ext cx="5804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RSA Digital Signature Scheme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228600" y="1447800"/>
            <a:ext cx="86106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Alice chooses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823 and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953, and calculates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784319.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(n)=782544.</a:t>
            </a:r>
            <a:endParaRPr/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Suppose Alice chooses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313 and calculates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160009.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Suppose Alice sends a message M = 19070 to Bob.</a:t>
            </a:r>
            <a:endParaRPr/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Alice uses private exponent,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=160009, to sign the message:</a:t>
            </a:r>
            <a:endParaRPr/>
          </a:p>
        </p:txBody>
      </p:sp>
      <p:sp>
        <p:nvSpPr>
          <p:cNvPr id="404" name="Google Shape;404;p24"/>
          <p:cNvSpPr txBox="1"/>
          <p:nvPr/>
        </p:nvSpPr>
        <p:spPr>
          <a:xfrm>
            <a:off x="228600" y="9906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0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5" name="Google Shape;40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05200"/>
            <a:ext cx="7851775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/>
          <p:nvPr/>
        </p:nvSpPr>
        <p:spPr>
          <a:xfrm>
            <a:off x="304800" y="4267200"/>
            <a:ext cx="88392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sends the message and the signature to Bob. Bob receives the message and the signature. He calculates</a:t>
            </a:r>
            <a:endParaRPr/>
          </a:p>
        </p:txBody>
      </p:sp>
      <p:pic>
        <p:nvPicPr>
          <p:cNvPr id="407" name="Google Shape;40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334000"/>
            <a:ext cx="8748712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4"/>
          <p:cNvSpPr/>
          <p:nvPr/>
        </p:nvSpPr>
        <p:spPr>
          <a:xfrm>
            <a:off x="304800" y="5943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accepts the message because he has verified Alice’s signature.</a:t>
            </a:r>
            <a:endParaRPr/>
          </a:p>
        </p:txBody>
      </p:sp>
      <p:sp>
        <p:nvSpPr>
          <p:cNvPr id="409" name="Google Shape;409;p24"/>
          <p:cNvSpPr txBox="1"/>
          <p:nvPr/>
        </p:nvSpPr>
        <p:spPr>
          <a:xfrm>
            <a:off x="1143000" y="0"/>
            <a:ext cx="5804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RSA Digital Signature Scheme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1143000" y="0"/>
            <a:ext cx="65790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ElGamal Digital Signature Scheme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1143000" y="1352550"/>
            <a:ext cx="63801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idea behind the ElGamal digital signature scheme</a:t>
            </a:r>
            <a:endParaRPr/>
          </a:p>
        </p:txBody>
      </p:sp>
      <p:pic>
        <p:nvPicPr>
          <p:cNvPr id="424" name="Google Shape;4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425700"/>
            <a:ext cx="8793163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228600" y="762000"/>
            <a:ext cx="8686800" cy="5909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is large enough prime number.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 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primitive root in Zp*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randomly a secret key e</a:t>
            </a:r>
            <a:r>
              <a:rPr lang="en-US" sz="28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with 1 &lt; x &lt; p − 1.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  e</a:t>
            </a:r>
            <a:r>
              <a:rPr lang="en-US" sz="28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=   e</a:t>
            </a:r>
            <a:r>
              <a:rPr lang="en-US" sz="28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 b="1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p.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public key is (p,  e</a:t>
            </a:r>
            <a:r>
              <a:rPr lang="en-US" sz="28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 e</a:t>
            </a:r>
            <a:r>
              <a:rPr lang="en-US" sz="28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secret key is d, less than p-1.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8" name="Google Shape;438;p26"/>
          <p:cNvGrpSpPr/>
          <p:nvPr/>
        </p:nvGrpSpPr>
        <p:grpSpPr>
          <a:xfrm>
            <a:off x="533400" y="5410200"/>
            <a:ext cx="8154988" cy="1066800"/>
            <a:chOff x="457200" y="3505200"/>
            <a:chExt cx="8154988" cy="1066800"/>
          </a:xfrm>
        </p:grpSpPr>
        <p:cxnSp>
          <p:nvCxnSpPr>
            <p:cNvPr id="439" name="Google Shape;439;p26"/>
            <p:cNvCxnSpPr/>
            <p:nvPr/>
          </p:nvCxnSpPr>
          <p:spPr>
            <a:xfrm>
              <a:off x="457200" y="3505200"/>
              <a:ext cx="8153400" cy="0"/>
            </a:xfrm>
            <a:prstGeom prst="straightConnector1">
              <a:avLst/>
            </a:prstGeom>
            <a:noFill/>
            <a:ln w="762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26"/>
            <p:cNvCxnSpPr/>
            <p:nvPr/>
          </p:nvCxnSpPr>
          <p:spPr>
            <a:xfrm>
              <a:off x="458788" y="4572000"/>
              <a:ext cx="8153400" cy="0"/>
            </a:xfrm>
            <a:prstGeom prst="straightConnector1">
              <a:avLst/>
            </a:prstGeom>
            <a:noFill/>
            <a:ln w="76200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1" name="Google Shape;441;p26"/>
            <p:cNvSpPr/>
            <p:nvPr/>
          </p:nvSpPr>
          <p:spPr>
            <a:xfrm>
              <a:off x="495300" y="3581400"/>
              <a:ext cx="8077200" cy="946150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ElGamal digital signature scheme, (</a:t>
              </a:r>
              <a:r>
                <a:rPr lang="en-US" sz="28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8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28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800" b="1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28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is Alice’s public key; </a:t>
              </a:r>
              <a:r>
                <a:rPr lang="en-US" sz="28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en-US" sz="2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her private key.</a:t>
              </a:r>
              <a:endParaRPr/>
            </a:p>
          </p:txBody>
        </p:sp>
      </p:grpSp>
      <p:sp>
        <p:nvSpPr>
          <p:cNvPr id="442" name="Google Shape;442;p26"/>
          <p:cNvSpPr txBox="1"/>
          <p:nvPr/>
        </p:nvSpPr>
        <p:spPr>
          <a:xfrm>
            <a:off x="1143000" y="0"/>
            <a:ext cx="65790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ElGamal Digital Signature Scheme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228600" y="990600"/>
            <a:ext cx="8686800" cy="519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Verifying and Signing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3886200" y="1143000"/>
            <a:ext cx="3775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ElGamal digital signature scheme</a:t>
            </a:r>
            <a:endParaRPr/>
          </a:p>
        </p:txBody>
      </p:sp>
      <p:pic>
        <p:nvPicPr>
          <p:cNvPr id="457" name="Google Shape;45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828800"/>
            <a:ext cx="86296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7"/>
          <p:cNvSpPr txBox="1"/>
          <p:nvPr/>
        </p:nvSpPr>
        <p:spPr>
          <a:xfrm>
            <a:off x="1143000" y="0"/>
            <a:ext cx="65790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ElGamal Digital Signature Scheme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28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8" name="Google Shape;468;p28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152400" y="1211263"/>
            <a:ext cx="88392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 trivial example. Alice chooses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3119, e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 d = 127 and calculates e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lang="en-US" sz="2400" b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127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3119 = 1702. She also chooses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307. She announces e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publicly; she keeps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secret. The following shows how Alice can sign a message.</a:t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1179513" y="6096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0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228600" y="4313238"/>
            <a:ext cx="88392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sends M, S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Bob. Bob uses the public key to calculate V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474" name="Google Shape;4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3124200"/>
            <a:ext cx="83724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5343525"/>
            <a:ext cx="7910513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8"/>
          <p:cNvSpPr txBox="1"/>
          <p:nvPr/>
        </p:nvSpPr>
        <p:spPr>
          <a:xfrm>
            <a:off x="1143000" y="0"/>
            <a:ext cx="65790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ElGamal Digital Signature Scheme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29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9"/>
          <p:cNvSpPr/>
          <p:nvPr/>
        </p:nvSpPr>
        <p:spPr>
          <a:xfrm>
            <a:off x="152400" y="1401763"/>
            <a:ext cx="88392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imagine that Alice wants to send another message, M = 3000, to Ted. She chooses a new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107. Alice sends M, S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Ted. Ted uses the public keys to calculate V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</a:t>
            </a:r>
            <a:r>
              <a:rPr lang="en-U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90" name="Google Shape;490;p29"/>
          <p:cNvSpPr txBox="1"/>
          <p:nvPr/>
        </p:nvSpPr>
        <p:spPr>
          <a:xfrm>
            <a:off x="1179513" y="609600"/>
            <a:ext cx="1423987" cy="4619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 sz="20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1143000" y="0"/>
            <a:ext cx="65790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ElGamal Digital Signature Scheme</a:t>
            </a:r>
            <a:endParaRPr/>
          </a:p>
        </p:txBody>
      </p:sp>
      <p:pic>
        <p:nvPicPr>
          <p:cNvPr id="492" name="Google Shape;4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124200"/>
            <a:ext cx="8529638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228600" y="1066800"/>
            <a:ext cx="8686800" cy="5909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conventional signature: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included in the document; it is part of the document. </a:t>
            </a:r>
            <a:endParaRPr sz="28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signature: 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signature as a separate document.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 send two document:- </a:t>
            </a:r>
            <a:endParaRPr/>
          </a:p>
          <a:p>
            <a:pPr marL="971550" marR="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eriod"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</a:t>
            </a:r>
            <a:endParaRPr/>
          </a:p>
          <a:p>
            <a:pPr marL="971550" marR="0" lvl="1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AutoNum type="arabicPeriod"/>
            </a:pPr>
            <a:r>
              <a:rPr lang="en-US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143000" y="0"/>
            <a:ext cx="23166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Inclusion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0"/>
          <p:cNvPicPr preferRelativeResize="0"/>
          <p:nvPr/>
        </p:nvPicPr>
        <p:blipFill rotWithShape="1">
          <a:blip r:embed="rId3">
            <a:alphaModFix/>
          </a:blip>
          <a:srcRect l="13313" t="15910" r="14296" b="2560"/>
          <a:stretch/>
        </p:blipFill>
        <p:spPr>
          <a:xfrm>
            <a:off x="6927" y="1295400"/>
            <a:ext cx="8153400" cy="523853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Schnorr Digital Signature Scheme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99" name="Google Shape;499;p30"/>
          <p:cNvSpPr txBox="1"/>
          <p:nvPr/>
        </p:nvSpPr>
        <p:spPr>
          <a:xfrm>
            <a:off x="4062845" y="2341336"/>
            <a:ext cx="4048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Such that (p-1)=0 mod q</a:t>
            </a:r>
            <a:endParaRPr sz="1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6248400" y="2705845"/>
            <a:ext cx="27847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Such that, e1=e</a:t>
            </a:r>
            <a:r>
              <a:rPr lang="en-US" sz="1600" b="0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600" b="0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(p-1)/q </a:t>
            </a:r>
            <a:r>
              <a:rPr lang="en-US" sz="16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 p,       e0 is first primitive root of p</a:t>
            </a:r>
            <a:endParaRPr sz="16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Schnorr Digital Signature Scheme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506" name="Google Shape;506;p31"/>
          <p:cNvPicPr preferRelativeResize="0"/>
          <p:nvPr/>
        </p:nvPicPr>
        <p:blipFill rotWithShape="1">
          <a:blip r:embed="rId3">
            <a:alphaModFix/>
          </a:blip>
          <a:srcRect l="14166" t="15910" r="14166" b="2569"/>
          <a:stretch/>
        </p:blipFill>
        <p:spPr>
          <a:xfrm>
            <a:off x="342208" y="1286539"/>
            <a:ext cx="8115992" cy="519046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1"/>
          <p:cNvSpPr txBox="1"/>
          <p:nvPr/>
        </p:nvSpPr>
        <p:spPr>
          <a:xfrm>
            <a:off x="1295400" y="1981200"/>
            <a:ext cx="54864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937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Schnorr Digital Signature Scheme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513" name="Google Shape;513;p32"/>
          <p:cNvPicPr preferRelativeResize="0"/>
          <p:nvPr/>
        </p:nvPicPr>
        <p:blipFill rotWithShape="1">
          <a:blip r:embed="rId3">
            <a:alphaModFix/>
          </a:blip>
          <a:srcRect l="13333" t="17391" r="14166" b="12943"/>
          <a:stretch/>
        </p:blipFill>
        <p:spPr>
          <a:xfrm>
            <a:off x="685800" y="1524000"/>
            <a:ext cx="8039908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Digital Signature Standard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519" name="Google Shape;519;p33"/>
          <p:cNvPicPr preferRelativeResize="0"/>
          <p:nvPr/>
        </p:nvPicPr>
        <p:blipFill rotWithShape="1">
          <a:blip r:embed="rId3">
            <a:alphaModFix/>
          </a:blip>
          <a:srcRect l="14166" t="32768" r="13333" b="2571"/>
          <a:stretch/>
        </p:blipFill>
        <p:spPr>
          <a:xfrm>
            <a:off x="336171" y="1389929"/>
            <a:ext cx="8471657" cy="44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Digital Signature Standard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25" name="Google Shape;525;p34"/>
          <p:cNvSpPr txBox="1"/>
          <p:nvPr/>
        </p:nvSpPr>
        <p:spPr>
          <a:xfrm flipV="1">
            <a:off x="2227333" y="1357516"/>
            <a:ext cx="8522700" cy="5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06400" algn="just">
              <a:buClr>
                <a:schemeClr val="dk1"/>
              </a:buClr>
              <a:buSzPts val="2800"/>
              <a:buFont typeface="Times New Roman"/>
              <a:buAutoNum type="arabicPeriod"/>
            </a:pPr>
            <a:endParaRPr lang="en-US" sz="28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43D5BF8D-1F65-1808-CBFE-157E418A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48" y="1408350"/>
            <a:ext cx="8235668" cy="41829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926a808757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Digital Signature Standard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2" name="Google Shape;532;g1926a80875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1520325"/>
            <a:ext cx="9068125" cy="47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926a808757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Digital Signature Standard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9" name="Google Shape;539;g1926a80875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25" y="1892027"/>
            <a:ext cx="8796976" cy="341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926a808757_0_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Digital Signature Standard</a:t>
            </a:r>
            <a:br>
              <a:rPr lang="en-US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6" name="Google Shape;546;g1926a80875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0953"/>
            <a:ext cx="8839201" cy="2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228600" y="1143000"/>
            <a:ext cx="8686800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conventional signature: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compares the signature on the document with  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signature on file.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digital signature: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is not stored anywhere.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receiver receives the message and the signature and   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apply a verification technique to the combination of the message and the signature to verify the authenticity.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1143000" y="0"/>
            <a:ext cx="40841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Verification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228600" y="1143000"/>
            <a:ext cx="8686800" cy="526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Conventional signature: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one-to-many relationship between a signature and  documents.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 person uses same signature on many documents.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signature: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one-to-one</a:t>
            </a: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a signature and a message.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 of the time each message needs new signature.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143000" y="0"/>
            <a:ext cx="28408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Relationship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228600" y="762000"/>
            <a:ext cx="8382000" cy="7848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signature: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copy of the signed document can be distinguished from the original one on file.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signature: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is no such distinction unless there is timestamp on the document.</a:t>
            </a:r>
            <a:endParaRPr/>
          </a:p>
          <a:p>
            <a:pPr marL="0" marR="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 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sends a document instructing Bob to pay Eve. If Eve intercepts a document and signature, she can replay it later to get money again from Bob.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143000" y="0"/>
            <a:ext cx="22477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Duplicity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28600" y="152400"/>
            <a:ext cx="38100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3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048000" y="228600"/>
            <a:ext cx="28146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 process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914400"/>
            <a:ext cx="7605713" cy="24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304800" y="3505200"/>
            <a:ext cx="8382000" cy="390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Sender uses a signing algorithm to sign the message.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Message and the signature are sent to the receiver.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Receiver receives both and the signature and applies the verifying algorithm to the combination.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result is true, the message is accepted; otherwise, it is rejected.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143000" y="0"/>
            <a:ext cx="25590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Keys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1905000" y="609600"/>
            <a:ext cx="46656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key to the digital signature process</a:t>
            </a:r>
            <a:endParaRPr/>
          </a:p>
        </p:txBody>
      </p:sp>
      <p:cxnSp>
        <p:nvCxnSpPr>
          <p:cNvPr id="169" name="Google Shape;169;p8"/>
          <p:cNvCxnSpPr/>
          <p:nvPr/>
        </p:nvCxnSpPr>
        <p:spPr>
          <a:xfrm>
            <a:off x="457200" y="4876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8"/>
          <p:cNvCxnSpPr/>
          <p:nvPr/>
        </p:nvCxnSpPr>
        <p:spPr>
          <a:xfrm>
            <a:off x="458788" y="6324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8"/>
          <p:cNvSpPr/>
          <p:nvPr/>
        </p:nvSpPr>
        <p:spPr>
          <a:xfrm>
            <a:off x="495300" y="4892675"/>
            <a:ext cx="8077200" cy="1373188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signature needs a public-key system.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signer signs with her private key; the verifier verifies with the signer’s public key.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95400"/>
            <a:ext cx="7605712" cy="242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15240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228600" y="404813"/>
            <a:ext cx="22542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sz="3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609600" y="2057400"/>
            <a:ext cx="7696200" cy="389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76"/>
              <a:buFont typeface="Noto Sans Symbols"/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 provides following services: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76"/>
              <a:buFont typeface="Noto Sans Symbols"/>
              <a:buNone/>
            </a:pPr>
            <a:endParaRPr sz="28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76"/>
              <a:buFont typeface="Tahoma"/>
              <a:buAutoNum type="arabicPeriod"/>
            </a:pPr>
            <a:r>
              <a:rPr lang="en-US" sz="28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Authentication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76"/>
              <a:buFont typeface="Tahoma"/>
              <a:buAutoNum type="arabicPeriod"/>
            </a:pPr>
            <a:r>
              <a:rPr lang="en-US" sz="28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Integrity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76"/>
              <a:buFont typeface="Tahoma"/>
              <a:buAutoNum type="arabicPeriod"/>
            </a:pPr>
            <a:r>
              <a:rPr lang="en-US" sz="28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Nonrepudiation</a:t>
            </a:r>
            <a:endParaRPr sz="2800" b="1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76"/>
              <a:buFont typeface="Tahoma"/>
              <a:buAutoNum type="arabicPeriod"/>
            </a:pPr>
            <a:r>
              <a:rPr lang="en-US" sz="2800" b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0D156B204A94BB57C27A1C292882D" ma:contentTypeVersion="9" ma:contentTypeDescription="Create a new document." ma:contentTypeScope="" ma:versionID="4fa0a5ef470407e004d46fa01db13e7b">
  <xsd:schema xmlns:xsd="http://www.w3.org/2001/XMLSchema" xmlns:xs="http://www.w3.org/2001/XMLSchema" xmlns:p="http://schemas.microsoft.com/office/2006/metadata/properties" xmlns:ns2="d871cb53-163c-4c43-b2c8-adf880897cbd" xmlns:ns3="70bbbe5c-ebf7-4753-8c67-974032ae3fe4" targetNamespace="http://schemas.microsoft.com/office/2006/metadata/properties" ma:root="true" ma:fieldsID="d12e27e3d5bad812ffaa4b122dd75e6f" ns2:_="" ns3:_="">
    <xsd:import namespace="d871cb53-163c-4c43-b2c8-adf880897cbd"/>
    <xsd:import namespace="70bbbe5c-ebf7-4753-8c67-974032ae3f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1cb53-163c-4c43-b2c8-adf880897c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bbe5c-ebf7-4753-8c67-974032ae3fe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1ab9315-81a6-4856-8ad0-7a153c646c70}" ma:internalName="TaxCatchAll" ma:showField="CatchAllData" ma:web="70bbbe5c-ebf7-4753-8c67-974032ae3f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71cb53-163c-4c43-b2c8-adf880897cbd">
      <Terms xmlns="http://schemas.microsoft.com/office/infopath/2007/PartnerControls"/>
    </lcf76f155ced4ddcb4097134ff3c332f>
    <TaxCatchAll xmlns="70bbbe5c-ebf7-4753-8c67-974032ae3fe4" xsi:nil="true"/>
  </documentManagement>
</p:properties>
</file>

<file path=customXml/itemProps1.xml><?xml version="1.0" encoding="utf-8"?>
<ds:datastoreItem xmlns:ds="http://schemas.openxmlformats.org/officeDocument/2006/customXml" ds:itemID="{72C1C036-8E09-4A58-B7FB-FB86FCC23511}"/>
</file>

<file path=customXml/itemProps2.xml><?xml version="1.0" encoding="utf-8"?>
<ds:datastoreItem xmlns:ds="http://schemas.openxmlformats.org/officeDocument/2006/customXml" ds:itemID="{D8D51A30-EA5D-4B3B-BDF6-0DC8044BD64D}"/>
</file>

<file path=customXml/itemProps3.xml><?xml version="1.0" encoding="utf-8"?>
<ds:datastoreItem xmlns:ds="http://schemas.openxmlformats.org/officeDocument/2006/customXml" ds:itemID="{AAA62FE8-1628-4428-B349-F7614A26DF65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37</Slides>
  <Notes>37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Schnorr Digital Signature Scheme </vt:lpstr>
      <vt:lpstr>3. Schnorr Digital Signature Scheme </vt:lpstr>
      <vt:lpstr>3. Schnorr Digital Signature Scheme </vt:lpstr>
      <vt:lpstr>4. Digital Signature Standard </vt:lpstr>
      <vt:lpstr>4. Digital Signature Standard </vt:lpstr>
      <vt:lpstr>4. Digital Signature Standard  </vt:lpstr>
      <vt:lpstr>4. Digital Signature Standard  </vt:lpstr>
      <vt:lpstr>4. Digital Signature Standard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revision>14</cp:revision>
  <dcterms:created xsi:type="dcterms:W3CDTF">2000-01-15T04:50:39Z</dcterms:created>
  <dcterms:modified xsi:type="dcterms:W3CDTF">2022-11-22T01:58:07Z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0x01010079F0D156B204A94BB57C27A1C292882D</vt:lpwstr>
  </property>
</Properties>
</file>