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80" r:id="rId3"/>
    <p:sldId id="258" r:id="rId4"/>
    <p:sldId id="260" r:id="rId5"/>
    <p:sldId id="262" r:id="rId6"/>
    <p:sldId id="263" r:id="rId7"/>
    <p:sldId id="264" r:id="rId8"/>
    <p:sldId id="265" r:id="rId9"/>
    <p:sldId id="266" r:id="rId10"/>
    <p:sldId id="281" r:id="rId11"/>
    <p:sldId id="282" r:id="rId12"/>
    <p:sldId id="268" r:id="rId13"/>
    <p:sldId id="269" r:id="rId14"/>
    <p:sldId id="283" r:id="rId15"/>
    <p:sldId id="279"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0266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1580" autoAdjust="0"/>
    <p:restoredTop sz="94660"/>
  </p:normalViewPr>
  <p:slideViewPr>
    <p:cSldViewPr snapToGrid="0">
      <p:cViewPr varScale="1">
        <p:scale>
          <a:sx n="34" d="100"/>
          <a:sy n="34" d="100"/>
        </p:scale>
        <p:origin x="84" y="9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12/27/2018</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12/27/2018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12/27/2018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12/27/2018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12/27/2018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12/27/2018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12/27/2018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12/27/2018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12/27/2018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12/27/2018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12/27/2018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12/27/2018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12/27/2018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12/27/2018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12/27/2018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12/27/2018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12/27/2018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12/27/2018</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effectLst>
            <a:outerShdw blurRad="177800" dist="38100" dir="2700000" algn="tl">
              <a:srgbClr val="000000">
                <a:alpha val="24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effectLst>
            <a:outerShdw blurRad="152400" dist="38100" dir="2700000" algn="tl">
              <a:srgbClr val="000000">
                <a:alpha val="36000"/>
              </a:srgbClr>
            </a:outerShdw>
          </a:effectLst>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effectLst>
            <a:outerShdw blurRad="152400" dist="38100" dir="2700000" algn="tl">
              <a:srgbClr val="000000">
                <a:alpha val="36000"/>
              </a:srgbClr>
            </a:outerShdw>
          </a:effectLst>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effectLst>
            <a:outerShdw blurRad="152400" dist="38100" dir="2700000" algn="tl">
              <a:srgbClr val="000000">
                <a:alpha val="36000"/>
              </a:srgbClr>
            </a:outerShdw>
          </a:effectLst>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hyperlink" Target="https://cdn1.howtodoinjava.com/wp-content/uploads/2017/07/EC2_14.jpg"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hyperlink" Target="https://cdn2.howtodoinjava.com/wp-content/uploads/2017/07/putty7.jpg"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pkg.jenkins.io/debian/jenkin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05B95-E52B-4F55-A552-DE9B6C153C93}"/>
              </a:ext>
            </a:extLst>
          </p:cNvPr>
          <p:cNvSpPr>
            <a:spLocks noGrp="1"/>
          </p:cNvSpPr>
          <p:nvPr>
            <p:ph type="ctrTitle"/>
          </p:nvPr>
        </p:nvSpPr>
        <p:spPr>
          <a:xfrm>
            <a:off x="1876424" y="0"/>
            <a:ext cx="10095836" cy="1360967"/>
          </a:xfrm>
        </p:spPr>
        <p:txBody>
          <a:bodyPr>
            <a:normAutofit fontScale="90000"/>
          </a:bodyPr>
          <a:lstStyle/>
          <a:p>
            <a:pPr algn="r"/>
            <a:br>
              <a:rPr lang="en-GB" dirty="0"/>
            </a:br>
            <a:br>
              <a:rPr lang="en-GB" dirty="0"/>
            </a:br>
            <a:br>
              <a:rPr lang="en-GB" dirty="0"/>
            </a:br>
            <a:br>
              <a:rPr lang="en-GB" dirty="0"/>
            </a:br>
            <a:br>
              <a:rPr lang="en-GB" dirty="0"/>
            </a:br>
            <a:r>
              <a:rPr lang="en-GB" dirty="0"/>
              <a:t>AWS  (AMAZON WEBSERVICES)</a:t>
            </a:r>
          </a:p>
        </p:txBody>
      </p:sp>
      <p:sp>
        <p:nvSpPr>
          <p:cNvPr id="3" name="Subtitle 2">
            <a:extLst>
              <a:ext uri="{FF2B5EF4-FFF2-40B4-BE49-F238E27FC236}">
                <a16:creationId xmlns:a16="http://schemas.microsoft.com/office/drawing/2014/main" id="{C9BF0D94-F4EA-453C-BEBC-529C8DE9503F}"/>
              </a:ext>
            </a:extLst>
          </p:cNvPr>
          <p:cNvSpPr>
            <a:spLocks noGrp="1"/>
          </p:cNvSpPr>
          <p:nvPr>
            <p:ph type="subTitle" idx="1"/>
          </p:nvPr>
        </p:nvSpPr>
        <p:spPr>
          <a:xfrm>
            <a:off x="1876424" y="1360968"/>
            <a:ext cx="8791575" cy="5295014"/>
          </a:xfrm>
        </p:spPr>
        <p:txBody>
          <a:bodyPr>
            <a:normAutofit/>
          </a:bodyPr>
          <a:lstStyle/>
          <a:p>
            <a:endParaRPr lang="en-GB" cap="none" dirty="0"/>
          </a:p>
          <a:p>
            <a:endParaRPr lang="en-GB" cap="none" dirty="0"/>
          </a:p>
          <a:p>
            <a:endParaRPr lang="en-GB" cap="none" dirty="0"/>
          </a:p>
          <a:p>
            <a:endParaRPr lang="en-GB" cap="none" dirty="0"/>
          </a:p>
          <a:p>
            <a:endParaRPr lang="en-GB" cap="none" dirty="0"/>
          </a:p>
          <a:p>
            <a:r>
              <a:rPr lang="en-GB" cap="none" dirty="0"/>
              <a:t>                         </a:t>
            </a:r>
          </a:p>
          <a:p>
            <a:r>
              <a:rPr lang="en-GB" sz="2400" cap="none" dirty="0"/>
              <a:t>    Submitted By:-</a:t>
            </a:r>
          </a:p>
          <a:p>
            <a:r>
              <a:rPr lang="en-GB" sz="2400" cap="none" dirty="0"/>
              <a:t>         ABHISHEK KUMAR</a:t>
            </a:r>
          </a:p>
          <a:p>
            <a:r>
              <a:rPr lang="en-GB" sz="2400" cap="none" dirty="0"/>
              <a:t>         Roll no:-15110128 </a:t>
            </a:r>
          </a:p>
          <a:p>
            <a:r>
              <a:rPr lang="en-GB" sz="2400" cap="none" dirty="0"/>
              <a:t>          C.S.E.(2K15)                       2 MONTHS SOFTWARE TRAINING</a:t>
            </a:r>
          </a:p>
          <a:p>
            <a:endParaRPr lang="en-GB" cap="none" dirty="0"/>
          </a:p>
        </p:txBody>
      </p:sp>
      <p:pic>
        <p:nvPicPr>
          <p:cNvPr id="5" name="Picture 4">
            <a:extLst>
              <a:ext uri="{FF2B5EF4-FFF2-40B4-BE49-F238E27FC236}">
                <a16:creationId xmlns:a16="http://schemas.microsoft.com/office/drawing/2014/main" id="{8CF9DD50-44D8-4166-A712-723D64BEF158}"/>
              </a:ext>
            </a:extLst>
          </p:cNvPr>
          <p:cNvPicPr>
            <a:picLocks noChangeAspect="1"/>
          </p:cNvPicPr>
          <p:nvPr/>
        </p:nvPicPr>
        <p:blipFill>
          <a:blip r:embed="rId2"/>
          <a:stretch>
            <a:fillRect/>
          </a:stretch>
        </p:blipFill>
        <p:spPr>
          <a:xfrm>
            <a:off x="2860431" y="1611763"/>
            <a:ext cx="6963507" cy="2598287"/>
          </a:xfrm>
          <a:prstGeom prst="rect">
            <a:avLst/>
          </a:prstGeom>
        </p:spPr>
      </p:pic>
    </p:spTree>
    <p:extLst>
      <p:ext uri="{BB962C8B-B14F-4D97-AF65-F5344CB8AC3E}">
        <p14:creationId xmlns:p14="http://schemas.microsoft.com/office/powerpoint/2010/main" val="3968688620"/>
      </p:ext>
    </p:extLst>
  </p:cSld>
  <p:clrMapOvr>
    <a:masterClrMapping/>
  </p:clrMapOvr>
  <mc:AlternateContent xmlns:mc="http://schemas.openxmlformats.org/markup-compatibility/2006" xmlns:p14="http://schemas.microsoft.com/office/powerpoint/2010/main">
    <mc:Choice Requires="p14">
      <p:transition spd="slow" p14:dur="2000" advTm="4362"/>
    </mc:Choice>
    <mc:Fallback xmlns="">
      <p:transition spd="slow" advTm="4362"/>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FF8D27C-F423-4C88-B553-DF7144F65F1A}"/>
              </a:ext>
            </a:extLst>
          </p:cNvPr>
          <p:cNvSpPr>
            <a:spLocks noGrp="1"/>
          </p:cNvSpPr>
          <p:nvPr>
            <p:ph idx="1"/>
          </p:nvPr>
        </p:nvSpPr>
        <p:spPr>
          <a:xfrm>
            <a:off x="828676" y="457200"/>
            <a:ext cx="10218736" cy="5334001"/>
          </a:xfrm>
        </p:spPr>
        <p:txBody>
          <a:bodyPr/>
          <a:lstStyle/>
          <a:p>
            <a:pPr marL="0" lvl="0" indent="0">
              <a:buNone/>
            </a:pPr>
            <a:r>
              <a:rPr lang="en-US" dirty="0">
                <a:solidFill>
                  <a:schemeClr val="bg1"/>
                </a:solidFill>
                <a:effectLst/>
              </a:rPr>
              <a:t>9. Change your directory to repository directory and download a static website</a:t>
            </a:r>
          </a:p>
          <a:p>
            <a:pPr marL="0" indent="0">
              <a:buNone/>
            </a:pPr>
            <a:r>
              <a:rPr lang="en-US" dirty="0">
                <a:solidFill>
                  <a:schemeClr val="bg1"/>
                </a:solidFill>
                <a:effectLst/>
              </a:rPr>
              <a:t>           here by using</a:t>
            </a:r>
          </a:p>
          <a:p>
            <a:pPr marL="0" lvl="0" indent="0">
              <a:buNone/>
            </a:pPr>
            <a:r>
              <a:rPr lang="en-US" dirty="0">
                <a:solidFill>
                  <a:schemeClr val="bg1"/>
                </a:solidFill>
                <a:effectLst/>
              </a:rPr>
              <a:t>       Command – </a:t>
            </a:r>
            <a:r>
              <a:rPr lang="en-US" dirty="0" err="1">
                <a:solidFill>
                  <a:schemeClr val="bg1"/>
                </a:solidFill>
                <a:effectLst/>
              </a:rPr>
              <a:t>sudo</a:t>
            </a:r>
            <a:r>
              <a:rPr lang="en-US" dirty="0">
                <a:solidFill>
                  <a:schemeClr val="bg1"/>
                </a:solidFill>
                <a:effectLst/>
              </a:rPr>
              <a:t> </a:t>
            </a:r>
            <a:r>
              <a:rPr lang="en-US" dirty="0" err="1">
                <a:solidFill>
                  <a:schemeClr val="bg1"/>
                </a:solidFill>
                <a:effectLst/>
              </a:rPr>
              <a:t>wget</a:t>
            </a:r>
            <a:r>
              <a:rPr lang="en-US" dirty="0">
                <a:solidFill>
                  <a:schemeClr val="bg1"/>
                </a:solidFill>
                <a:effectLst/>
              </a:rPr>
              <a:t> &lt;link address of static template&gt;</a:t>
            </a:r>
            <a:endParaRPr lang="en-GB" b="1" i="1" dirty="0">
              <a:solidFill>
                <a:schemeClr val="bg1"/>
              </a:solidFill>
              <a:effectLst/>
            </a:endParaRPr>
          </a:p>
          <a:p>
            <a:pPr marL="0" lvl="0" indent="0">
              <a:buNone/>
            </a:pPr>
            <a:r>
              <a:rPr lang="en-US" dirty="0">
                <a:solidFill>
                  <a:schemeClr val="bg1"/>
                </a:solidFill>
                <a:effectLst/>
              </a:rPr>
              <a:t>10. Unzip your template file by using </a:t>
            </a:r>
            <a:endParaRPr lang="en-GB" b="1" i="1" dirty="0">
              <a:solidFill>
                <a:schemeClr val="bg1"/>
              </a:solidFill>
              <a:effectLst/>
            </a:endParaRPr>
          </a:p>
          <a:p>
            <a:pPr marL="0" indent="0">
              <a:buNone/>
            </a:pPr>
            <a:r>
              <a:rPr lang="en-US" dirty="0">
                <a:solidFill>
                  <a:schemeClr val="bg1"/>
                </a:solidFill>
                <a:effectLst/>
              </a:rPr>
              <a:t>        Command – </a:t>
            </a:r>
            <a:r>
              <a:rPr lang="en-US" dirty="0" err="1">
                <a:solidFill>
                  <a:schemeClr val="bg1"/>
                </a:solidFill>
                <a:effectLst/>
              </a:rPr>
              <a:t>sudo</a:t>
            </a:r>
            <a:r>
              <a:rPr lang="en-US" dirty="0">
                <a:solidFill>
                  <a:schemeClr val="bg1"/>
                </a:solidFill>
                <a:effectLst/>
              </a:rPr>
              <a:t> unzip &lt;file name&gt;</a:t>
            </a:r>
            <a:endParaRPr lang="en-GB" b="1" i="1" dirty="0">
              <a:solidFill>
                <a:schemeClr val="bg1"/>
              </a:solidFill>
              <a:effectLst/>
            </a:endParaRPr>
          </a:p>
          <a:p>
            <a:pPr marL="0" lvl="0" indent="0">
              <a:buNone/>
            </a:pPr>
            <a:r>
              <a:rPr lang="en-US" dirty="0">
                <a:solidFill>
                  <a:schemeClr val="bg1"/>
                </a:solidFill>
                <a:effectLst/>
              </a:rPr>
              <a:t>11. If not working then Install unzip in your local by using</a:t>
            </a:r>
            <a:endParaRPr lang="en-GB" b="1" i="1" dirty="0">
              <a:solidFill>
                <a:schemeClr val="bg1"/>
              </a:solidFill>
              <a:effectLst/>
            </a:endParaRPr>
          </a:p>
          <a:p>
            <a:pPr marL="0" indent="0">
              <a:buNone/>
            </a:pPr>
            <a:r>
              <a:rPr lang="en-US" dirty="0">
                <a:solidFill>
                  <a:schemeClr val="bg1"/>
                </a:solidFill>
                <a:effectLst/>
              </a:rPr>
              <a:t>        Command – </a:t>
            </a:r>
            <a:r>
              <a:rPr lang="en-US" dirty="0" err="1">
                <a:solidFill>
                  <a:schemeClr val="bg1"/>
                </a:solidFill>
                <a:effectLst/>
              </a:rPr>
              <a:t>sudo</a:t>
            </a:r>
            <a:r>
              <a:rPr lang="en-US" dirty="0">
                <a:solidFill>
                  <a:schemeClr val="bg1"/>
                </a:solidFill>
                <a:effectLst/>
              </a:rPr>
              <a:t> apt-get update</a:t>
            </a:r>
            <a:endParaRPr lang="en-GB" b="1" i="1" dirty="0">
              <a:solidFill>
                <a:schemeClr val="bg1"/>
              </a:solidFill>
              <a:effectLst/>
            </a:endParaRPr>
          </a:p>
          <a:p>
            <a:pPr marL="0" indent="0">
              <a:buNone/>
            </a:pPr>
            <a:r>
              <a:rPr lang="en-US" dirty="0">
                <a:solidFill>
                  <a:schemeClr val="bg1"/>
                </a:solidFill>
                <a:effectLst/>
              </a:rPr>
              <a:t>                          </a:t>
            </a:r>
            <a:r>
              <a:rPr lang="en-US" dirty="0" err="1">
                <a:solidFill>
                  <a:schemeClr val="bg1"/>
                </a:solidFill>
                <a:effectLst/>
              </a:rPr>
              <a:t>Sudo</a:t>
            </a:r>
            <a:r>
              <a:rPr lang="en-US" dirty="0">
                <a:solidFill>
                  <a:schemeClr val="bg1"/>
                </a:solidFill>
                <a:effectLst/>
              </a:rPr>
              <a:t> apt-get install unzip</a:t>
            </a:r>
            <a:endParaRPr lang="en-GB" b="1" i="1" dirty="0">
              <a:solidFill>
                <a:schemeClr val="bg1"/>
              </a:solidFill>
              <a:effectLst/>
            </a:endParaRPr>
          </a:p>
          <a:p>
            <a:pPr marL="0" lvl="0" indent="0">
              <a:buNone/>
            </a:pPr>
            <a:r>
              <a:rPr lang="en-US" dirty="0">
                <a:solidFill>
                  <a:schemeClr val="bg1"/>
                </a:solidFill>
                <a:effectLst/>
              </a:rPr>
              <a:t>12. Use command – git add .</a:t>
            </a:r>
          </a:p>
          <a:p>
            <a:pPr>
              <a:buFont typeface="Wingdings" panose="05000000000000000000" pitchFamily="2" charset="2"/>
              <a:buChar char="Ø"/>
            </a:pPr>
            <a:endParaRPr lang="en-GB" b="1" dirty="0">
              <a:solidFill>
                <a:schemeClr val="bg1"/>
              </a:solidFill>
            </a:endParaRPr>
          </a:p>
          <a:p>
            <a:endParaRPr lang="en-GB" dirty="0">
              <a:solidFill>
                <a:schemeClr val="bg1"/>
              </a:solidFill>
            </a:endParaRPr>
          </a:p>
        </p:txBody>
      </p:sp>
    </p:spTree>
    <p:extLst>
      <p:ext uri="{BB962C8B-B14F-4D97-AF65-F5344CB8AC3E}">
        <p14:creationId xmlns:p14="http://schemas.microsoft.com/office/powerpoint/2010/main" val="13313121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81F2DA-A9AA-450E-865C-0C864AA9EA8B}"/>
              </a:ext>
            </a:extLst>
          </p:cNvPr>
          <p:cNvSpPr>
            <a:spLocks noGrp="1"/>
          </p:cNvSpPr>
          <p:nvPr>
            <p:ph idx="1"/>
          </p:nvPr>
        </p:nvSpPr>
        <p:spPr>
          <a:xfrm>
            <a:off x="914400" y="400050"/>
            <a:ext cx="10133011" cy="5391151"/>
          </a:xfrm>
        </p:spPr>
        <p:txBody>
          <a:bodyPr/>
          <a:lstStyle/>
          <a:p>
            <a:pPr marL="0" lvl="0" indent="0">
              <a:buNone/>
            </a:pPr>
            <a:r>
              <a:rPr lang="en-GB" dirty="0">
                <a:solidFill>
                  <a:schemeClr val="bg1"/>
                </a:solidFill>
              </a:rPr>
              <a:t>13</a:t>
            </a:r>
            <a:r>
              <a:rPr lang="en-GB" b="1" dirty="0">
                <a:solidFill>
                  <a:schemeClr val="bg1"/>
                </a:solidFill>
              </a:rPr>
              <a:t>. </a:t>
            </a:r>
            <a:r>
              <a:rPr lang="en-US" dirty="0">
                <a:solidFill>
                  <a:schemeClr val="bg1"/>
                </a:solidFill>
                <a:effectLst/>
              </a:rPr>
              <a:t>Then use command – git status (you will found the color of all files are              </a:t>
            </a:r>
            <a:endParaRPr lang="en-GB" b="1" i="1" dirty="0">
              <a:solidFill>
                <a:schemeClr val="bg1"/>
              </a:solidFill>
              <a:effectLst/>
            </a:endParaRPr>
          </a:p>
          <a:p>
            <a:pPr marL="0" indent="0">
              <a:buNone/>
            </a:pPr>
            <a:r>
              <a:rPr lang="en-US" dirty="0">
                <a:solidFill>
                  <a:schemeClr val="bg1"/>
                </a:solidFill>
                <a:effectLst/>
              </a:rPr>
              <a:t>        green and ready to commit)</a:t>
            </a:r>
            <a:endParaRPr lang="en-GB" b="1" i="1" dirty="0">
              <a:solidFill>
                <a:schemeClr val="bg1"/>
              </a:solidFill>
              <a:effectLst/>
            </a:endParaRPr>
          </a:p>
          <a:p>
            <a:pPr marL="0" lvl="0" indent="0">
              <a:buNone/>
            </a:pPr>
            <a:r>
              <a:rPr lang="en-US" dirty="0">
                <a:solidFill>
                  <a:schemeClr val="bg1"/>
                </a:solidFill>
                <a:effectLst/>
              </a:rPr>
              <a:t>14. Use command – git commit -m “message which you want”</a:t>
            </a:r>
            <a:endParaRPr lang="en-GB" b="1" i="1" dirty="0">
              <a:solidFill>
                <a:schemeClr val="bg1"/>
              </a:solidFill>
              <a:effectLst/>
            </a:endParaRPr>
          </a:p>
          <a:p>
            <a:pPr marL="0" lvl="0" indent="0">
              <a:buNone/>
            </a:pPr>
            <a:r>
              <a:rPr lang="en-US" dirty="0">
                <a:solidFill>
                  <a:schemeClr val="bg1"/>
                </a:solidFill>
                <a:effectLst/>
              </a:rPr>
              <a:t>15. Use command – git push (it will ask you your username and password of </a:t>
            </a:r>
            <a:r>
              <a:rPr lang="en-US" dirty="0" err="1">
                <a:solidFill>
                  <a:schemeClr val="bg1"/>
                </a:solidFill>
                <a:effectLst/>
              </a:rPr>
              <a:t>github</a:t>
            </a:r>
            <a:r>
              <a:rPr lang="en-US" dirty="0">
                <a:solidFill>
                  <a:schemeClr val="bg1"/>
                </a:solidFill>
                <a:effectLst/>
              </a:rPr>
              <a:t> one by one)</a:t>
            </a:r>
            <a:endParaRPr lang="en-GB" b="1" i="1" dirty="0">
              <a:solidFill>
                <a:schemeClr val="bg1"/>
              </a:solidFill>
              <a:effectLst/>
            </a:endParaRPr>
          </a:p>
          <a:p>
            <a:endParaRPr lang="en-GB" b="1" i="1" dirty="0">
              <a:solidFill>
                <a:schemeClr val="bg1"/>
              </a:solidFill>
              <a:effectLst/>
            </a:endParaRPr>
          </a:p>
          <a:p>
            <a:pPr marL="0" indent="0">
              <a:buNone/>
            </a:pPr>
            <a:endParaRPr lang="en-GB" dirty="0">
              <a:solidFill>
                <a:schemeClr val="bg1"/>
              </a:solidFill>
            </a:endParaRPr>
          </a:p>
          <a:p>
            <a:endParaRPr lang="en-GB" dirty="0">
              <a:solidFill>
                <a:schemeClr val="bg1"/>
              </a:solidFill>
            </a:endParaRPr>
          </a:p>
        </p:txBody>
      </p:sp>
    </p:spTree>
    <p:extLst>
      <p:ext uri="{BB962C8B-B14F-4D97-AF65-F5344CB8AC3E}">
        <p14:creationId xmlns:p14="http://schemas.microsoft.com/office/powerpoint/2010/main" val="40976597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6E0B070-D345-4287-A088-E61CE3110869}"/>
              </a:ext>
            </a:extLst>
          </p:cNvPr>
          <p:cNvSpPr>
            <a:spLocks noGrp="1"/>
          </p:cNvSpPr>
          <p:nvPr>
            <p:ph idx="1"/>
          </p:nvPr>
        </p:nvSpPr>
        <p:spPr>
          <a:xfrm>
            <a:off x="890154" y="477982"/>
            <a:ext cx="10411691" cy="5902036"/>
          </a:xfrm>
        </p:spPr>
        <p:txBody>
          <a:bodyPr>
            <a:normAutofit/>
          </a:bodyPr>
          <a:lstStyle/>
          <a:p>
            <a:pPr marL="0" indent="0">
              <a:buNone/>
            </a:pPr>
            <a:r>
              <a:rPr lang="en-US" dirty="0">
                <a:solidFill>
                  <a:schemeClr val="bg1"/>
                </a:solidFill>
                <a:effectLst/>
              </a:rPr>
              <a:t>16. Install “</a:t>
            </a:r>
            <a:r>
              <a:rPr lang="en-US" dirty="0" err="1">
                <a:solidFill>
                  <a:schemeClr val="bg1"/>
                </a:solidFill>
                <a:effectLst/>
              </a:rPr>
              <a:t>Github</a:t>
            </a:r>
            <a:r>
              <a:rPr lang="en-US" dirty="0">
                <a:solidFill>
                  <a:schemeClr val="bg1"/>
                </a:solidFill>
                <a:effectLst/>
              </a:rPr>
              <a:t>” plugin from manage plugin in Jenkins.</a:t>
            </a:r>
          </a:p>
          <a:p>
            <a:pPr marL="0" indent="0">
              <a:buNone/>
            </a:pPr>
            <a:r>
              <a:rPr lang="en-US" u="sng" dirty="0">
                <a:solidFill>
                  <a:schemeClr val="bg1"/>
                </a:solidFill>
                <a:effectLst/>
              </a:rPr>
              <a:t>  </a:t>
            </a:r>
          </a:p>
          <a:p>
            <a:pPr marL="0" indent="0">
              <a:buNone/>
            </a:pPr>
            <a:endParaRPr lang="en-US" u="sng" dirty="0">
              <a:solidFill>
                <a:schemeClr val="bg1"/>
              </a:solidFill>
              <a:effectLst/>
            </a:endParaRPr>
          </a:p>
          <a:p>
            <a:pPr marL="0" indent="0">
              <a:buNone/>
            </a:pPr>
            <a:endParaRPr lang="en-US" u="sng" dirty="0">
              <a:solidFill>
                <a:schemeClr val="bg1"/>
              </a:solidFill>
              <a:effectLst/>
            </a:endParaRPr>
          </a:p>
          <a:p>
            <a:pPr marL="0" indent="0">
              <a:buNone/>
            </a:pPr>
            <a:endParaRPr lang="en-US" u="sng" dirty="0">
              <a:solidFill>
                <a:schemeClr val="bg1"/>
              </a:solidFill>
              <a:effectLst/>
            </a:endParaRPr>
          </a:p>
          <a:p>
            <a:pPr marL="0" indent="0">
              <a:buNone/>
            </a:pPr>
            <a:endParaRPr lang="en-US" u="sng" dirty="0">
              <a:solidFill>
                <a:schemeClr val="bg1"/>
              </a:solidFill>
              <a:effectLst/>
            </a:endParaRPr>
          </a:p>
          <a:p>
            <a:pPr marL="0" indent="0">
              <a:buNone/>
            </a:pPr>
            <a:endParaRPr lang="en-US" u="sng" dirty="0">
              <a:solidFill>
                <a:schemeClr val="bg1"/>
              </a:solidFill>
              <a:effectLst/>
            </a:endParaRPr>
          </a:p>
          <a:p>
            <a:pPr marL="0" indent="0">
              <a:buNone/>
            </a:pPr>
            <a:endParaRPr lang="en-US" u="sng" dirty="0">
              <a:solidFill>
                <a:schemeClr val="bg1"/>
              </a:solidFill>
              <a:effectLst/>
            </a:endParaRPr>
          </a:p>
          <a:p>
            <a:pPr marL="0" indent="0">
              <a:buNone/>
            </a:pPr>
            <a:endParaRPr lang="en-US" u="sng" dirty="0">
              <a:solidFill>
                <a:schemeClr val="bg1"/>
              </a:solidFill>
              <a:effectLst/>
            </a:endParaRPr>
          </a:p>
          <a:p>
            <a:pPr marL="0" indent="0">
              <a:buNone/>
            </a:pPr>
            <a:r>
              <a:rPr lang="en-US" dirty="0">
                <a:solidFill>
                  <a:schemeClr val="bg1"/>
                </a:solidFill>
                <a:effectLst/>
              </a:rPr>
              <a:t> 17. Go to configure part of Jenkins and source code management part.</a:t>
            </a:r>
            <a:endParaRPr lang="en-GB" b="1" i="1" dirty="0">
              <a:solidFill>
                <a:schemeClr val="bg1"/>
              </a:solidFill>
              <a:effectLst/>
            </a:endParaRPr>
          </a:p>
          <a:p>
            <a:pPr marL="0" indent="0">
              <a:buNone/>
            </a:pPr>
            <a:endParaRPr lang="en-GB" u="sng" dirty="0">
              <a:solidFill>
                <a:schemeClr val="bg1"/>
              </a:solidFill>
            </a:endParaRPr>
          </a:p>
        </p:txBody>
      </p:sp>
      <p:pic>
        <p:nvPicPr>
          <p:cNvPr id="12" name="Picture 11" descr="Git Plugin">
            <a:extLst>
              <a:ext uri="{FF2B5EF4-FFF2-40B4-BE49-F238E27FC236}">
                <a16:creationId xmlns:a16="http://schemas.microsoft.com/office/drawing/2014/main" id="{964DF107-0A93-44E5-A94C-28F7E5C4FF18}"/>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101437" y="1142999"/>
            <a:ext cx="10200408" cy="3969327"/>
          </a:xfrm>
          <a:prstGeom prst="rect">
            <a:avLst/>
          </a:prstGeom>
          <a:noFill/>
          <a:ln>
            <a:noFill/>
          </a:ln>
        </p:spPr>
      </p:pic>
    </p:spTree>
    <p:extLst>
      <p:ext uri="{BB962C8B-B14F-4D97-AF65-F5344CB8AC3E}">
        <p14:creationId xmlns:p14="http://schemas.microsoft.com/office/powerpoint/2010/main" val="2131471552"/>
      </p:ext>
    </p:extLst>
  </p:cSld>
  <p:clrMapOvr>
    <a:masterClrMapping/>
  </p:clrMapOvr>
  <mc:AlternateContent xmlns:mc="http://schemas.openxmlformats.org/markup-compatibility/2006" xmlns:p14="http://schemas.microsoft.com/office/powerpoint/2010/main">
    <mc:Choice Requires="p14">
      <p:transition spd="slow" p14:dur="2000" advTm="941"/>
    </mc:Choice>
    <mc:Fallback xmlns="">
      <p:transition spd="slow" advTm="941"/>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96EBF94-576E-41D8-B826-C357D3E6FDED}"/>
              </a:ext>
            </a:extLst>
          </p:cNvPr>
          <p:cNvSpPr>
            <a:spLocks noGrp="1"/>
          </p:cNvSpPr>
          <p:nvPr>
            <p:ph idx="1"/>
          </p:nvPr>
        </p:nvSpPr>
        <p:spPr>
          <a:xfrm>
            <a:off x="1039091" y="228599"/>
            <a:ext cx="10008321" cy="6047509"/>
          </a:xfrm>
        </p:spPr>
        <p:txBody>
          <a:bodyPr>
            <a:noAutofit/>
          </a:bodyPr>
          <a:lstStyle/>
          <a:p>
            <a:pPr marL="0" lvl="0" indent="0">
              <a:buNone/>
            </a:pPr>
            <a:r>
              <a:rPr lang="en-US" dirty="0">
                <a:solidFill>
                  <a:schemeClr val="bg1"/>
                </a:solidFill>
                <a:effectLst/>
              </a:rPr>
              <a:t>18. Now copy the </a:t>
            </a:r>
            <a:r>
              <a:rPr lang="en-US" dirty="0" err="1">
                <a:solidFill>
                  <a:schemeClr val="bg1"/>
                </a:solidFill>
                <a:effectLst/>
              </a:rPr>
              <a:t>url</a:t>
            </a:r>
            <a:r>
              <a:rPr lang="en-US" dirty="0">
                <a:solidFill>
                  <a:schemeClr val="bg1"/>
                </a:solidFill>
                <a:effectLst/>
              </a:rPr>
              <a:t> of your repository from </a:t>
            </a:r>
            <a:r>
              <a:rPr lang="en-US" dirty="0" err="1">
                <a:solidFill>
                  <a:schemeClr val="bg1"/>
                </a:solidFill>
                <a:effectLst/>
              </a:rPr>
              <a:t>github</a:t>
            </a:r>
            <a:r>
              <a:rPr lang="en-US" dirty="0">
                <a:solidFill>
                  <a:schemeClr val="bg1"/>
                </a:solidFill>
                <a:effectLst/>
              </a:rPr>
              <a:t> and paste the </a:t>
            </a:r>
            <a:r>
              <a:rPr lang="en-US" dirty="0" err="1">
                <a:solidFill>
                  <a:schemeClr val="bg1"/>
                </a:solidFill>
                <a:effectLst/>
              </a:rPr>
              <a:t>url</a:t>
            </a:r>
            <a:r>
              <a:rPr lang="en-US" dirty="0">
                <a:solidFill>
                  <a:schemeClr val="bg1"/>
                </a:solidFill>
                <a:effectLst/>
              </a:rPr>
              <a:t> in source code management section.</a:t>
            </a:r>
            <a:endParaRPr lang="en-GB" b="1" i="1" dirty="0">
              <a:solidFill>
                <a:schemeClr val="bg1"/>
              </a:solidFill>
              <a:effectLst/>
            </a:endParaRPr>
          </a:p>
          <a:p>
            <a:pPr marL="0" lvl="0" indent="0">
              <a:buNone/>
            </a:pPr>
            <a:r>
              <a:rPr lang="en-GB" b="1" i="1" dirty="0">
                <a:solidFill>
                  <a:schemeClr val="bg1"/>
                </a:solidFill>
                <a:effectLst/>
              </a:rPr>
              <a:t>   </a:t>
            </a:r>
          </a:p>
          <a:p>
            <a:endParaRPr lang="en-GB" dirty="0">
              <a:solidFill>
                <a:schemeClr val="bg1"/>
              </a:solidFill>
            </a:endParaRPr>
          </a:p>
        </p:txBody>
      </p:sp>
      <p:pic>
        <p:nvPicPr>
          <p:cNvPr id="4" name="Picture 3" descr="Git Repository">
            <a:extLst>
              <a:ext uri="{FF2B5EF4-FFF2-40B4-BE49-F238E27FC236}">
                <a16:creationId xmlns:a16="http://schemas.microsoft.com/office/drawing/2014/main" id="{2BDA2134-6E5E-4725-8E1F-3D9DC0D43F3D}"/>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144588" y="1496291"/>
            <a:ext cx="9902824" cy="4197927"/>
          </a:xfrm>
          <a:prstGeom prst="rect">
            <a:avLst/>
          </a:prstGeom>
          <a:noFill/>
          <a:ln>
            <a:noFill/>
          </a:ln>
        </p:spPr>
      </p:pic>
    </p:spTree>
    <p:extLst>
      <p:ext uri="{BB962C8B-B14F-4D97-AF65-F5344CB8AC3E}">
        <p14:creationId xmlns:p14="http://schemas.microsoft.com/office/powerpoint/2010/main" val="1177366206"/>
      </p:ext>
    </p:extLst>
  </p:cSld>
  <p:clrMapOvr>
    <a:masterClrMapping/>
  </p:clrMapOvr>
  <mc:AlternateContent xmlns:mc="http://schemas.openxmlformats.org/markup-compatibility/2006" xmlns:p14="http://schemas.microsoft.com/office/powerpoint/2010/main">
    <mc:Choice Requires="p14">
      <p:transition spd="slow" p14:dur="2000" advTm="1951"/>
    </mc:Choice>
    <mc:Fallback xmlns="">
      <p:transition spd="slow" advTm="1951"/>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009EE6F-59D1-4B5F-8150-E9221BD78396}"/>
              </a:ext>
            </a:extLst>
          </p:cNvPr>
          <p:cNvSpPr>
            <a:spLocks noGrp="1"/>
          </p:cNvSpPr>
          <p:nvPr>
            <p:ph idx="1"/>
          </p:nvPr>
        </p:nvSpPr>
        <p:spPr>
          <a:xfrm>
            <a:off x="971550" y="371475"/>
            <a:ext cx="10075861" cy="5419726"/>
          </a:xfrm>
        </p:spPr>
        <p:txBody>
          <a:bodyPr/>
          <a:lstStyle/>
          <a:p>
            <a:pPr marL="0" lvl="0" indent="0">
              <a:buNone/>
            </a:pPr>
            <a:r>
              <a:rPr lang="en-US" dirty="0">
                <a:solidFill>
                  <a:schemeClr val="bg1"/>
                </a:solidFill>
                <a:effectLst/>
              </a:rPr>
              <a:t>18. Now give some commands in </a:t>
            </a:r>
            <a:r>
              <a:rPr lang="en-US" dirty="0" err="1">
                <a:solidFill>
                  <a:schemeClr val="bg1"/>
                </a:solidFill>
                <a:effectLst/>
              </a:rPr>
              <a:t>build_Add</a:t>
            </a:r>
            <a:r>
              <a:rPr lang="en-US" dirty="0">
                <a:solidFill>
                  <a:schemeClr val="bg1"/>
                </a:solidFill>
                <a:effectLst/>
              </a:rPr>
              <a:t> build </a:t>
            </a:r>
            <a:r>
              <a:rPr lang="en-US" dirty="0" err="1">
                <a:solidFill>
                  <a:schemeClr val="bg1"/>
                </a:solidFill>
                <a:effectLst/>
              </a:rPr>
              <a:t>step_execute</a:t>
            </a:r>
            <a:r>
              <a:rPr lang="en-US" dirty="0">
                <a:solidFill>
                  <a:schemeClr val="bg1"/>
                </a:solidFill>
                <a:effectLst/>
              </a:rPr>
              <a:t> Shell</a:t>
            </a:r>
            <a:endParaRPr lang="en-GB" b="1" i="1" dirty="0">
              <a:solidFill>
                <a:schemeClr val="bg1"/>
              </a:solidFill>
              <a:effectLst/>
            </a:endParaRPr>
          </a:p>
          <a:p>
            <a:pPr marL="0" lvl="0" indent="0">
              <a:buNone/>
            </a:pPr>
            <a:r>
              <a:rPr lang="en-GB" b="1" i="1" dirty="0">
                <a:solidFill>
                  <a:schemeClr val="bg1"/>
                </a:solidFill>
                <a:effectLst/>
              </a:rPr>
              <a:t>        </a:t>
            </a:r>
            <a:r>
              <a:rPr lang="en-US" dirty="0">
                <a:solidFill>
                  <a:schemeClr val="bg1"/>
                </a:solidFill>
                <a:effectLst/>
              </a:rPr>
              <a:t>Command -  #! /bin/bash</a:t>
            </a:r>
            <a:endParaRPr lang="en-GB" b="1" i="1" dirty="0">
              <a:solidFill>
                <a:schemeClr val="bg1"/>
              </a:solidFill>
              <a:effectLst/>
            </a:endParaRPr>
          </a:p>
          <a:p>
            <a:pPr marL="0" indent="0">
              <a:buNone/>
            </a:pPr>
            <a:r>
              <a:rPr lang="en-US" dirty="0">
                <a:solidFill>
                  <a:schemeClr val="bg1"/>
                </a:solidFill>
                <a:effectLst/>
              </a:rPr>
              <a:t>                          cp -R /var/lib/</a:t>
            </a:r>
            <a:r>
              <a:rPr lang="en-US" dirty="0" err="1">
                <a:solidFill>
                  <a:schemeClr val="bg1"/>
                </a:solidFill>
                <a:effectLst/>
              </a:rPr>
              <a:t>jenkins</a:t>
            </a:r>
            <a:r>
              <a:rPr lang="en-US" dirty="0">
                <a:solidFill>
                  <a:schemeClr val="bg1"/>
                </a:solidFill>
                <a:effectLst/>
              </a:rPr>
              <a:t>/workspace/viva /var/www/html</a:t>
            </a:r>
            <a:endParaRPr lang="en-GB" b="1" i="1" dirty="0">
              <a:solidFill>
                <a:schemeClr val="bg1"/>
              </a:solidFill>
              <a:effectLst/>
            </a:endParaRPr>
          </a:p>
          <a:p>
            <a:pPr marL="0" indent="0">
              <a:buNone/>
            </a:pPr>
            <a:r>
              <a:rPr lang="en-US" dirty="0">
                <a:solidFill>
                  <a:schemeClr val="bg1"/>
                </a:solidFill>
                <a:effectLst/>
              </a:rPr>
              <a:t>                           exit</a:t>
            </a:r>
            <a:endParaRPr lang="en-GB" b="1" i="1" dirty="0">
              <a:solidFill>
                <a:schemeClr val="bg1"/>
              </a:solidFill>
              <a:effectLst/>
            </a:endParaRPr>
          </a:p>
          <a:p>
            <a:pPr marL="0" lvl="0" indent="0">
              <a:buNone/>
            </a:pPr>
            <a:r>
              <a:rPr lang="en-US" dirty="0">
                <a:solidFill>
                  <a:schemeClr val="bg1"/>
                </a:solidFill>
                <a:effectLst/>
              </a:rPr>
              <a:t>20. Save</a:t>
            </a:r>
            <a:endParaRPr lang="en-GB" b="1" i="1" dirty="0">
              <a:solidFill>
                <a:schemeClr val="bg1"/>
              </a:solidFill>
              <a:effectLst/>
            </a:endParaRPr>
          </a:p>
          <a:p>
            <a:pPr marL="0" lvl="0" indent="0">
              <a:buNone/>
            </a:pPr>
            <a:r>
              <a:rPr lang="en-US" dirty="0">
                <a:solidFill>
                  <a:schemeClr val="bg1"/>
                </a:solidFill>
                <a:effectLst/>
              </a:rPr>
              <a:t>21. Use build now option and your build will be successful in console output.</a:t>
            </a:r>
            <a:endParaRPr lang="en-GB" b="1" i="1" dirty="0">
              <a:solidFill>
                <a:schemeClr val="bg1"/>
              </a:solidFill>
              <a:effectLst/>
            </a:endParaRPr>
          </a:p>
          <a:p>
            <a:pPr marL="0" lvl="0" indent="0">
              <a:buNone/>
            </a:pPr>
            <a:r>
              <a:rPr lang="en-US" dirty="0">
                <a:solidFill>
                  <a:schemeClr val="bg1"/>
                </a:solidFill>
                <a:effectLst/>
              </a:rPr>
              <a:t>22. Open  a new tab in internet explorer by typing     </a:t>
            </a:r>
            <a:endParaRPr lang="en-GB" b="1" i="1" dirty="0">
              <a:solidFill>
                <a:schemeClr val="bg1"/>
              </a:solidFill>
              <a:effectLst/>
            </a:endParaRPr>
          </a:p>
          <a:p>
            <a:pPr marL="0" indent="0">
              <a:buNone/>
            </a:pPr>
            <a:r>
              <a:rPr lang="en-US" dirty="0">
                <a:solidFill>
                  <a:schemeClr val="bg1"/>
                </a:solidFill>
                <a:effectLst/>
              </a:rPr>
              <a:t>          </a:t>
            </a:r>
            <a:r>
              <a:rPr lang="en-US" dirty="0" err="1">
                <a:solidFill>
                  <a:schemeClr val="bg1"/>
                </a:solidFill>
                <a:effectLst/>
              </a:rPr>
              <a:t>public_ip</a:t>
            </a:r>
            <a:r>
              <a:rPr lang="en-US" dirty="0">
                <a:solidFill>
                  <a:schemeClr val="bg1"/>
                </a:solidFill>
                <a:effectLst/>
              </a:rPr>
              <a:t>/</a:t>
            </a:r>
            <a:r>
              <a:rPr lang="en-US" dirty="0" err="1">
                <a:solidFill>
                  <a:schemeClr val="bg1"/>
                </a:solidFill>
                <a:effectLst/>
              </a:rPr>
              <a:t>repository_name</a:t>
            </a:r>
            <a:endParaRPr lang="en-GB" b="1" i="1" dirty="0">
              <a:solidFill>
                <a:schemeClr val="bg1"/>
              </a:solidFill>
              <a:effectLst/>
            </a:endParaRPr>
          </a:p>
          <a:p>
            <a:endParaRPr lang="en-GB" b="1" i="1" dirty="0">
              <a:effectLst/>
            </a:endParaRPr>
          </a:p>
          <a:p>
            <a:endParaRPr lang="en-GB" dirty="0"/>
          </a:p>
          <a:p>
            <a:endParaRPr lang="en-GB" dirty="0"/>
          </a:p>
        </p:txBody>
      </p:sp>
    </p:spTree>
    <p:extLst>
      <p:ext uri="{BB962C8B-B14F-4D97-AF65-F5344CB8AC3E}">
        <p14:creationId xmlns:p14="http://schemas.microsoft.com/office/powerpoint/2010/main" val="13583105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4C01573-A483-47D4-B465-03CD8417C727}"/>
              </a:ext>
            </a:extLst>
          </p:cNvPr>
          <p:cNvSpPr>
            <a:spLocks noGrp="1"/>
          </p:cNvSpPr>
          <p:nvPr>
            <p:ph idx="1"/>
          </p:nvPr>
        </p:nvSpPr>
        <p:spPr>
          <a:xfrm>
            <a:off x="1226127" y="1579418"/>
            <a:ext cx="9821284" cy="4211783"/>
          </a:xfrm>
        </p:spPr>
        <p:txBody>
          <a:bodyPr/>
          <a:lstStyle/>
          <a:p>
            <a:pPr marL="0" indent="0">
              <a:buNone/>
            </a:pPr>
            <a:r>
              <a:rPr lang="en-GB" sz="9600" b="1" dirty="0"/>
              <a:t>       </a:t>
            </a:r>
            <a:r>
              <a:rPr lang="en-GB" sz="9600" b="1" dirty="0">
                <a:solidFill>
                  <a:srgbClr val="0070C0"/>
                </a:solidFill>
              </a:rPr>
              <a:t>Thanks</a:t>
            </a:r>
            <a:endParaRPr lang="en-GB" dirty="0">
              <a:solidFill>
                <a:srgbClr val="0070C0"/>
              </a:solidFill>
            </a:endParaRPr>
          </a:p>
        </p:txBody>
      </p:sp>
    </p:spTree>
    <p:extLst>
      <p:ext uri="{BB962C8B-B14F-4D97-AF65-F5344CB8AC3E}">
        <p14:creationId xmlns:p14="http://schemas.microsoft.com/office/powerpoint/2010/main" val="23285173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F6086A7-A808-43BE-92BA-09D31A803A81}"/>
              </a:ext>
            </a:extLst>
          </p:cNvPr>
          <p:cNvSpPr>
            <a:spLocks noGrp="1"/>
          </p:cNvSpPr>
          <p:nvPr>
            <p:ph idx="1"/>
          </p:nvPr>
        </p:nvSpPr>
        <p:spPr>
          <a:xfrm>
            <a:off x="828675" y="285750"/>
            <a:ext cx="11363325" cy="5886450"/>
          </a:xfrm>
        </p:spPr>
        <p:txBody>
          <a:bodyPr>
            <a:normAutofit fontScale="77500" lnSpcReduction="20000"/>
          </a:bodyPr>
          <a:lstStyle/>
          <a:p>
            <a:pPr marL="0" indent="0">
              <a:buNone/>
            </a:pPr>
            <a:r>
              <a:rPr lang="en-GB" sz="4000" dirty="0">
                <a:solidFill>
                  <a:srgbClr val="FF0000"/>
                </a:solidFill>
              </a:rPr>
              <a:t> </a:t>
            </a:r>
            <a:r>
              <a:rPr lang="en-GB" sz="4000" dirty="0">
                <a:solidFill>
                  <a:srgbClr val="0070C0"/>
                </a:solidFill>
              </a:rPr>
              <a:t>OVERVIEW</a:t>
            </a:r>
          </a:p>
          <a:p>
            <a:pPr marL="0" indent="0">
              <a:buNone/>
            </a:pPr>
            <a:r>
              <a:rPr lang="en-US" sz="4000" b="1" dirty="0">
                <a:solidFill>
                  <a:schemeClr val="bg1"/>
                </a:solidFill>
                <a:effectLst/>
                <a:latin typeface="Arial" panose="020B0604020202020204" pitchFamily="34" charset="0"/>
                <a:cs typeface="Arial" panose="020B0604020202020204" pitchFamily="34" charset="0"/>
              </a:rPr>
              <a:t> </a:t>
            </a:r>
            <a:r>
              <a:rPr lang="en-US" sz="4000" b="1" dirty="0">
                <a:solidFill>
                  <a:srgbClr val="0070C0"/>
                </a:solidFill>
                <a:effectLst/>
                <a:latin typeface="Arial" panose="020B0604020202020204" pitchFamily="34" charset="0"/>
                <a:cs typeface="Arial" panose="020B0604020202020204" pitchFamily="34" charset="0"/>
              </a:rPr>
              <a:t>DEVOPS</a:t>
            </a:r>
          </a:p>
          <a:p>
            <a:pPr marL="0" indent="0">
              <a:buNone/>
            </a:pPr>
            <a:r>
              <a:rPr lang="en-GB" sz="4000" b="1" dirty="0">
                <a:solidFill>
                  <a:schemeClr val="bg1"/>
                </a:solidFill>
                <a:effectLst/>
              </a:rPr>
              <a:t>DevOps</a:t>
            </a:r>
            <a:r>
              <a:rPr lang="en-GB" sz="4000" dirty="0">
                <a:solidFill>
                  <a:schemeClr val="bg1"/>
                </a:solidFill>
                <a:effectLst/>
              </a:rPr>
              <a:t> (a clipped compound of “development” and “operations” ) is a software development methodology that combines software development (Dev) with information technology operations (Ops). The goal of DevOps is shorten the system development life cycle while delivering features, fixes, and updates frequently in close alignment with business objectives.</a:t>
            </a:r>
          </a:p>
          <a:p>
            <a:pPr marL="0" indent="0">
              <a:buNone/>
            </a:pPr>
            <a:r>
              <a:rPr lang="en-GB" sz="4000" b="1" dirty="0">
                <a:ln w="12700">
                  <a:solidFill>
                    <a:schemeClr val="tx2">
                      <a:lumMod val="75000"/>
                    </a:schemeClr>
                  </a:solidFill>
                  <a:prstDash val="solid"/>
                </a:ln>
                <a:solidFill>
                  <a:schemeClr val="bg1"/>
                </a:solidFill>
                <a:effectLst/>
                <a:latin typeface="Arial" panose="020B0604020202020204" pitchFamily="34" charset="0"/>
                <a:cs typeface="Arial" panose="020B0604020202020204" pitchFamily="34" charset="0"/>
              </a:rPr>
              <a:t>DEV : CREATE, PLAN, PACKAGE, VERIFY</a:t>
            </a:r>
          </a:p>
          <a:p>
            <a:pPr marL="0" indent="0">
              <a:buNone/>
            </a:pPr>
            <a:r>
              <a:rPr lang="en-GB" sz="4000" b="1" dirty="0">
                <a:ln w="12700">
                  <a:solidFill>
                    <a:schemeClr val="tx2">
                      <a:lumMod val="75000"/>
                    </a:schemeClr>
                  </a:solidFill>
                  <a:prstDash val="solid"/>
                </a:ln>
                <a:solidFill>
                  <a:schemeClr val="bg1"/>
                </a:solidFill>
                <a:effectLst/>
                <a:latin typeface="Arial" panose="020B0604020202020204" pitchFamily="34" charset="0"/>
                <a:cs typeface="Arial" panose="020B0604020202020204" pitchFamily="34" charset="0"/>
              </a:rPr>
              <a:t>OPS : RELEASE, CONFIGURE, MONITOR</a:t>
            </a:r>
            <a:endParaRPr lang="en-GB" sz="4000" dirty="0">
              <a:solidFill>
                <a:srgbClr val="0070C0"/>
              </a:solidFill>
            </a:endParaRPr>
          </a:p>
        </p:txBody>
      </p:sp>
    </p:spTree>
    <p:extLst>
      <p:ext uri="{BB962C8B-B14F-4D97-AF65-F5344CB8AC3E}">
        <p14:creationId xmlns:p14="http://schemas.microsoft.com/office/powerpoint/2010/main" val="6567644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9B88A8-1540-4276-B89F-1760A0A3A5F0}"/>
              </a:ext>
            </a:extLst>
          </p:cNvPr>
          <p:cNvSpPr>
            <a:spLocks noGrp="1"/>
          </p:cNvSpPr>
          <p:nvPr>
            <p:ph type="title"/>
          </p:nvPr>
        </p:nvSpPr>
        <p:spPr/>
        <p:txBody>
          <a:bodyPr>
            <a:normAutofit fontScale="90000"/>
          </a:bodyPr>
          <a:lstStyle/>
          <a:p>
            <a:r>
              <a:rPr lang="en-US" sz="4000" b="1" dirty="0">
                <a:solidFill>
                  <a:srgbClr val="0070C0"/>
                </a:solidFill>
                <a:effectLst/>
              </a:rPr>
              <a:t>AUTOMATION OF A WEBSITE THROUGH JENKINS</a:t>
            </a:r>
            <a:br>
              <a:rPr lang="en-US" sz="4000" b="1" dirty="0">
                <a:effectLst/>
              </a:rPr>
            </a:br>
            <a:br>
              <a:rPr lang="en-GB" sz="4000" b="1" i="1" dirty="0">
                <a:effectLst/>
              </a:rPr>
            </a:br>
            <a:r>
              <a:rPr lang="en-GB" sz="4000" b="1" dirty="0">
                <a:solidFill>
                  <a:srgbClr val="7030A0"/>
                </a:solidFill>
                <a:effectLst/>
              </a:rPr>
              <a:t>STEPS :</a:t>
            </a:r>
            <a:endParaRPr lang="en-GB" sz="4000" b="1" dirty="0">
              <a:solidFill>
                <a:srgbClr val="0070C0"/>
              </a:solidFill>
            </a:endParaRPr>
          </a:p>
        </p:txBody>
      </p:sp>
      <p:sp>
        <p:nvSpPr>
          <p:cNvPr id="3" name="Content Placeholder 2">
            <a:extLst>
              <a:ext uri="{FF2B5EF4-FFF2-40B4-BE49-F238E27FC236}">
                <a16:creationId xmlns:a16="http://schemas.microsoft.com/office/drawing/2014/main" id="{A4936AFD-B44F-47D5-844B-6447F4AD35EC}"/>
              </a:ext>
            </a:extLst>
          </p:cNvPr>
          <p:cNvSpPr>
            <a:spLocks noGrp="1"/>
          </p:cNvSpPr>
          <p:nvPr>
            <p:ph idx="1"/>
          </p:nvPr>
        </p:nvSpPr>
        <p:spPr>
          <a:xfrm>
            <a:off x="1141412" y="2249487"/>
            <a:ext cx="9905999" cy="3541714"/>
          </a:xfrm>
        </p:spPr>
        <p:txBody>
          <a:bodyPr>
            <a:normAutofit/>
          </a:bodyPr>
          <a:lstStyle/>
          <a:p>
            <a:pPr marL="0" indent="0" algn="just">
              <a:buNone/>
            </a:pPr>
            <a:r>
              <a:rPr lang="en-US" dirty="0">
                <a:solidFill>
                  <a:schemeClr val="bg1"/>
                </a:solidFill>
                <a:effectLst/>
              </a:rPr>
              <a:t>1. Launch a EC2 instance and connect it through putty or virtual machine.</a:t>
            </a:r>
            <a:endParaRPr lang="en-GB" b="1" i="1" dirty="0">
              <a:solidFill>
                <a:schemeClr val="bg1"/>
              </a:solidFill>
              <a:effectLst/>
            </a:endParaRPr>
          </a:p>
          <a:p>
            <a:pPr marL="0" indent="0" algn="just">
              <a:buNone/>
            </a:pPr>
            <a:endParaRPr lang="en-GB" b="1" dirty="0">
              <a:solidFill>
                <a:schemeClr val="bg1"/>
              </a:solidFill>
              <a:effectLst/>
            </a:endParaRPr>
          </a:p>
        </p:txBody>
      </p:sp>
      <p:pic>
        <p:nvPicPr>
          <p:cNvPr id="4" name="Picture 3" descr="https://cdn1.howtodoinjava.com/wp-content/uploads/2017/07/EC2_14.jpg">
            <a:hlinkClick r:id="rId2"/>
            <a:extLst>
              <a:ext uri="{FF2B5EF4-FFF2-40B4-BE49-F238E27FC236}">
                <a16:creationId xmlns:a16="http://schemas.microsoft.com/office/drawing/2014/main" id="{CCAAE83F-1313-4306-A3F9-293CDFF48741}"/>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00200" y="2992582"/>
            <a:ext cx="8063345" cy="2951018"/>
          </a:xfrm>
          <a:prstGeom prst="rect">
            <a:avLst/>
          </a:prstGeom>
          <a:noFill/>
          <a:ln>
            <a:noFill/>
          </a:ln>
        </p:spPr>
      </p:pic>
    </p:spTree>
    <p:extLst>
      <p:ext uri="{BB962C8B-B14F-4D97-AF65-F5344CB8AC3E}">
        <p14:creationId xmlns:p14="http://schemas.microsoft.com/office/powerpoint/2010/main" val="3203371284"/>
      </p:ext>
    </p:extLst>
  </p:cSld>
  <p:clrMapOvr>
    <a:masterClrMapping/>
  </p:clrMapOvr>
  <mc:AlternateContent xmlns:mc="http://schemas.openxmlformats.org/markup-compatibility/2006" xmlns:p14="http://schemas.microsoft.com/office/powerpoint/2010/main">
    <mc:Choice Requires="p14">
      <p:transition spd="slow" p14:dur="2000" advTm="4424"/>
    </mc:Choice>
    <mc:Fallback xmlns="">
      <p:transition spd="slow" advTm="4424"/>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https://cdn2.howtodoinjava.com/wp-content/uploads/2017/07/putty7.jpg">
            <a:hlinkClick r:id="rId2"/>
            <a:extLst>
              <a:ext uri="{FF2B5EF4-FFF2-40B4-BE49-F238E27FC236}">
                <a16:creationId xmlns:a16="http://schemas.microsoft.com/office/drawing/2014/main" id="{5BFE228C-A446-4805-B958-AF9E8428CF6D}"/>
              </a:ext>
            </a:extLst>
          </p:cNvPr>
          <p:cNvPicPr>
            <a:picLocks noGrp="1"/>
          </p:cNvPicPr>
          <p:nvPr>
            <p:ph idx="1"/>
          </p:nvPr>
        </p:nvPicPr>
        <p:blipFill>
          <a:blip r:embed="rId3" cstate="print">
            <a:extLst>
              <a:ext uri="{28A0092B-C50C-407E-A947-70E740481C1C}">
                <a14:useLocalDpi xmlns:a14="http://schemas.microsoft.com/office/drawing/2010/main" val="0"/>
              </a:ext>
            </a:extLst>
          </a:blip>
          <a:srcRect/>
          <a:stretch>
            <a:fillRect/>
          </a:stretch>
        </p:blipFill>
        <p:spPr bwMode="auto">
          <a:xfrm>
            <a:off x="1600200" y="285750"/>
            <a:ext cx="9715500" cy="4686300"/>
          </a:xfrm>
          <a:prstGeom prst="rect">
            <a:avLst/>
          </a:prstGeom>
          <a:noFill/>
          <a:ln>
            <a:noFill/>
          </a:ln>
        </p:spPr>
      </p:pic>
      <p:sp>
        <p:nvSpPr>
          <p:cNvPr id="2" name="Rectangle 1">
            <a:extLst>
              <a:ext uri="{FF2B5EF4-FFF2-40B4-BE49-F238E27FC236}">
                <a16:creationId xmlns:a16="http://schemas.microsoft.com/office/drawing/2014/main" id="{DB0C5768-5BF4-4583-BF9E-6392A0BEECD7}"/>
              </a:ext>
            </a:extLst>
          </p:cNvPr>
          <p:cNvSpPr/>
          <p:nvPr/>
        </p:nvSpPr>
        <p:spPr>
          <a:xfrm>
            <a:off x="1600200" y="5543550"/>
            <a:ext cx="5768567" cy="369332"/>
          </a:xfrm>
          <a:prstGeom prst="rect">
            <a:avLst/>
          </a:prstGeom>
        </p:spPr>
        <p:txBody>
          <a:bodyPr wrap="none">
            <a:spAutoFit/>
          </a:bodyPr>
          <a:lstStyle/>
          <a:p>
            <a:r>
              <a:rPr lang="en-GB" dirty="0"/>
              <a:t>This is the screenshot of connected EC2 instance through Putty</a:t>
            </a:r>
          </a:p>
        </p:txBody>
      </p:sp>
    </p:spTree>
    <p:extLst>
      <p:ext uri="{BB962C8B-B14F-4D97-AF65-F5344CB8AC3E}">
        <p14:creationId xmlns:p14="http://schemas.microsoft.com/office/powerpoint/2010/main" val="4283610179"/>
      </p:ext>
    </p:extLst>
  </p:cSld>
  <p:clrMapOvr>
    <a:masterClrMapping/>
  </p:clrMapOvr>
  <mc:AlternateContent xmlns:mc="http://schemas.openxmlformats.org/markup-compatibility/2006" xmlns:p14="http://schemas.microsoft.com/office/powerpoint/2010/main">
    <mc:Choice Requires="p14">
      <p:transition spd="slow" p14:dur="2000" advTm="1232"/>
    </mc:Choice>
    <mc:Fallback xmlns="">
      <p:transition spd="slow" advTm="1232"/>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7DD17A6-CAE7-4887-910A-1B398905E6F9}"/>
              </a:ext>
            </a:extLst>
          </p:cNvPr>
          <p:cNvSpPr>
            <a:spLocks noGrp="1"/>
          </p:cNvSpPr>
          <p:nvPr>
            <p:ph idx="1"/>
          </p:nvPr>
        </p:nvSpPr>
        <p:spPr>
          <a:xfrm>
            <a:off x="1246908" y="311726"/>
            <a:ext cx="10203873" cy="5818909"/>
          </a:xfrm>
        </p:spPr>
        <p:txBody>
          <a:bodyPr>
            <a:normAutofit lnSpcReduction="10000"/>
          </a:bodyPr>
          <a:lstStyle/>
          <a:p>
            <a:pPr marL="0" lvl="0" indent="0">
              <a:buNone/>
            </a:pPr>
            <a:r>
              <a:rPr lang="en-US" dirty="0">
                <a:solidFill>
                  <a:schemeClr val="bg1"/>
                </a:solidFill>
                <a:effectLst/>
              </a:rPr>
              <a:t>2. Install Apache in ubuntu.</a:t>
            </a:r>
            <a:endParaRPr lang="en-GB" b="1" i="1" dirty="0">
              <a:solidFill>
                <a:schemeClr val="bg1"/>
              </a:solidFill>
              <a:effectLst/>
            </a:endParaRPr>
          </a:p>
          <a:p>
            <a:pPr marL="0" indent="0">
              <a:buNone/>
            </a:pPr>
            <a:r>
              <a:rPr lang="en-US" dirty="0">
                <a:solidFill>
                  <a:schemeClr val="bg1"/>
                </a:solidFill>
                <a:effectLst/>
              </a:rPr>
              <a:t>      Command – </a:t>
            </a:r>
            <a:r>
              <a:rPr lang="en-US" dirty="0" err="1">
                <a:solidFill>
                  <a:schemeClr val="bg1"/>
                </a:solidFill>
                <a:effectLst/>
              </a:rPr>
              <a:t>sudo</a:t>
            </a:r>
            <a:r>
              <a:rPr lang="en-US" dirty="0">
                <a:solidFill>
                  <a:schemeClr val="bg1"/>
                </a:solidFill>
                <a:effectLst/>
              </a:rPr>
              <a:t> apt-get update</a:t>
            </a:r>
            <a:endParaRPr lang="en-GB" b="1" i="1" dirty="0">
              <a:solidFill>
                <a:schemeClr val="bg1"/>
              </a:solidFill>
              <a:effectLst/>
            </a:endParaRPr>
          </a:p>
          <a:p>
            <a:pPr marL="0" indent="0">
              <a:buNone/>
            </a:pPr>
            <a:r>
              <a:rPr lang="en-US" dirty="0">
                <a:solidFill>
                  <a:schemeClr val="bg1"/>
                </a:solidFill>
                <a:effectLst/>
              </a:rPr>
              <a:t>                        </a:t>
            </a:r>
            <a:r>
              <a:rPr lang="en-US" dirty="0" err="1">
                <a:solidFill>
                  <a:schemeClr val="bg1"/>
                </a:solidFill>
                <a:effectLst/>
              </a:rPr>
              <a:t>Sudo</a:t>
            </a:r>
            <a:r>
              <a:rPr lang="en-US" dirty="0">
                <a:solidFill>
                  <a:schemeClr val="bg1"/>
                </a:solidFill>
                <a:effectLst/>
              </a:rPr>
              <a:t> apt-get install apache</a:t>
            </a:r>
          </a:p>
          <a:p>
            <a:pPr marL="0" lvl="0" indent="0">
              <a:buNone/>
            </a:pPr>
            <a:r>
              <a:rPr lang="en-US" dirty="0">
                <a:solidFill>
                  <a:schemeClr val="bg1"/>
                </a:solidFill>
                <a:effectLst/>
              </a:rPr>
              <a:t>3. Install Jenkins in ubuntu.</a:t>
            </a:r>
            <a:endParaRPr lang="en-GB" b="1" i="1" dirty="0">
              <a:solidFill>
                <a:schemeClr val="bg1"/>
              </a:solidFill>
              <a:effectLst/>
            </a:endParaRPr>
          </a:p>
          <a:p>
            <a:pPr marL="0" indent="0">
              <a:buNone/>
            </a:pPr>
            <a:r>
              <a:rPr lang="en-US" dirty="0">
                <a:solidFill>
                  <a:schemeClr val="bg1"/>
                </a:solidFill>
                <a:effectLst/>
              </a:rPr>
              <a:t>      Command – </a:t>
            </a:r>
            <a:r>
              <a:rPr lang="en-US" dirty="0" err="1">
                <a:solidFill>
                  <a:schemeClr val="bg1"/>
                </a:solidFill>
                <a:effectLst/>
              </a:rPr>
              <a:t>sudo</a:t>
            </a:r>
            <a:r>
              <a:rPr lang="en-US" dirty="0">
                <a:solidFill>
                  <a:schemeClr val="bg1"/>
                </a:solidFill>
                <a:effectLst/>
              </a:rPr>
              <a:t> apt-get update</a:t>
            </a:r>
            <a:endParaRPr lang="en-GB" b="1" i="1" dirty="0">
              <a:solidFill>
                <a:schemeClr val="bg1"/>
              </a:solidFill>
              <a:effectLst/>
            </a:endParaRPr>
          </a:p>
          <a:p>
            <a:pPr marL="0" indent="0">
              <a:buNone/>
            </a:pPr>
            <a:r>
              <a:rPr lang="en-US" dirty="0">
                <a:solidFill>
                  <a:schemeClr val="bg1"/>
                </a:solidFill>
                <a:effectLst/>
              </a:rPr>
              <a:t>                        </a:t>
            </a:r>
            <a:r>
              <a:rPr lang="en-US" dirty="0" err="1">
                <a:solidFill>
                  <a:schemeClr val="bg1"/>
                </a:solidFill>
                <a:effectLst/>
              </a:rPr>
              <a:t>wget</a:t>
            </a:r>
            <a:r>
              <a:rPr lang="en-US" dirty="0">
                <a:solidFill>
                  <a:schemeClr val="bg1"/>
                </a:solidFill>
                <a:effectLst/>
              </a:rPr>
              <a:t> -q -O - </a:t>
            </a:r>
            <a:r>
              <a:rPr lang="en-US" u="sng" dirty="0">
                <a:solidFill>
                  <a:schemeClr val="bg1"/>
                </a:solidFill>
                <a:effectLst/>
                <a:hlinkClick r:id="rId2">
                  <a:extLst>
                    <a:ext uri="{A12FA001-AC4F-418D-AE19-62706E023703}">
                      <ahyp:hlinkClr xmlns:ahyp="http://schemas.microsoft.com/office/drawing/2018/hyperlinkcolor" val="tx"/>
                    </a:ext>
                  </a:extLst>
                </a:hlinkClick>
              </a:rPr>
              <a:t>https://pkg.jenkins.io/debian/jenkins-</a:t>
            </a:r>
            <a:r>
              <a:rPr lang="en-US" dirty="0">
                <a:solidFill>
                  <a:schemeClr val="bg1"/>
                </a:solidFill>
                <a:effectLst/>
              </a:rPr>
              <a:t>        </a:t>
            </a:r>
            <a:endParaRPr lang="en-GB" b="1" i="1" dirty="0">
              <a:solidFill>
                <a:schemeClr val="bg1"/>
              </a:solidFill>
              <a:effectLst/>
            </a:endParaRPr>
          </a:p>
          <a:p>
            <a:pPr marL="0" indent="0">
              <a:buNone/>
            </a:pPr>
            <a:r>
              <a:rPr lang="en-US" dirty="0">
                <a:solidFill>
                  <a:schemeClr val="bg1"/>
                </a:solidFill>
                <a:effectLst/>
              </a:rPr>
              <a:t>                        </a:t>
            </a:r>
            <a:r>
              <a:rPr lang="en-US" dirty="0" err="1">
                <a:solidFill>
                  <a:schemeClr val="bg1"/>
                </a:solidFill>
                <a:effectLst/>
              </a:rPr>
              <a:t>ci.org.key</a:t>
            </a:r>
            <a:r>
              <a:rPr lang="en-US" dirty="0">
                <a:solidFill>
                  <a:schemeClr val="bg1"/>
                </a:solidFill>
                <a:effectLst/>
              </a:rPr>
              <a:t> | </a:t>
            </a:r>
            <a:r>
              <a:rPr lang="en-US" dirty="0" err="1">
                <a:solidFill>
                  <a:schemeClr val="bg1"/>
                </a:solidFill>
                <a:effectLst/>
              </a:rPr>
              <a:t>sudo</a:t>
            </a:r>
            <a:r>
              <a:rPr lang="en-US" dirty="0">
                <a:solidFill>
                  <a:schemeClr val="bg1"/>
                </a:solidFill>
                <a:effectLst/>
              </a:rPr>
              <a:t> apt-key add –</a:t>
            </a:r>
            <a:endParaRPr lang="en-GB" b="1" i="1" dirty="0">
              <a:solidFill>
                <a:schemeClr val="bg1"/>
              </a:solidFill>
              <a:effectLst/>
            </a:endParaRPr>
          </a:p>
          <a:p>
            <a:pPr marL="0" indent="0">
              <a:buNone/>
            </a:pPr>
            <a:r>
              <a:rPr lang="en-US" dirty="0">
                <a:solidFill>
                  <a:schemeClr val="bg1"/>
                </a:solidFill>
                <a:effectLst/>
              </a:rPr>
              <a:t>                        </a:t>
            </a:r>
            <a:r>
              <a:rPr lang="en-US" dirty="0" err="1">
                <a:solidFill>
                  <a:schemeClr val="bg1"/>
                </a:solidFill>
                <a:effectLst/>
              </a:rPr>
              <a:t>sudo</a:t>
            </a:r>
            <a:r>
              <a:rPr lang="en-US" dirty="0">
                <a:solidFill>
                  <a:schemeClr val="bg1"/>
                </a:solidFill>
                <a:effectLst/>
              </a:rPr>
              <a:t> </a:t>
            </a:r>
            <a:r>
              <a:rPr lang="en-US" dirty="0" err="1">
                <a:solidFill>
                  <a:schemeClr val="bg1"/>
                </a:solidFill>
                <a:effectLst/>
              </a:rPr>
              <a:t>sh</a:t>
            </a:r>
            <a:r>
              <a:rPr lang="en-US" dirty="0">
                <a:solidFill>
                  <a:schemeClr val="bg1"/>
                </a:solidFill>
                <a:effectLst/>
              </a:rPr>
              <a:t> -c 'echo deb http://pkg.jenkins.io/debian-stable </a:t>
            </a:r>
            <a:endParaRPr lang="en-GB" b="1" i="1" dirty="0">
              <a:solidFill>
                <a:schemeClr val="bg1"/>
              </a:solidFill>
              <a:effectLst/>
            </a:endParaRPr>
          </a:p>
          <a:p>
            <a:pPr marL="0" indent="0">
              <a:buNone/>
            </a:pPr>
            <a:r>
              <a:rPr lang="en-US" dirty="0">
                <a:solidFill>
                  <a:schemeClr val="bg1"/>
                </a:solidFill>
                <a:effectLst/>
              </a:rPr>
              <a:t>                        binary/</a:t>
            </a:r>
            <a:r>
              <a:rPr lang="en-US" dirty="0" err="1">
                <a:solidFill>
                  <a:schemeClr val="bg1"/>
                </a:solidFill>
                <a:effectLst/>
              </a:rPr>
              <a:t>etc</a:t>
            </a:r>
            <a:r>
              <a:rPr lang="en-US" dirty="0">
                <a:solidFill>
                  <a:schemeClr val="bg1"/>
                </a:solidFill>
                <a:effectLst/>
              </a:rPr>
              <a:t>/apt/</a:t>
            </a:r>
            <a:r>
              <a:rPr lang="en-US" dirty="0" err="1">
                <a:solidFill>
                  <a:schemeClr val="bg1"/>
                </a:solidFill>
                <a:effectLst/>
              </a:rPr>
              <a:t>sources.list.d</a:t>
            </a:r>
            <a:r>
              <a:rPr lang="en-US" dirty="0">
                <a:solidFill>
                  <a:schemeClr val="bg1"/>
                </a:solidFill>
                <a:effectLst/>
              </a:rPr>
              <a:t>/</a:t>
            </a:r>
            <a:r>
              <a:rPr lang="en-US" dirty="0" err="1">
                <a:solidFill>
                  <a:schemeClr val="bg1"/>
                </a:solidFill>
                <a:effectLst/>
              </a:rPr>
              <a:t>jenkins.list</a:t>
            </a:r>
            <a:r>
              <a:rPr lang="en-US" dirty="0">
                <a:solidFill>
                  <a:schemeClr val="bg1"/>
                </a:solidFill>
                <a:effectLst/>
              </a:rPr>
              <a:t>'</a:t>
            </a:r>
            <a:endParaRPr lang="en-GB" b="1" i="1" dirty="0">
              <a:solidFill>
                <a:schemeClr val="bg1"/>
              </a:solidFill>
              <a:effectLst/>
            </a:endParaRPr>
          </a:p>
          <a:p>
            <a:pPr marL="0" indent="0">
              <a:buNone/>
            </a:pPr>
            <a:r>
              <a:rPr lang="en-US" dirty="0">
                <a:solidFill>
                  <a:schemeClr val="bg1"/>
                </a:solidFill>
                <a:effectLst/>
              </a:rPr>
              <a:t>                        </a:t>
            </a:r>
            <a:r>
              <a:rPr lang="en-US" dirty="0" err="1">
                <a:solidFill>
                  <a:schemeClr val="bg1"/>
                </a:solidFill>
                <a:effectLst/>
              </a:rPr>
              <a:t>sudo</a:t>
            </a:r>
            <a:r>
              <a:rPr lang="en-US" dirty="0">
                <a:solidFill>
                  <a:schemeClr val="bg1"/>
                </a:solidFill>
                <a:effectLst/>
              </a:rPr>
              <a:t> apt-get update</a:t>
            </a:r>
            <a:endParaRPr lang="en-GB" b="1" i="1" dirty="0">
              <a:solidFill>
                <a:schemeClr val="bg1"/>
              </a:solidFill>
              <a:effectLst/>
            </a:endParaRPr>
          </a:p>
          <a:p>
            <a:pPr marL="0" indent="0">
              <a:buNone/>
            </a:pPr>
            <a:r>
              <a:rPr lang="en-US" dirty="0">
                <a:solidFill>
                  <a:schemeClr val="bg1"/>
                </a:solidFill>
                <a:effectLst/>
              </a:rPr>
              <a:t>                        </a:t>
            </a:r>
            <a:r>
              <a:rPr lang="en-US" dirty="0" err="1">
                <a:solidFill>
                  <a:schemeClr val="bg1"/>
                </a:solidFill>
                <a:effectLst/>
              </a:rPr>
              <a:t>sudo</a:t>
            </a:r>
            <a:r>
              <a:rPr lang="en-US" dirty="0">
                <a:solidFill>
                  <a:schemeClr val="bg1"/>
                </a:solidFill>
                <a:effectLst/>
              </a:rPr>
              <a:t> apt-get install Jenkins</a:t>
            </a:r>
            <a:endParaRPr lang="en-GB" b="1" i="1" dirty="0">
              <a:solidFill>
                <a:schemeClr val="bg1"/>
              </a:solidFill>
              <a:effectLst/>
            </a:endParaRPr>
          </a:p>
          <a:p>
            <a:endParaRPr lang="en-GB" b="1" i="1" dirty="0">
              <a:solidFill>
                <a:schemeClr val="bg1"/>
              </a:solidFill>
              <a:effectLst/>
            </a:endParaRPr>
          </a:p>
          <a:p>
            <a:endParaRPr lang="en-GB" dirty="0">
              <a:solidFill>
                <a:schemeClr val="bg1"/>
              </a:solidFill>
            </a:endParaRPr>
          </a:p>
          <a:p>
            <a:pPr marL="0" lvl="0" indent="0">
              <a:buNone/>
            </a:pPr>
            <a:endParaRPr lang="en-GB" dirty="0">
              <a:solidFill>
                <a:schemeClr val="bg1"/>
              </a:solidFill>
            </a:endParaRPr>
          </a:p>
        </p:txBody>
      </p:sp>
    </p:spTree>
    <p:extLst>
      <p:ext uri="{BB962C8B-B14F-4D97-AF65-F5344CB8AC3E}">
        <p14:creationId xmlns:p14="http://schemas.microsoft.com/office/powerpoint/2010/main" val="573317632"/>
      </p:ext>
    </p:extLst>
  </p:cSld>
  <p:clrMapOvr>
    <a:masterClrMapping/>
  </p:clrMapOvr>
  <mc:AlternateContent xmlns:mc="http://schemas.openxmlformats.org/markup-compatibility/2006" xmlns:p14="http://schemas.microsoft.com/office/powerpoint/2010/main">
    <mc:Choice Requires="p14">
      <p:transition spd="slow" p14:dur="2000" advTm="822"/>
    </mc:Choice>
    <mc:Fallback xmlns="">
      <p:transition spd="slow" advTm="822"/>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CD813F-86B6-4EC6-A988-19094FE7B0E5}"/>
              </a:ext>
            </a:extLst>
          </p:cNvPr>
          <p:cNvSpPr>
            <a:spLocks noGrp="1"/>
          </p:cNvSpPr>
          <p:nvPr>
            <p:ph idx="1"/>
          </p:nvPr>
        </p:nvSpPr>
        <p:spPr>
          <a:xfrm>
            <a:off x="925584" y="408708"/>
            <a:ext cx="10340831" cy="6040584"/>
          </a:xfrm>
        </p:spPr>
        <p:txBody>
          <a:bodyPr>
            <a:normAutofit/>
          </a:bodyPr>
          <a:lstStyle/>
          <a:p>
            <a:pPr marL="0" indent="0">
              <a:buNone/>
            </a:pPr>
            <a:r>
              <a:rPr lang="en-US" dirty="0">
                <a:solidFill>
                  <a:schemeClr val="bg1"/>
                </a:solidFill>
                <a:effectLst/>
              </a:rPr>
              <a:t>4. Connect Jenkins by entering public </a:t>
            </a:r>
            <a:r>
              <a:rPr lang="en-US" dirty="0" err="1">
                <a:solidFill>
                  <a:schemeClr val="bg1"/>
                </a:solidFill>
                <a:effectLst/>
              </a:rPr>
              <a:t>ip</a:t>
            </a:r>
            <a:r>
              <a:rPr lang="en-US" dirty="0">
                <a:solidFill>
                  <a:schemeClr val="bg1"/>
                </a:solidFill>
                <a:effectLst/>
              </a:rPr>
              <a:t> : 8080 in internet explorer.</a:t>
            </a:r>
            <a:endParaRPr lang="en-GB" b="1" i="1" dirty="0">
              <a:solidFill>
                <a:schemeClr val="bg1"/>
              </a:solidFill>
              <a:effectLst/>
            </a:endParaRPr>
          </a:p>
          <a:p>
            <a:pPr marL="0" indent="0">
              <a:buNone/>
            </a:pPr>
            <a:endParaRPr lang="en-GB" dirty="0">
              <a:solidFill>
                <a:schemeClr val="bg1"/>
              </a:solidFill>
            </a:endParaRPr>
          </a:p>
          <a:p>
            <a:endParaRPr lang="en-GB" dirty="0">
              <a:solidFill>
                <a:schemeClr val="bg1"/>
              </a:solidFill>
            </a:endParaRPr>
          </a:p>
        </p:txBody>
      </p:sp>
      <p:pic>
        <p:nvPicPr>
          <p:cNvPr id="4" name="Picture 3" descr="Accessing Jenkins">
            <a:extLst>
              <a:ext uri="{FF2B5EF4-FFF2-40B4-BE49-F238E27FC236}">
                <a16:creationId xmlns:a16="http://schemas.microsoft.com/office/drawing/2014/main" id="{2D523BB9-E5C7-4E14-978E-E9B958CB590A}"/>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392382" y="1541317"/>
            <a:ext cx="8645235" cy="3775366"/>
          </a:xfrm>
          <a:prstGeom prst="rect">
            <a:avLst/>
          </a:prstGeom>
          <a:noFill/>
          <a:ln>
            <a:noFill/>
          </a:ln>
        </p:spPr>
      </p:pic>
    </p:spTree>
    <p:extLst>
      <p:ext uri="{BB962C8B-B14F-4D97-AF65-F5344CB8AC3E}">
        <p14:creationId xmlns:p14="http://schemas.microsoft.com/office/powerpoint/2010/main" val="1602445669"/>
      </p:ext>
    </p:extLst>
  </p:cSld>
  <p:clrMapOvr>
    <a:masterClrMapping/>
  </p:clrMapOvr>
  <mc:AlternateContent xmlns:mc="http://schemas.openxmlformats.org/markup-compatibility/2006" xmlns:p14="http://schemas.microsoft.com/office/powerpoint/2010/main">
    <mc:Choice Requires="p14">
      <p:transition spd="slow" p14:dur="2000" advTm="872"/>
    </mc:Choice>
    <mc:Fallback xmlns="">
      <p:transition spd="slow" advTm="872"/>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9A041EF-687B-4AF4-8E60-9E4E504532F8}"/>
              </a:ext>
            </a:extLst>
          </p:cNvPr>
          <p:cNvSpPr>
            <a:spLocks noGrp="1"/>
          </p:cNvSpPr>
          <p:nvPr>
            <p:ph idx="1"/>
          </p:nvPr>
        </p:nvSpPr>
        <p:spPr>
          <a:xfrm>
            <a:off x="1122218" y="290945"/>
            <a:ext cx="9925194" cy="6109854"/>
          </a:xfrm>
        </p:spPr>
        <p:txBody>
          <a:bodyPr>
            <a:normAutofit/>
          </a:bodyPr>
          <a:lstStyle/>
          <a:p>
            <a:pPr marL="0" lvl="0" indent="0">
              <a:buNone/>
            </a:pPr>
            <a:r>
              <a:rPr lang="en-US" dirty="0">
                <a:solidFill>
                  <a:schemeClr val="bg1"/>
                </a:solidFill>
                <a:effectLst/>
              </a:rPr>
              <a:t>5. Make a directory in local of any name.</a:t>
            </a:r>
            <a:endParaRPr lang="en-GB" b="1" i="1" dirty="0">
              <a:solidFill>
                <a:schemeClr val="bg1"/>
              </a:solidFill>
              <a:effectLst/>
            </a:endParaRPr>
          </a:p>
          <a:p>
            <a:pPr marL="0" indent="0">
              <a:buNone/>
            </a:pPr>
            <a:r>
              <a:rPr lang="en-US" dirty="0">
                <a:solidFill>
                  <a:schemeClr val="bg1"/>
                </a:solidFill>
                <a:effectLst/>
              </a:rPr>
              <a:t>6. Make a repository of any name in </a:t>
            </a:r>
            <a:r>
              <a:rPr lang="en-US" dirty="0" err="1">
                <a:solidFill>
                  <a:schemeClr val="bg1"/>
                </a:solidFill>
                <a:effectLst/>
              </a:rPr>
              <a:t>github</a:t>
            </a:r>
            <a:r>
              <a:rPr lang="en-US" dirty="0">
                <a:solidFill>
                  <a:schemeClr val="bg1"/>
                </a:solidFill>
                <a:effectLst/>
              </a:rPr>
              <a:t>.</a:t>
            </a:r>
          </a:p>
          <a:p>
            <a:pPr marL="0" indent="0">
              <a:buNone/>
            </a:pPr>
            <a:r>
              <a:rPr lang="en-US" dirty="0">
                <a:solidFill>
                  <a:schemeClr val="bg1"/>
                </a:solidFill>
                <a:effectLst/>
              </a:rPr>
              <a:t> </a:t>
            </a:r>
            <a:endParaRPr lang="en-GB" dirty="0">
              <a:solidFill>
                <a:schemeClr val="bg1"/>
              </a:solidFill>
            </a:endParaRPr>
          </a:p>
          <a:p>
            <a:pPr marL="0" indent="0">
              <a:buNone/>
            </a:pPr>
            <a:endParaRPr lang="en-US" dirty="0">
              <a:solidFill>
                <a:schemeClr val="bg1"/>
              </a:solidFill>
              <a:effectLst/>
            </a:endParaRPr>
          </a:p>
        </p:txBody>
      </p:sp>
      <p:pic>
        <p:nvPicPr>
          <p:cNvPr id="4" name="Picture 3" descr="new-repo-form">
            <a:extLst>
              <a:ext uri="{FF2B5EF4-FFF2-40B4-BE49-F238E27FC236}">
                <a16:creationId xmlns:a16="http://schemas.microsoft.com/office/drawing/2014/main" id="{418DD446-7171-42D3-B591-D81286162CE6}"/>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46908" y="1662545"/>
            <a:ext cx="9698184" cy="4218709"/>
          </a:xfrm>
          <a:prstGeom prst="rect">
            <a:avLst/>
          </a:prstGeom>
          <a:noFill/>
          <a:ln>
            <a:noFill/>
          </a:ln>
        </p:spPr>
      </p:pic>
    </p:spTree>
    <p:extLst>
      <p:ext uri="{BB962C8B-B14F-4D97-AF65-F5344CB8AC3E}">
        <p14:creationId xmlns:p14="http://schemas.microsoft.com/office/powerpoint/2010/main" val="3295857891"/>
      </p:ext>
    </p:extLst>
  </p:cSld>
  <p:clrMapOvr>
    <a:masterClrMapping/>
  </p:clrMapOvr>
  <mc:AlternateContent xmlns:mc="http://schemas.openxmlformats.org/markup-compatibility/2006" xmlns:p14="http://schemas.microsoft.com/office/powerpoint/2010/main">
    <mc:Choice Requires="p14">
      <p:transition spd="slow" p14:dur="2000" advTm="1717"/>
    </mc:Choice>
    <mc:Fallback xmlns="">
      <p:transition spd="slow" advTm="1717"/>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16E752D-F64D-434E-9C55-CBBDA5E827C7}"/>
              </a:ext>
            </a:extLst>
          </p:cNvPr>
          <p:cNvSpPr>
            <a:spLocks noGrp="1"/>
          </p:cNvSpPr>
          <p:nvPr>
            <p:ph idx="1"/>
          </p:nvPr>
        </p:nvSpPr>
        <p:spPr>
          <a:xfrm>
            <a:off x="1143000" y="270164"/>
            <a:ext cx="9705109" cy="6089072"/>
          </a:xfrm>
          <a:noFill/>
          <a:ln>
            <a:noFill/>
          </a:ln>
        </p:spPr>
        <p:txBody>
          <a:bodyPr>
            <a:normAutofit/>
          </a:bodyPr>
          <a:lstStyle/>
          <a:p>
            <a:pPr marL="0" indent="0">
              <a:buNone/>
            </a:pPr>
            <a:r>
              <a:rPr lang="en-US" dirty="0">
                <a:solidFill>
                  <a:schemeClr val="bg1"/>
                </a:solidFill>
                <a:effectLst/>
              </a:rPr>
              <a:t>7. Make a job in Jenkins of any name.</a:t>
            </a:r>
          </a:p>
          <a:p>
            <a:pPr marL="0" indent="0">
              <a:buNone/>
            </a:pPr>
            <a:r>
              <a:rPr lang="en-US" b="1" i="1" dirty="0">
                <a:solidFill>
                  <a:schemeClr val="bg1"/>
                </a:solidFill>
                <a:effectLst/>
              </a:rPr>
              <a:t>  </a:t>
            </a:r>
            <a:endParaRPr lang="en-GB" b="1" i="1" dirty="0">
              <a:solidFill>
                <a:schemeClr val="bg1"/>
              </a:solidFill>
              <a:effectLst/>
            </a:endParaRPr>
          </a:p>
          <a:p>
            <a:endParaRPr lang="en-GB" dirty="0">
              <a:solidFill>
                <a:schemeClr val="bg1"/>
              </a:solidFill>
            </a:endParaRPr>
          </a:p>
          <a:p>
            <a:endParaRPr lang="en-GB" dirty="0">
              <a:solidFill>
                <a:schemeClr val="bg1"/>
              </a:solidFill>
            </a:endParaRPr>
          </a:p>
          <a:p>
            <a:endParaRPr lang="en-GB" dirty="0">
              <a:solidFill>
                <a:schemeClr val="bg1"/>
              </a:solidFill>
            </a:endParaRPr>
          </a:p>
          <a:p>
            <a:endParaRPr lang="en-GB" dirty="0">
              <a:solidFill>
                <a:schemeClr val="bg1"/>
              </a:solidFill>
            </a:endParaRPr>
          </a:p>
          <a:p>
            <a:endParaRPr lang="en-GB" dirty="0">
              <a:solidFill>
                <a:schemeClr val="bg1"/>
              </a:solidFill>
            </a:endParaRPr>
          </a:p>
          <a:p>
            <a:endParaRPr lang="en-GB" dirty="0">
              <a:solidFill>
                <a:schemeClr val="bg1"/>
              </a:solidFill>
            </a:endParaRPr>
          </a:p>
          <a:p>
            <a:endParaRPr lang="en-GB" dirty="0">
              <a:solidFill>
                <a:schemeClr val="bg1"/>
              </a:solidFill>
            </a:endParaRPr>
          </a:p>
          <a:p>
            <a:pPr marL="0" indent="0">
              <a:buNone/>
            </a:pPr>
            <a:endParaRPr lang="en-GB" b="1" dirty="0">
              <a:solidFill>
                <a:schemeClr val="bg1"/>
              </a:solidFill>
            </a:endParaRPr>
          </a:p>
        </p:txBody>
      </p:sp>
      <p:sp>
        <p:nvSpPr>
          <p:cNvPr id="4" name="Arrow: Right 3">
            <a:extLst>
              <a:ext uri="{FF2B5EF4-FFF2-40B4-BE49-F238E27FC236}">
                <a16:creationId xmlns:a16="http://schemas.microsoft.com/office/drawing/2014/main" id="{671C81A5-3EF1-4104-8F5B-C8E9A9A3B515}"/>
              </a:ext>
            </a:extLst>
          </p:cNvPr>
          <p:cNvSpPr/>
          <p:nvPr/>
        </p:nvSpPr>
        <p:spPr>
          <a:xfrm>
            <a:off x="5486400" y="3331029"/>
            <a:ext cx="45719" cy="653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5" name="Picture 4" descr="Helloworld">
            <a:extLst>
              <a:ext uri="{FF2B5EF4-FFF2-40B4-BE49-F238E27FC236}">
                <a16:creationId xmlns:a16="http://schemas.microsoft.com/office/drawing/2014/main" id="{622C9C83-0DD8-4BC5-B7B7-53933391A7A5}"/>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997527" y="1184564"/>
            <a:ext cx="9393382" cy="3948545"/>
          </a:xfrm>
          <a:prstGeom prst="rect">
            <a:avLst/>
          </a:prstGeom>
          <a:noFill/>
          <a:ln>
            <a:noFill/>
          </a:ln>
        </p:spPr>
      </p:pic>
    </p:spTree>
    <p:extLst>
      <p:ext uri="{BB962C8B-B14F-4D97-AF65-F5344CB8AC3E}">
        <p14:creationId xmlns:p14="http://schemas.microsoft.com/office/powerpoint/2010/main" val="2447606040"/>
      </p:ext>
    </p:extLst>
  </p:cSld>
  <p:clrMapOvr>
    <a:masterClrMapping/>
  </p:clrMapOvr>
  <mc:AlternateContent xmlns:mc="http://schemas.openxmlformats.org/markup-compatibility/2006" xmlns:p14="http://schemas.microsoft.com/office/powerpoint/2010/main">
    <mc:Choice Requires="p14">
      <p:transition spd="slow" p14:dur="2000" advTm="1432"/>
    </mc:Choice>
    <mc:Fallback xmlns="">
      <p:transition spd="slow" advTm="1432"/>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824DF5B-9EF2-4B70-BA26-6294EA64AF71}"/>
              </a:ext>
            </a:extLst>
          </p:cNvPr>
          <p:cNvSpPr>
            <a:spLocks noGrp="1"/>
          </p:cNvSpPr>
          <p:nvPr>
            <p:ph idx="1"/>
          </p:nvPr>
        </p:nvSpPr>
        <p:spPr>
          <a:xfrm>
            <a:off x="1018309" y="249381"/>
            <a:ext cx="10370127" cy="6047509"/>
          </a:xfrm>
        </p:spPr>
        <p:txBody>
          <a:bodyPr>
            <a:normAutofit/>
          </a:bodyPr>
          <a:lstStyle/>
          <a:p>
            <a:pPr marL="0" indent="0">
              <a:buNone/>
            </a:pPr>
            <a:r>
              <a:rPr lang="en-GB" dirty="0">
                <a:solidFill>
                  <a:schemeClr val="bg1"/>
                </a:solidFill>
              </a:rPr>
              <a:t>8. </a:t>
            </a:r>
            <a:r>
              <a:rPr lang="en-US" dirty="0">
                <a:solidFill>
                  <a:schemeClr val="bg1"/>
                </a:solidFill>
                <a:effectLst/>
              </a:rPr>
              <a:t>Clone your repository from </a:t>
            </a:r>
            <a:r>
              <a:rPr lang="en-US" dirty="0" err="1">
                <a:solidFill>
                  <a:schemeClr val="bg1"/>
                </a:solidFill>
                <a:effectLst/>
              </a:rPr>
              <a:t>github</a:t>
            </a:r>
            <a:r>
              <a:rPr lang="en-US" dirty="0">
                <a:solidFill>
                  <a:schemeClr val="bg1"/>
                </a:solidFill>
                <a:effectLst/>
              </a:rPr>
              <a:t> by using </a:t>
            </a:r>
          </a:p>
          <a:p>
            <a:pPr marL="0" indent="0">
              <a:buNone/>
            </a:pPr>
            <a:r>
              <a:rPr lang="en-US" b="1" i="1" dirty="0">
                <a:solidFill>
                  <a:schemeClr val="bg1"/>
                </a:solidFill>
                <a:effectLst/>
              </a:rPr>
              <a:t>    </a:t>
            </a:r>
            <a:r>
              <a:rPr lang="en-US" dirty="0">
                <a:solidFill>
                  <a:schemeClr val="bg1"/>
                </a:solidFill>
                <a:effectLst/>
              </a:rPr>
              <a:t> Command – git clone &lt;</a:t>
            </a:r>
            <a:r>
              <a:rPr lang="en-US" dirty="0" err="1">
                <a:solidFill>
                  <a:schemeClr val="bg1"/>
                </a:solidFill>
                <a:effectLst/>
              </a:rPr>
              <a:t>url</a:t>
            </a:r>
            <a:r>
              <a:rPr lang="en-US" dirty="0">
                <a:solidFill>
                  <a:schemeClr val="bg1"/>
                </a:solidFill>
                <a:effectLst/>
              </a:rPr>
              <a:t> of your repository from </a:t>
            </a:r>
            <a:r>
              <a:rPr lang="en-US" dirty="0" err="1">
                <a:solidFill>
                  <a:schemeClr val="bg1"/>
                </a:solidFill>
                <a:effectLst/>
              </a:rPr>
              <a:t>github</a:t>
            </a:r>
            <a:r>
              <a:rPr lang="en-US" dirty="0">
                <a:solidFill>
                  <a:schemeClr val="bg1"/>
                </a:solidFill>
                <a:effectLst/>
              </a:rPr>
              <a:t>&gt;</a:t>
            </a:r>
            <a:endParaRPr lang="en-GB" b="1" i="1" dirty="0">
              <a:solidFill>
                <a:schemeClr val="bg1"/>
              </a:solidFill>
              <a:effectLst/>
            </a:endParaRPr>
          </a:p>
          <a:p>
            <a:pPr>
              <a:buFont typeface="Wingdings" panose="05000000000000000000" pitchFamily="2" charset="2"/>
              <a:buChar char="Ø"/>
            </a:pPr>
            <a:endParaRPr lang="en-GB" dirty="0">
              <a:solidFill>
                <a:schemeClr val="bg1"/>
              </a:solidFill>
            </a:endParaRPr>
          </a:p>
          <a:p>
            <a:pPr marL="0" indent="0">
              <a:buNone/>
            </a:pPr>
            <a:endParaRPr lang="en-GB" dirty="0">
              <a:solidFill>
                <a:schemeClr val="bg1"/>
              </a:solidFill>
            </a:endParaRPr>
          </a:p>
        </p:txBody>
      </p:sp>
      <p:pic>
        <p:nvPicPr>
          <p:cNvPr id="4" name="Picture 3">
            <a:extLst>
              <a:ext uri="{FF2B5EF4-FFF2-40B4-BE49-F238E27FC236}">
                <a16:creationId xmlns:a16="http://schemas.microsoft.com/office/drawing/2014/main" id="{F9614E05-A2AB-4509-B248-EBAFFF8DF8FF}"/>
              </a:ext>
            </a:extLst>
          </p:cNvPr>
          <p:cNvPicPr/>
          <p:nvPr/>
        </p:nvPicPr>
        <p:blipFill>
          <a:blip r:embed="rId2">
            <a:extLst>
              <a:ext uri="{28A0092B-C50C-407E-A947-70E740481C1C}">
                <a14:useLocalDpi xmlns:a14="http://schemas.microsoft.com/office/drawing/2010/main" val="0"/>
              </a:ext>
            </a:extLst>
          </a:blip>
          <a:stretch>
            <a:fillRect/>
          </a:stretch>
        </p:blipFill>
        <p:spPr>
          <a:xfrm>
            <a:off x="1620982" y="1683327"/>
            <a:ext cx="9426430" cy="4135582"/>
          </a:xfrm>
          <a:prstGeom prst="rect">
            <a:avLst/>
          </a:prstGeom>
        </p:spPr>
      </p:pic>
    </p:spTree>
    <p:extLst>
      <p:ext uri="{BB962C8B-B14F-4D97-AF65-F5344CB8AC3E}">
        <p14:creationId xmlns:p14="http://schemas.microsoft.com/office/powerpoint/2010/main" val="3983406495"/>
      </p:ext>
    </p:extLst>
  </p:cSld>
  <p:clrMapOvr>
    <a:masterClrMapping/>
  </p:clrMapOvr>
  <mc:AlternateContent xmlns:mc="http://schemas.openxmlformats.org/markup-compatibility/2006" xmlns:p14="http://schemas.microsoft.com/office/powerpoint/2010/main">
    <mc:Choice Requires="p14">
      <p:transition spd="slow" p14:dur="2000" advTm="955"/>
    </mc:Choice>
    <mc:Fallback xmlns="">
      <p:transition spd="slow" advTm="955"/>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B5F27"/>
      </a:dk2>
      <a:lt2>
        <a:srgbClr val="D8FC68"/>
      </a:lt2>
      <a:accent1>
        <a:srgbClr val="DDC855"/>
      </a:accent1>
      <a:accent2>
        <a:srgbClr val="FCA03D"/>
      </a:accent2>
      <a:accent3>
        <a:srgbClr val="E36439"/>
      </a:accent3>
      <a:accent4>
        <a:srgbClr val="C2935B"/>
      </a:accent4>
      <a:accent5>
        <a:srgbClr val="88C25C"/>
      </a:accent5>
      <a:accent6>
        <a:srgbClr val="BFCC86"/>
      </a:accent6>
      <a:hlink>
        <a:srgbClr val="FFCE23"/>
      </a:hlink>
      <a:folHlink>
        <a:srgbClr val="FDEB86"/>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88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82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97ECCC31-8429-4523-BE8D-8F09B7A4D46D}"/>
    </a:ext>
  </a:extLst>
</a:theme>
</file>

<file path=docProps/app.xml><?xml version="1.0" encoding="utf-8"?>
<Properties xmlns="http://schemas.openxmlformats.org/officeDocument/2006/extended-properties" xmlns:vt="http://schemas.openxmlformats.org/officeDocument/2006/docPropsVTypes">
  <Template>TM04033919[[fn=Circuit]]</Template>
  <TotalTime>396</TotalTime>
  <Words>511</Words>
  <Application>Microsoft Office PowerPoint</Application>
  <PresentationFormat>Widescreen</PresentationFormat>
  <Paragraphs>81</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Trebuchet MS</vt:lpstr>
      <vt:lpstr>Tw Cen MT</vt:lpstr>
      <vt:lpstr>Wingdings</vt:lpstr>
      <vt:lpstr>Circuit</vt:lpstr>
      <vt:lpstr>     AWS  (AMAZON WEBSERVICES)</vt:lpstr>
      <vt:lpstr>PowerPoint Presentation</vt:lpstr>
      <vt:lpstr>AUTOMATION OF A WEBSITE THROUGH JENKINS  STEPS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ccna (cisco certified network associate)</dc:title>
  <dc:creator>abhishek kumar</dc:creator>
  <cp:lastModifiedBy>abhishek kumar</cp:lastModifiedBy>
  <cp:revision>45</cp:revision>
  <dcterms:created xsi:type="dcterms:W3CDTF">2017-11-13T19:42:05Z</dcterms:created>
  <dcterms:modified xsi:type="dcterms:W3CDTF">2018-12-27T04:57:39Z</dcterms:modified>
</cp:coreProperties>
</file>