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8" r:id="rId4"/>
    <p:sldId id="260" r:id="rId5"/>
    <p:sldId id="262" r:id="rId6"/>
    <p:sldId id="263" r:id="rId7"/>
    <p:sldId id="264" r:id="rId8"/>
    <p:sldId id="265" r:id="rId9"/>
    <p:sldId id="266" r:id="rId10"/>
    <p:sldId id="268" r:id="rId11"/>
    <p:sldId id="269" r:id="rId12"/>
    <p:sldId id="281" r:id="rId13"/>
    <p:sldId id="282" r:id="rId14"/>
    <p:sldId id="283" r:id="rId15"/>
    <p:sldId id="284"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2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0" autoAdjust="0"/>
    <p:restoredTop sz="94660"/>
  </p:normalViewPr>
  <p:slideViewPr>
    <p:cSldViewPr snapToGrid="0">
      <p:cViewPr varScale="1">
        <p:scale>
          <a:sx n="34" d="100"/>
          <a:sy n="34" d="100"/>
        </p:scale>
        <p:origin x="8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ocs.aws.amazon.com/amazonglacier/latest/dev/using-iam-with-amazon-glacie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aws.amazon.com/amazonglacier/latest/dev/api-initiate-job-pos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  (AMAZON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ABHISHEK KUMAR</a:t>
            </a:r>
          </a:p>
          <a:p>
            <a:r>
              <a:rPr lang="en-GB" sz="2400" cap="none" dirty="0"/>
              <a:t>         Roll no:-15110128 </a:t>
            </a:r>
          </a:p>
          <a:p>
            <a:r>
              <a:rPr lang="en-GB" sz="2400" cap="none" dirty="0"/>
              <a:t>          C.S.E.(2K15</a:t>
            </a:r>
            <a:r>
              <a:rPr lang="en-GB" sz="2400" cap="none"/>
              <a:t>)                       4 MONTHS </a:t>
            </a:r>
            <a:r>
              <a:rPr lang="en-GB" sz="2400" cap="none" dirty="0"/>
              <a:t>HARDWARE TRAINING</a:t>
            </a:r>
          </a:p>
          <a:p>
            <a:endParaRPr lang="en-GB" cap="none" dirty="0"/>
          </a:p>
        </p:txBody>
      </p:sp>
      <p:pic>
        <p:nvPicPr>
          <p:cNvPr id="6" name="Picture 5">
            <a:extLst>
              <a:ext uri="{FF2B5EF4-FFF2-40B4-BE49-F238E27FC236}">
                <a16:creationId xmlns:a16="http://schemas.microsoft.com/office/drawing/2014/main" id="{6731A35B-DB6E-4995-8A0C-5DE724279485}"/>
              </a:ext>
            </a:extLst>
          </p:cNvPr>
          <p:cNvPicPr>
            <a:picLocks noChangeAspect="1"/>
          </p:cNvPicPr>
          <p:nvPr/>
        </p:nvPicPr>
        <p:blipFill>
          <a:blip r:embed="rId2"/>
          <a:stretch>
            <a:fillRect/>
          </a:stretch>
        </p:blipFill>
        <p:spPr>
          <a:xfrm>
            <a:off x="2600325" y="1571626"/>
            <a:ext cx="7429500" cy="2686050"/>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0B070-D345-4287-A088-E61CE3110869}"/>
              </a:ext>
            </a:extLst>
          </p:cNvPr>
          <p:cNvSpPr>
            <a:spLocks noGrp="1"/>
          </p:cNvSpPr>
          <p:nvPr>
            <p:ph idx="1"/>
          </p:nvPr>
        </p:nvSpPr>
        <p:spPr>
          <a:xfrm>
            <a:off x="890154" y="477982"/>
            <a:ext cx="10411691" cy="5902036"/>
          </a:xfrm>
        </p:spPr>
        <p:txBody>
          <a:bodyPr>
            <a:normAutofit/>
          </a:bodyPr>
          <a:lstStyle/>
          <a:p>
            <a:pPr marL="0" indent="0">
              <a:buNone/>
            </a:pPr>
            <a:r>
              <a:rPr lang="en-US" sz="3000" u="sng" dirty="0">
                <a:solidFill>
                  <a:srgbClr val="FF0000"/>
                </a:solidFill>
                <a:effectLst/>
              </a:rPr>
              <a:t>UPLOAD-ARCHIVE</a:t>
            </a:r>
          </a:p>
          <a:p>
            <a:pPr marL="0" indent="0">
              <a:buNone/>
            </a:pPr>
            <a:r>
              <a:rPr lang="en-US" dirty="0">
                <a:solidFill>
                  <a:schemeClr val="bg1"/>
                </a:solidFill>
                <a:effectLst/>
              </a:rPr>
              <a:t>This operation adds an archive to a vault. This is a synchronous operation, and for a successful upload, your data is durably persisted. Amazon Glacier returns the archive ID in the x-</a:t>
            </a:r>
            <a:r>
              <a:rPr lang="en-US" dirty="0" err="1">
                <a:solidFill>
                  <a:schemeClr val="bg1"/>
                </a:solidFill>
                <a:effectLst/>
              </a:rPr>
              <a:t>amz</a:t>
            </a:r>
            <a:r>
              <a:rPr lang="en-US" dirty="0">
                <a:solidFill>
                  <a:schemeClr val="bg1"/>
                </a:solidFill>
                <a:effectLst/>
              </a:rPr>
              <a:t>-archive-id header of the response  </a:t>
            </a:r>
          </a:p>
          <a:p>
            <a:pPr marL="0" indent="0">
              <a:buNone/>
            </a:pPr>
            <a:r>
              <a:rPr lang="en-US" sz="3000" b="1" u="sng" dirty="0">
                <a:solidFill>
                  <a:srgbClr val="B0266E"/>
                </a:solidFill>
                <a:effectLst/>
              </a:rPr>
              <a:t>Synopsis</a:t>
            </a:r>
          </a:p>
          <a:p>
            <a:pPr marL="0" indent="0">
              <a:buNone/>
            </a:pPr>
            <a:r>
              <a:rPr lang="en-US" u="sng" dirty="0">
                <a:effectLst/>
              </a:rPr>
              <a:t> </a:t>
            </a:r>
            <a:r>
              <a:rPr lang="en-US" u="sng" dirty="0">
                <a:solidFill>
                  <a:schemeClr val="bg1"/>
                </a:solidFill>
                <a:effectLst/>
              </a:rPr>
              <a:t>upload-archive –vault-name &lt;value&gt; --account-id &lt;value&gt;</a:t>
            </a:r>
          </a:p>
          <a:p>
            <a:pPr marL="0" indent="0">
              <a:buNone/>
            </a:pPr>
            <a:r>
              <a:rPr lang="en-US" u="sng" dirty="0">
                <a:solidFill>
                  <a:schemeClr val="bg1"/>
                </a:solidFill>
                <a:effectLst/>
              </a:rPr>
              <a:t>[ --archive-description &lt;value&gt;]</a:t>
            </a:r>
          </a:p>
          <a:p>
            <a:pPr marL="0" indent="0">
              <a:buNone/>
            </a:pPr>
            <a:r>
              <a:rPr lang="en-US" u="sng" dirty="0">
                <a:solidFill>
                  <a:schemeClr val="bg1"/>
                </a:solidFill>
                <a:effectLst/>
              </a:rPr>
              <a:t>[ --checksum &lt;value&gt;]</a:t>
            </a:r>
          </a:p>
          <a:p>
            <a:pPr marL="0" indent="0">
              <a:buNone/>
            </a:pPr>
            <a:r>
              <a:rPr lang="en-US" u="sng" dirty="0">
                <a:solidFill>
                  <a:schemeClr val="bg1"/>
                </a:solidFill>
                <a:effectLst/>
              </a:rPr>
              <a:t>[ --body &lt;value&gt;]</a:t>
            </a: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GB" u="sng" dirty="0"/>
          </a:p>
        </p:txBody>
      </p:sp>
    </p:spTree>
    <p:extLst>
      <p:ext uri="{BB962C8B-B14F-4D97-AF65-F5344CB8AC3E}">
        <p14:creationId xmlns:p14="http://schemas.microsoft.com/office/powerpoint/2010/main" val="2131471552"/>
      </p:ext>
    </p:extLst>
  </p:cSld>
  <p:clrMapOvr>
    <a:masterClrMapping/>
  </p:clrMapOvr>
  <mc:AlternateContent xmlns:mc="http://schemas.openxmlformats.org/markup-compatibility/2006" xmlns:p14="http://schemas.microsoft.com/office/powerpoint/2010/main">
    <mc:Choice Requires="p14">
      <p:transition spd="slow" p14:dur="2000" advTm="941"/>
    </mc:Choice>
    <mc:Fallback xmlns="">
      <p:transition spd="slow" advTm="9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F94-576E-41D8-B826-C357D3E6FDED}"/>
              </a:ext>
            </a:extLst>
          </p:cNvPr>
          <p:cNvSpPr>
            <a:spLocks noGrp="1"/>
          </p:cNvSpPr>
          <p:nvPr>
            <p:ph idx="1"/>
          </p:nvPr>
        </p:nvSpPr>
        <p:spPr>
          <a:xfrm>
            <a:off x="771525" y="285750"/>
            <a:ext cx="10328635" cy="5761759"/>
          </a:xfrm>
        </p:spPr>
        <p:txBody>
          <a:bodyPr>
            <a:noAutofit/>
          </a:bodyPr>
          <a:lstStyle/>
          <a:p>
            <a:pPr marL="0" lvl="0" indent="0">
              <a:buNone/>
            </a:pPr>
            <a:r>
              <a:rPr lang="en-GB" b="1" i="1" dirty="0">
                <a:effectLst/>
              </a:rPr>
              <a:t>   </a:t>
            </a:r>
            <a:r>
              <a:rPr lang="en-GB" sz="3000" b="1" u="sng" dirty="0">
                <a:solidFill>
                  <a:srgbClr val="B0266E"/>
                </a:solidFill>
                <a:effectLst/>
              </a:rPr>
              <a:t>Examples</a:t>
            </a:r>
          </a:p>
          <a:p>
            <a:r>
              <a:rPr lang="en-GB" dirty="0">
                <a:solidFill>
                  <a:schemeClr val="bg1"/>
                </a:solidFill>
                <a:effectLst/>
              </a:rPr>
              <a:t>The following command uploads an archive in the current folder </a:t>
            </a:r>
          </a:p>
          <a:p>
            <a:pPr marL="0" indent="0">
              <a:buNone/>
            </a:pPr>
            <a:r>
              <a:rPr lang="en-GB" dirty="0">
                <a:solidFill>
                  <a:schemeClr val="bg1"/>
                </a:solidFill>
                <a:effectLst/>
              </a:rPr>
              <a:t>         named archive.zip to a vault named my-vault:</a:t>
            </a:r>
          </a:p>
          <a:p>
            <a:pPr marL="0" indent="0">
              <a:buNone/>
            </a:pPr>
            <a:r>
              <a:rPr lang="en-GB" dirty="0">
                <a:solidFill>
                  <a:schemeClr val="bg1"/>
                </a:solidFill>
                <a:effectLst/>
              </a:rPr>
              <a:t> </a:t>
            </a:r>
            <a:r>
              <a:rPr lang="en-GB" dirty="0" err="1">
                <a:solidFill>
                  <a:schemeClr val="bg1"/>
                </a:solidFill>
              </a:rPr>
              <a:t>aws</a:t>
            </a:r>
            <a:r>
              <a:rPr lang="en-GB" dirty="0">
                <a:solidFill>
                  <a:schemeClr val="bg1"/>
                </a:solidFill>
              </a:rPr>
              <a:t> glacier upload-archive –account-id - --vault-name my-vault –body    </a:t>
            </a:r>
          </a:p>
          <a:p>
            <a:pPr marL="0" indent="0">
              <a:buNone/>
            </a:pPr>
            <a:r>
              <a:rPr lang="en-GB" dirty="0">
                <a:solidFill>
                  <a:schemeClr val="bg1"/>
                </a:solidFill>
                <a:effectLst/>
              </a:rPr>
              <a:t>      </a:t>
            </a:r>
            <a:r>
              <a:rPr lang="en-GB" dirty="0">
                <a:solidFill>
                  <a:schemeClr val="bg1"/>
                </a:solidFill>
              </a:rPr>
              <a:t>archive.zip</a:t>
            </a:r>
          </a:p>
          <a:p>
            <a:r>
              <a:rPr lang="en-GB" dirty="0">
                <a:solidFill>
                  <a:schemeClr val="bg1"/>
                </a:solidFill>
                <a:effectLst/>
              </a:rPr>
              <a:t> location -&gt; (string)</a:t>
            </a:r>
          </a:p>
          <a:p>
            <a:pPr marL="0" indent="0">
              <a:buNone/>
            </a:pPr>
            <a:r>
              <a:rPr lang="en-US" dirty="0">
                <a:solidFill>
                  <a:schemeClr val="bg1"/>
                </a:solidFill>
                <a:effectLst/>
              </a:rPr>
              <a:t> The relative URI path of the newly added archive resource.</a:t>
            </a:r>
            <a:endParaRPr lang="en-GB" dirty="0">
              <a:solidFill>
                <a:schemeClr val="bg1"/>
              </a:solidFill>
              <a:effectLst/>
            </a:endParaRPr>
          </a:p>
          <a:p>
            <a:pPr marL="0" indent="0">
              <a:buNone/>
            </a:pPr>
            <a:r>
              <a:rPr lang="en-GB" dirty="0">
                <a:solidFill>
                  <a:schemeClr val="bg1"/>
                </a:solidFill>
                <a:effectLst/>
              </a:rPr>
              <a:t> checksum -&gt; (string)</a:t>
            </a:r>
          </a:p>
          <a:p>
            <a:r>
              <a:rPr lang="en-US" dirty="0">
                <a:solidFill>
                  <a:schemeClr val="bg1"/>
                </a:solidFill>
                <a:effectLst/>
              </a:rPr>
              <a:t> The checksum of the archive computed by Amazon Glacier.</a:t>
            </a:r>
            <a:endParaRPr lang="en-GB" dirty="0">
              <a:solidFill>
                <a:schemeClr val="bg1"/>
              </a:solidFill>
              <a:effectLst/>
            </a:endParaRPr>
          </a:p>
          <a:p>
            <a:pPr marL="0" indent="0">
              <a:buNone/>
            </a:pPr>
            <a:r>
              <a:rPr lang="en-GB" dirty="0">
                <a:solidFill>
                  <a:schemeClr val="bg1"/>
                </a:solidFill>
                <a:effectLst/>
              </a:rPr>
              <a:t> </a:t>
            </a:r>
            <a:r>
              <a:rPr lang="en-GB" dirty="0" err="1">
                <a:solidFill>
                  <a:schemeClr val="bg1"/>
                </a:solidFill>
                <a:effectLst/>
              </a:rPr>
              <a:t>archiveId</a:t>
            </a:r>
            <a:r>
              <a:rPr lang="en-GB" dirty="0">
                <a:solidFill>
                  <a:schemeClr val="bg1"/>
                </a:solidFill>
                <a:effectLst/>
              </a:rPr>
              <a:t> -&gt; (string)</a:t>
            </a:r>
          </a:p>
          <a:p>
            <a:r>
              <a:rPr lang="en-US" dirty="0">
                <a:solidFill>
                  <a:schemeClr val="bg1"/>
                </a:solidFill>
                <a:effectLst/>
              </a:rPr>
              <a:t> The ID of the archive. This value is also included as part of the location</a:t>
            </a:r>
            <a:r>
              <a:rPr lang="en-US" dirty="0">
                <a:effectLst/>
              </a:rPr>
              <a:t>.</a:t>
            </a:r>
            <a:endParaRPr lang="en-GB" dirty="0"/>
          </a:p>
        </p:txBody>
      </p:sp>
    </p:spTree>
    <p:extLst>
      <p:ext uri="{BB962C8B-B14F-4D97-AF65-F5344CB8AC3E}">
        <p14:creationId xmlns:p14="http://schemas.microsoft.com/office/powerpoint/2010/main" val="11773662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7D2F5-EFE7-49EE-8F31-D0B238B5B7B5}"/>
              </a:ext>
            </a:extLst>
          </p:cNvPr>
          <p:cNvSpPr>
            <a:spLocks noGrp="1"/>
          </p:cNvSpPr>
          <p:nvPr>
            <p:ph idx="1"/>
          </p:nvPr>
        </p:nvSpPr>
        <p:spPr>
          <a:xfrm>
            <a:off x="857250" y="257175"/>
            <a:ext cx="10190161" cy="5534026"/>
          </a:xfrm>
        </p:spPr>
        <p:txBody>
          <a:bodyPr/>
          <a:lstStyle/>
          <a:p>
            <a:r>
              <a:rPr lang="en-GB" sz="3000" b="1" u="sng" dirty="0">
                <a:solidFill>
                  <a:srgbClr val="FF0000"/>
                </a:solidFill>
              </a:rPr>
              <a:t>DELETE-ARCHIVE</a:t>
            </a:r>
          </a:p>
          <a:p>
            <a:r>
              <a:rPr lang="en-GB" dirty="0">
                <a:solidFill>
                  <a:schemeClr val="bg1"/>
                </a:solidFill>
                <a:effectLst/>
              </a:rPr>
              <a:t>This operation deletes an archive from a vault. Subsequent requests to initiate a retrieval of this archive will fail. Archive retrievals that are in progress for this archive ID may or may not succeed according to the following scenarios:</a:t>
            </a:r>
          </a:p>
          <a:p>
            <a:pPr lvl="0"/>
            <a:r>
              <a:rPr lang="en-US" dirty="0">
                <a:solidFill>
                  <a:schemeClr val="bg1"/>
                </a:solidFill>
                <a:effectLst/>
              </a:rPr>
              <a:t>If the archive retrieval job is actively preparing the data for download when Amazon Glacier receives the delete archive request, the archival retrieval operation might fail.</a:t>
            </a:r>
            <a:endParaRPr lang="en-GB" dirty="0">
              <a:solidFill>
                <a:schemeClr val="bg1"/>
              </a:solidFill>
              <a:effectLst/>
            </a:endParaRPr>
          </a:p>
          <a:p>
            <a:pPr lvl="0"/>
            <a:r>
              <a:rPr lang="en-US" dirty="0">
                <a:solidFill>
                  <a:schemeClr val="bg1"/>
                </a:solidFill>
                <a:effectLst/>
              </a:rPr>
              <a:t>If the archive retrieval job has successfully prepared the archive for download when Amazon Glacier receives the delete archive request, you will be able to download the output.</a:t>
            </a:r>
            <a:endParaRPr lang="en-GB" dirty="0">
              <a:solidFill>
                <a:schemeClr val="bg1"/>
              </a:solidFill>
              <a:effectLst/>
            </a:endParaRPr>
          </a:p>
          <a:p>
            <a:endParaRPr lang="en-GB" dirty="0">
              <a:solidFill>
                <a:schemeClr val="bg1"/>
              </a:solidFill>
            </a:endParaRPr>
          </a:p>
        </p:txBody>
      </p:sp>
    </p:spTree>
    <p:extLst>
      <p:ext uri="{BB962C8B-B14F-4D97-AF65-F5344CB8AC3E}">
        <p14:creationId xmlns:p14="http://schemas.microsoft.com/office/powerpoint/2010/main" val="290612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BC50A-CF7F-4DCC-8A42-B2A64516DFFA}"/>
              </a:ext>
            </a:extLst>
          </p:cNvPr>
          <p:cNvSpPr>
            <a:spLocks noGrp="1"/>
          </p:cNvSpPr>
          <p:nvPr>
            <p:ph idx="1"/>
          </p:nvPr>
        </p:nvSpPr>
        <p:spPr>
          <a:xfrm>
            <a:off x="885826" y="200025"/>
            <a:ext cx="10161586" cy="5591176"/>
          </a:xfrm>
        </p:spPr>
        <p:txBody>
          <a:bodyPr>
            <a:normAutofit/>
          </a:bodyPr>
          <a:lstStyle/>
          <a:p>
            <a:pPr marL="0" indent="0">
              <a:buNone/>
            </a:pPr>
            <a:r>
              <a:rPr lang="en-GB" sz="3000" b="1" u="sng" dirty="0">
                <a:solidFill>
                  <a:srgbClr val="B0266E"/>
                </a:solidFill>
              </a:rPr>
              <a:t>Synopsis</a:t>
            </a:r>
          </a:p>
          <a:p>
            <a:pPr marL="0" indent="0">
              <a:buNone/>
            </a:pPr>
            <a:r>
              <a:rPr lang="en-GB" sz="3000" b="1" dirty="0">
                <a:solidFill>
                  <a:schemeClr val="bg1"/>
                </a:solidFill>
              </a:rPr>
              <a:t>  </a:t>
            </a:r>
            <a:r>
              <a:rPr lang="en-GB" sz="3000" dirty="0">
                <a:solidFill>
                  <a:schemeClr val="bg1"/>
                </a:solidFill>
              </a:rPr>
              <a:t>delete-archive –account-id&lt;value&gt; --vault-name&lt;value&gt; -- </a:t>
            </a:r>
          </a:p>
          <a:p>
            <a:pPr marL="0" indent="0">
              <a:buNone/>
            </a:pPr>
            <a:r>
              <a:rPr lang="en-GB" sz="3000" dirty="0">
                <a:solidFill>
                  <a:schemeClr val="bg1"/>
                </a:solidFill>
              </a:rPr>
              <a:t>   archive-id&lt;value&gt;</a:t>
            </a:r>
          </a:p>
          <a:p>
            <a:pPr marL="0" indent="0">
              <a:buNone/>
            </a:pPr>
            <a:r>
              <a:rPr lang="en-GB" sz="3000" dirty="0">
                <a:solidFill>
                  <a:schemeClr val="bg1"/>
                </a:solidFill>
              </a:rPr>
              <a:t>[ --cli-input-json &lt;value&gt;]</a:t>
            </a:r>
          </a:p>
          <a:p>
            <a:pPr marL="0" indent="0">
              <a:buNone/>
            </a:pPr>
            <a:r>
              <a:rPr lang="en-GB" sz="3000" dirty="0">
                <a:solidFill>
                  <a:schemeClr val="bg1"/>
                </a:solidFill>
              </a:rPr>
              <a:t>[ --generate-cli-skeleton &lt;value&gt;]</a:t>
            </a:r>
          </a:p>
          <a:p>
            <a:pPr marL="0" indent="0">
              <a:buNone/>
            </a:pPr>
            <a:r>
              <a:rPr lang="en-GB" sz="3000" b="1" u="sng" dirty="0">
                <a:solidFill>
                  <a:srgbClr val="B0266E"/>
                </a:solidFill>
              </a:rPr>
              <a:t>Output</a:t>
            </a:r>
          </a:p>
          <a:p>
            <a:pPr marL="0" indent="0">
              <a:buNone/>
            </a:pPr>
            <a:r>
              <a:rPr lang="en-GB" sz="3000" b="1" dirty="0">
                <a:solidFill>
                  <a:schemeClr val="bg1"/>
                </a:solidFill>
              </a:rPr>
              <a:t> </a:t>
            </a:r>
            <a:r>
              <a:rPr lang="en-GB" sz="3000" dirty="0">
                <a:solidFill>
                  <a:schemeClr val="bg1"/>
                </a:solidFill>
              </a:rPr>
              <a:t> None</a:t>
            </a:r>
          </a:p>
        </p:txBody>
      </p:sp>
    </p:spTree>
    <p:extLst>
      <p:ext uri="{BB962C8B-B14F-4D97-AF65-F5344CB8AC3E}">
        <p14:creationId xmlns:p14="http://schemas.microsoft.com/office/powerpoint/2010/main" val="264528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0B51C-5534-485F-BA96-1E1741D5E597}"/>
              </a:ext>
            </a:extLst>
          </p:cNvPr>
          <p:cNvSpPr>
            <a:spLocks noGrp="1"/>
          </p:cNvSpPr>
          <p:nvPr>
            <p:ph idx="1"/>
          </p:nvPr>
        </p:nvSpPr>
        <p:spPr>
          <a:xfrm>
            <a:off x="714376" y="257175"/>
            <a:ext cx="10333036" cy="5534026"/>
          </a:xfrm>
        </p:spPr>
        <p:txBody>
          <a:bodyPr>
            <a:normAutofit/>
          </a:bodyPr>
          <a:lstStyle/>
          <a:p>
            <a:pPr marL="0" indent="0">
              <a:buNone/>
            </a:pPr>
            <a:r>
              <a:rPr lang="en-GB" sz="3000" b="1" u="sng" dirty="0">
                <a:solidFill>
                  <a:srgbClr val="FF0000"/>
                </a:solidFill>
              </a:rPr>
              <a:t> DELETE-VAULT</a:t>
            </a:r>
          </a:p>
          <a:p>
            <a:pPr marL="0" indent="0" algn="just">
              <a:buNone/>
            </a:pPr>
            <a:r>
              <a:rPr lang="en-GB" sz="3000" b="1" dirty="0">
                <a:solidFill>
                  <a:schemeClr val="bg1"/>
                </a:solidFill>
              </a:rPr>
              <a:t> </a:t>
            </a:r>
            <a:r>
              <a:rPr lang="en-US" dirty="0">
                <a:solidFill>
                  <a:schemeClr val="bg1"/>
                </a:solidFill>
                <a:effectLst/>
              </a:rPr>
              <a:t>This operation deletes a vault. Amazon Glacier will delete a vault only if there are no archives in the vault as of the last inventory and there have been no writes to the vault since the last inventory. If either of these conditions is not satisfied, the vault deletion fails (that is, the vault is not removed) and Amazon Glacier returns an error. You can use Describe Vault to return the number of archives in a vault</a:t>
            </a:r>
          </a:p>
          <a:p>
            <a:pPr marL="0" indent="0" algn="just">
              <a:buNone/>
            </a:pPr>
            <a:r>
              <a:rPr lang="en-US" dirty="0">
                <a:solidFill>
                  <a:schemeClr val="bg1"/>
                </a:solidFill>
                <a:effectLst/>
              </a:rPr>
              <a:t>An AWS account has full permission to perform all operations (actions). However, AWS Identity and Access Management (IAM) users don't have any permissions by default. You must grant them explicit permission to perform specific actions. For more information, see </a:t>
            </a:r>
            <a:r>
              <a:rPr lang="en-US" dirty="0">
                <a:solidFill>
                  <a:schemeClr val="bg1"/>
                </a:solidFill>
                <a:effectLst/>
                <a:hlinkClick r:id="rId2">
                  <a:extLst>
                    <a:ext uri="{A12FA001-AC4F-418D-AE19-62706E023703}">
                      <ahyp:hlinkClr xmlns:ahyp="http://schemas.microsoft.com/office/drawing/2018/hyperlinkcolor" val="tx"/>
                    </a:ext>
                  </a:extLst>
                </a:hlinkClick>
              </a:rPr>
              <a:t>Access Control Using AWS Identity and Access Management (IAM)</a:t>
            </a:r>
            <a:endParaRPr lang="en-GB" sz="3000" b="1" dirty="0">
              <a:solidFill>
                <a:schemeClr val="bg1"/>
              </a:solidFill>
            </a:endParaRPr>
          </a:p>
        </p:txBody>
      </p:sp>
    </p:spTree>
    <p:extLst>
      <p:ext uri="{BB962C8B-B14F-4D97-AF65-F5344CB8AC3E}">
        <p14:creationId xmlns:p14="http://schemas.microsoft.com/office/powerpoint/2010/main" val="149374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D16AD-D8E2-4624-B14C-859099EB0B23}"/>
              </a:ext>
            </a:extLst>
          </p:cNvPr>
          <p:cNvSpPr>
            <a:spLocks noGrp="1"/>
          </p:cNvSpPr>
          <p:nvPr>
            <p:ph idx="1"/>
          </p:nvPr>
        </p:nvSpPr>
        <p:spPr>
          <a:xfrm>
            <a:off x="657225" y="228600"/>
            <a:ext cx="10390186" cy="5562601"/>
          </a:xfrm>
        </p:spPr>
        <p:txBody>
          <a:bodyPr>
            <a:normAutofit lnSpcReduction="10000"/>
          </a:bodyPr>
          <a:lstStyle/>
          <a:p>
            <a:pPr marL="0" indent="0">
              <a:buNone/>
            </a:pPr>
            <a:r>
              <a:rPr lang="en-GB" sz="3000" b="1" u="sng" dirty="0">
                <a:solidFill>
                  <a:srgbClr val="FF0000"/>
                </a:solidFill>
              </a:rPr>
              <a:t> </a:t>
            </a:r>
            <a:r>
              <a:rPr lang="en-GB" sz="3000" b="1" u="sng" dirty="0">
                <a:solidFill>
                  <a:srgbClr val="B0266E"/>
                </a:solidFill>
              </a:rPr>
              <a:t>Synopsis</a:t>
            </a:r>
          </a:p>
          <a:p>
            <a:pPr marL="0" indent="0">
              <a:buNone/>
            </a:pPr>
            <a:r>
              <a:rPr lang="en-GB" sz="3000" b="1" u="sng" dirty="0">
                <a:solidFill>
                  <a:srgbClr val="FF0000"/>
                </a:solidFill>
              </a:rPr>
              <a:t> </a:t>
            </a:r>
            <a:r>
              <a:rPr lang="en-GB" dirty="0">
                <a:solidFill>
                  <a:schemeClr val="bg1"/>
                </a:solidFill>
              </a:rPr>
              <a:t>delete-vault –account-id &lt;value&gt; --vault-name &lt;value&gt; </a:t>
            </a:r>
          </a:p>
          <a:p>
            <a:pPr marL="0" indent="0">
              <a:buNone/>
            </a:pPr>
            <a:r>
              <a:rPr lang="en-GB" dirty="0">
                <a:solidFill>
                  <a:schemeClr val="bg1"/>
                </a:solidFill>
              </a:rPr>
              <a:t> [ --cli-input-json &lt;value&gt;]</a:t>
            </a:r>
          </a:p>
          <a:p>
            <a:pPr marL="0" indent="0">
              <a:buNone/>
            </a:pPr>
            <a:r>
              <a:rPr lang="en-GB" dirty="0">
                <a:solidFill>
                  <a:schemeClr val="bg1"/>
                </a:solidFill>
              </a:rPr>
              <a:t> [ ==generate-cli-skeleton &lt;value&gt;]</a:t>
            </a:r>
          </a:p>
          <a:p>
            <a:pPr marL="0" indent="0">
              <a:buNone/>
            </a:pPr>
            <a:r>
              <a:rPr lang="en-GB" sz="3000" b="1" u="sng" dirty="0">
                <a:solidFill>
                  <a:srgbClr val="B0266E"/>
                </a:solidFill>
              </a:rPr>
              <a:t>Examples</a:t>
            </a:r>
          </a:p>
          <a:p>
            <a:pPr marL="0" indent="0">
              <a:buNone/>
            </a:pPr>
            <a:r>
              <a:rPr lang="en-GB" sz="3000" dirty="0">
                <a:solidFill>
                  <a:schemeClr val="bg1"/>
                </a:solidFill>
                <a:effectLst/>
              </a:rPr>
              <a:t> </a:t>
            </a:r>
            <a:r>
              <a:rPr lang="en-GB" dirty="0">
                <a:solidFill>
                  <a:schemeClr val="bg1"/>
                </a:solidFill>
                <a:effectLst/>
              </a:rPr>
              <a:t>The following command deletes a vault named my-vault:</a:t>
            </a:r>
          </a:p>
          <a:p>
            <a:pPr marL="0" indent="0">
              <a:buNone/>
            </a:pPr>
            <a:r>
              <a:rPr lang="en-GB" dirty="0">
                <a:solidFill>
                  <a:schemeClr val="bg1"/>
                </a:solidFill>
              </a:rPr>
              <a:t>    </a:t>
            </a:r>
            <a:r>
              <a:rPr lang="en-GB" dirty="0" err="1">
                <a:solidFill>
                  <a:schemeClr val="bg1"/>
                </a:solidFill>
              </a:rPr>
              <a:t>aws</a:t>
            </a:r>
            <a:r>
              <a:rPr lang="en-GB" dirty="0">
                <a:solidFill>
                  <a:schemeClr val="bg1"/>
                </a:solidFill>
              </a:rPr>
              <a:t> glacier delete-vault –vault-name my-vault –account-id –</a:t>
            </a:r>
          </a:p>
          <a:p>
            <a:pPr marL="0" indent="0">
              <a:buNone/>
            </a:pPr>
            <a:r>
              <a:rPr lang="en-GB" dirty="0">
                <a:solidFill>
                  <a:schemeClr val="bg1"/>
                </a:solidFill>
                <a:effectLst/>
              </a:rPr>
              <a:t>This command does not produce any output. Amazon Glacier requires an account ID argument when performing operations, but you can use a hyphen to specify the in-use account.</a:t>
            </a:r>
          </a:p>
          <a:p>
            <a:pPr marL="0" indent="0">
              <a:buNone/>
            </a:pPr>
            <a:endParaRPr lang="en-GB" dirty="0">
              <a:solidFill>
                <a:schemeClr val="bg1"/>
              </a:solidFill>
            </a:endParaRPr>
          </a:p>
        </p:txBody>
      </p:sp>
    </p:spTree>
    <p:extLst>
      <p:ext uri="{BB962C8B-B14F-4D97-AF65-F5344CB8AC3E}">
        <p14:creationId xmlns:p14="http://schemas.microsoft.com/office/powerpoint/2010/main" val="372325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086A7-A808-43BE-92BA-09D31A803A81}"/>
              </a:ext>
            </a:extLst>
          </p:cNvPr>
          <p:cNvSpPr>
            <a:spLocks noGrp="1"/>
          </p:cNvSpPr>
          <p:nvPr>
            <p:ph idx="1"/>
          </p:nvPr>
        </p:nvSpPr>
        <p:spPr>
          <a:xfrm>
            <a:off x="828675" y="285750"/>
            <a:ext cx="10658475" cy="5886450"/>
          </a:xfrm>
        </p:spPr>
        <p:txBody>
          <a:bodyPr>
            <a:normAutofit fontScale="92500" lnSpcReduction="20000"/>
          </a:bodyPr>
          <a:lstStyle/>
          <a:p>
            <a:pPr marL="0" indent="0">
              <a:buNone/>
            </a:pPr>
            <a:r>
              <a:rPr lang="en-GB" sz="4000" dirty="0">
                <a:solidFill>
                  <a:srgbClr val="FF0000"/>
                </a:solidFill>
              </a:rPr>
              <a:t> </a:t>
            </a:r>
            <a:r>
              <a:rPr lang="en-GB" sz="4000" dirty="0">
                <a:solidFill>
                  <a:srgbClr val="0070C0"/>
                </a:solidFill>
              </a:rPr>
              <a:t>OVERVIEW</a:t>
            </a:r>
          </a:p>
          <a:p>
            <a:pPr marL="0" indent="0">
              <a:buNone/>
            </a:pPr>
            <a:r>
              <a:rPr lang="en-GB" sz="4000" dirty="0">
                <a:solidFill>
                  <a:srgbClr val="7030A0"/>
                </a:solidFill>
              </a:rPr>
              <a:t>AWS</a:t>
            </a:r>
          </a:p>
          <a:p>
            <a:pPr marL="0" indent="0">
              <a:buNone/>
            </a:pPr>
            <a:r>
              <a:rPr lang="en-GB" sz="4000" dirty="0">
                <a:solidFill>
                  <a:schemeClr val="bg1"/>
                </a:solidFill>
              </a:rPr>
              <a:t>Types of site : Subsidiary</a:t>
            </a:r>
          </a:p>
          <a:p>
            <a:pPr marL="0" indent="0">
              <a:buNone/>
            </a:pPr>
            <a:r>
              <a:rPr lang="en-GB" sz="4000" dirty="0">
                <a:solidFill>
                  <a:schemeClr val="bg1"/>
                </a:solidFill>
              </a:rPr>
              <a:t>Key people : Andy </a:t>
            </a:r>
            <a:r>
              <a:rPr lang="en-GB" sz="4000" dirty="0" err="1">
                <a:solidFill>
                  <a:schemeClr val="bg1"/>
                </a:solidFill>
              </a:rPr>
              <a:t>Jassy</a:t>
            </a:r>
            <a:r>
              <a:rPr lang="en-GB" sz="4000" dirty="0">
                <a:solidFill>
                  <a:schemeClr val="bg1"/>
                </a:solidFill>
              </a:rPr>
              <a:t> (CEO)</a:t>
            </a:r>
          </a:p>
          <a:p>
            <a:pPr marL="0" indent="0">
              <a:buNone/>
            </a:pPr>
            <a:r>
              <a:rPr lang="en-GB" sz="4000" dirty="0">
                <a:solidFill>
                  <a:schemeClr val="bg1"/>
                </a:solidFill>
              </a:rPr>
              <a:t>Industry : Web services, cloud computing</a:t>
            </a:r>
          </a:p>
          <a:p>
            <a:pPr marL="0" indent="0">
              <a:buNone/>
            </a:pPr>
            <a:r>
              <a:rPr lang="en-GB" sz="4000" dirty="0">
                <a:solidFill>
                  <a:schemeClr val="bg1"/>
                </a:solidFill>
              </a:rPr>
              <a:t>Subsidiaries Annapurna Labs AWS Elemental</a:t>
            </a:r>
          </a:p>
          <a:p>
            <a:pPr marL="0" indent="0">
              <a:buNone/>
            </a:pPr>
            <a:r>
              <a:rPr lang="en-GB" sz="4000" dirty="0">
                <a:solidFill>
                  <a:schemeClr val="bg1"/>
                </a:solidFill>
              </a:rPr>
              <a:t>Website </a:t>
            </a:r>
            <a:r>
              <a:rPr lang="en-GB" sz="4000" dirty="0" err="1">
                <a:solidFill>
                  <a:schemeClr val="bg1"/>
                </a:solidFill>
              </a:rPr>
              <a:t>aws.amazon,com</a:t>
            </a:r>
            <a:endParaRPr lang="en-GB" sz="4000" dirty="0">
              <a:solidFill>
                <a:schemeClr val="bg1"/>
              </a:solidFill>
            </a:endParaRPr>
          </a:p>
          <a:p>
            <a:pPr marL="0" indent="0">
              <a:buNone/>
            </a:pPr>
            <a:r>
              <a:rPr lang="en-GB" sz="4000" dirty="0">
                <a:solidFill>
                  <a:schemeClr val="bg1"/>
                </a:solidFill>
              </a:rPr>
              <a:t>Launched March 2006: 12 years ago</a:t>
            </a:r>
          </a:p>
        </p:txBody>
      </p:sp>
    </p:spTree>
    <p:extLst>
      <p:ext uri="{BB962C8B-B14F-4D97-AF65-F5344CB8AC3E}">
        <p14:creationId xmlns:p14="http://schemas.microsoft.com/office/powerpoint/2010/main" val="65676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88A8-1540-4276-B89F-1760A0A3A5F0}"/>
              </a:ext>
            </a:extLst>
          </p:cNvPr>
          <p:cNvSpPr>
            <a:spLocks noGrp="1"/>
          </p:cNvSpPr>
          <p:nvPr>
            <p:ph type="title"/>
          </p:nvPr>
        </p:nvSpPr>
        <p:spPr/>
        <p:txBody>
          <a:bodyPr>
            <a:normAutofit/>
          </a:bodyPr>
          <a:lstStyle/>
          <a:p>
            <a:r>
              <a:rPr lang="en-GB" sz="4000" b="1" dirty="0">
                <a:solidFill>
                  <a:srgbClr val="0070C0"/>
                </a:solidFill>
              </a:rPr>
              <a:t>AMAZON S3 GLACIER</a:t>
            </a:r>
          </a:p>
        </p:txBody>
      </p:sp>
      <p:sp>
        <p:nvSpPr>
          <p:cNvPr id="3" name="Content Placeholder 2">
            <a:extLst>
              <a:ext uri="{FF2B5EF4-FFF2-40B4-BE49-F238E27FC236}">
                <a16:creationId xmlns:a16="http://schemas.microsoft.com/office/drawing/2014/main" id="{A4936AFD-B44F-47D5-844B-6447F4AD35EC}"/>
              </a:ext>
            </a:extLst>
          </p:cNvPr>
          <p:cNvSpPr>
            <a:spLocks noGrp="1"/>
          </p:cNvSpPr>
          <p:nvPr>
            <p:ph idx="1"/>
          </p:nvPr>
        </p:nvSpPr>
        <p:spPr/>
        <p:txBody>
          <a:bodyPr>
            <a:normAutofit lnSpcReduction="10000"/>
          </a:bodyPr>
          <a:lstStyle/>
          <a:p>
            <a:pPr marL="0" indent="0" algn="just">
              <a:buNone/>
            </a:pPr>
            <a:r>
              <a:rPr lang="en-US" dirty="0">
                <a:solidFill>
                  <a:schemeClr val="bg1"/>
                </a:solidFill>
                <a:effectLst/>
              </a:rPr>
              <a:t>Glacier is an extremely low-cost storage service that provides durable storage with security features for data archiving and backup. With Glacier, customers can store their data cost effectively for months, years, or even decades. Glacier enables customers to offload the administrative burdens of operating and scaling storage to AWS, so they don't have to worry about capacity planning, hardware provisioning, data replication, hardware failure detection and recovery, or time-consuming hardware migrations. For more service highlights and pricing information.</a:t>
            </a:r>
            <a:endParaRPr lang="en-GB" b="1" dirty="0">
              <a:solidFill>
                <a:schemeClr val="bg1"/>
              </a:solidFill>
              <a:effectLst/>
            </a:endParaRPr>
          </a:p>
        </p:txBody>
      </p:sp>
    </p:spTree>
    <p:extLst>
      <p:ext uri="{BB962C8B-B14F-4D97-AF65-F5344CB8AC3E}">
        <p14:creationId xmlns:p14="http://schemas.microsoft.com/office/powerpoint/2010/main" val="3203371284"/>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5453D-29D2-48F8-A7A0-6730E76C615B}"/>
              </a:ext>
            </a:extLst>
          </p:cNvPr>
          <p:cNvSpPr>
            <a:spLocks noGrp="1"/>
          </p:cNvSpPr>
          <p:nvPr>
            <p:ph idx="1"/>
          </p:nvPr>
        </p:nvSpPr>
        <p:spPr>
          <a:xfrm>
            <a:off x="1163781" y="353291"/>
            <a:ext cx="10141527" cy="5437910"/>
          </a:xfrm>
        </p:spPr>
        <p:txBody>
          <a:bodyPr>
            <a:normAutofit lnSpcReduction="10000"/>
          </a:bodyPr>
          <a:lstStyle/>
          <a:p>
            <a:pPr marL="0" lvl="0" indent="0">
              <a:buNone/>
            </a:pPr>
            <a:r>
              <a:rPr lang="en-GB" sz="4900" b="1" u="sng" dirty="0">
                <a:solidFill>
                  <a:srgbClr val="0070C0"/>
                </a:solidFill>
                <a:effectLst/>
              </a:rPr>
              <a:t>AVAILABLE COMMANDS</a:t>
            </a:r>
          </a:p>
          <a:p>
            <a:pPr marL="0" lvl="0" indent="0">
              <a:buNone/>
            </a:pPr>
            <a:r>
              <a:rPr lang="en-GB" b="1" u="sng" dirty="0">
                <a:effectLst/>
              </a:rPr>
              <a:t> </a:t>
            </a:r>
            <a:r>
              <a:rPr lang="en-GB" sz="3000" b="1" u="sng" dirty="0">
                <a:solidFill>
                  <a:schemeClr val="accent3">
                    <a:lumMod val="75000"/>
                  </a:schemeClr>
                </a:solidFill>
                <a:effectLst/>
              </a:rPr>
              <a:t>CREATE-VAULT</a:t>
            </a:r>
          </a:p>
          <a:p>
            <a:r>
              <a:rPr lang="en-GB" dirty="0">
                <a:solidFill>
                  <a:schemeClr val="bg1"/>
                </a:solidFill>
                <a:effectLst/>
              </a:rPr>
              <a:t>This operation creates a new vault with the specified name. The name of the vault must be unique within a region for an AWS account. You can create up to 1,000 vaults per account. If you need to create more vaults, contact Amazon Glacier.</a:t>
            </a:r>
          </a:p>
          <a:p>
            <a:r>
              <a:rPr lang="en-GB" dirty="0">
                <a:solidFill>
                  <a:schemeClr val="bg1"/>
                </a:solidFill>
                <a:effectLst/>
              </a:rPr>
              <a:t>You must use the following guidelines when naming a vault.</a:t>
            </a:r>
          </a:p>
          <a:p>
            <a:pPr lvl="0"/>
            <a:r>
              <a:rPr lang="en-US" dirty="0">
                <a:solidFill>
                  <a:schemeClr val="bg1"/>
                </a:solidFill>
                <a:effectLst/>
              </a:rPr>
              <a:t>Names can be between 1 and 255 characters long.</a:t>
            </a:r>
            <a:endParaRPr lang="en-GB" dirty="0">
              <a:solidFill>
                <a:schemeClr val="bg1"/>
              </a:solidFill>
              <a:effectLst/>
            </a:endParaRPr>
          </a:p>
          <a:p>
            <a:r>
              <a:rPr lang="en-US" dirty="0">
                <a:solidFill>
                  <a:schemeClr val="bg1"/>
                </a:solidFill>
                <a:effectLst/>
              </a:rPr>
              <a:t>Allowed characters are a-z, A-Z, 0-9, '_' (underscore), '-' (hyphen), and '.' (period).</a:t>
            </a:r>
            <a:endParaRPr lang="en-GB" dirty="0">
              <a:solidFill>
                <a:schemeClr val="bg1"/>
              </a:solidFill>
            </a:endParaRPr>
          </a:p>
        </p:txBody>
      </p:sp>
    </p:spTree>
    <p:extLst>
      <p:ext uri="{BB962C8B-B14F-4D97-AF65-F5344CB8AC3E}">
        <p14:creationId xmlns:p14="http://schemas.microsoft.com/office/powerpoint/2010/main" val="4283610179"/>
      </p:ext>
    </p:extLst>
  </p:cSld>
  <p:clrMapOvr>
    <a:masterClrMapping/>
  </p:clrMapOvr>
  <mc:AlternateContent xmlns:mc="http://schemas.openxmlformats.org/markup-compatibility/2006" xmlns:p14="http://schemas.microsoft.com/office/powerpoint/2010/main">
    <mc:Choice Requires="p14">
      <p:transition spd="slow" p14:dur="2000" advTm="1232"/>
    </mc:Choice>
    <mc:Fallback xmlns="">
      <p:transition spd="slow" advTm="12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D17A6-CAE7-4887-910A-1B398905E6F9}"/>
              </a:ext>
            </a:extLst>
          </p:cNvPr>
          <p:cNvSpPr>
            <a:spLocks noGrp="1"/>
          </p:cNvSpPr>
          <p:nvPr>
            <p:ph idx="1"/>
          </p:nvPr>
        </p:nvSpPr>
        <p:spPr>
          <a:xfrm>
            <a:off x="1246908" y="311726"/>
            <a:ext cx="10203873" cy="5818909"/>
          </a:xfrm>
        </p:spPr>
        <p:txBody>
          <a:bodyPr/>
          <a:lstStyle/>
          <a:p>
            <a:pPr marL="0" indent="0">
              <a:buNone/>
            </a:pPr>
            <a:r>
              <a:rPr lang="en-US" sz="3000" b="1" u="sng" dirty="0">
                <a:solidFill>
                  <a:srgbClr val="B0266E"/>
                </a:solidFill>
                <a:effectLst/>
              </a:rPr>
              <a:t>Synopsis</a:t>
            </a:r>
            <a:endParaRPr lang="en-GB" sz="3000" b="1" u="sng" dirty="0">
              <a:solidFill>
                <a:srgbClr val="B0266E"/>
              </a:solidFill>
              <a:effectLst/>
            </a:endParaRPr>
          </a:p>
          <a:p>
            <a:pPr marL="0" lvl="0" indent="0">
              <a:buNone/>
            </a:pPr>
            <a:r>
              <a:rPr lang="en-GB" sz="2800" dirty="0">
                <a:solidFill>
                  <a:schemeClr val="bg1"/>
                </a:solidFill>
              </a:rPr>
              <a:t>create-vault –account –id &lt;value&gt;</a:t>
            </a:r>
          </a:p>
          <a:p>
            <a:pPr marL="0" lvl="0" indent="0">
              <a:buNone/>
            </a:pPr>
            <a:r>
              <a:rPr lang="en-GB" sz="2800" dirty="0">
                <a:solidFill>
                  <a:schemeClr val="bg1"/>
                </a:solidFill>
              </a:rPr>
              <a:t>[ --cli-input-json &lt;</a:t>
            </a:r>
            <a:r>
              <a:rPr lang="en-GB" sz="2800" dirty="0" err="1">
                <a:solidFill>
                  <a:schemeClr val="bg1"/>
                </a:solidFill>
              </a:rPr>
              <a:t>vaiue</a:t>
            </a:r>
            <a:r>
              <a:rPr lang="en-GB" sz="2800" dirty="0">
                <a:solidFill>
                  <a:schemeClr val="bg1"/>
                </a:solidFill>
              </a:rPr>
              <a:t>&gt;]</a:t>
            </a:r>
          </a:p>
          <a:p>
            <a:pPr marL="0" lvl="0" indent="0">
              <a:buNone/>
            </a:pPr>
            <a:r>
              <a:rPr lang="en-GB" sz="2800" dirty="0">
                <a:solidFill>
                  <a:schemeClr val="bg1"/>
                </a:solidFill>
              </a:rPr>
              <a:t>[ --generate-cli-skeleton &lt;</a:t>
            </a:r>
            <a:r>
              <a:rPr lang="en-GB" sz="2800" dirty="0" err="1">
                <a:solidFill>
                  <a:schemeClr val="bg1"/>
                </a:solidFill>
              </a:rPr>
              <a:t>vaiue</a:t>
            </a:r>
            <a:r>
              <a:rPr lang="en-GB" sz="2800" dirty="0">
                <a:solidFill>
                  <a:schemeClr val="bg1"/>
                </a:solidFill>
              </a:rPr>
              <a:t>&gt;]</a:t>
            </a:r>
          </a:p>
          <a:p>
            <a:pPr marL="0" lvl="0" indent="0">
              <a:buNone/>
            </a:pPr>
            <a:r>
              <a:rPr lang="en-GB" sz="3000" u="sng" dirty="0">
                <a:solidFill>
                  <a:srgbClr val="B0266E"/>
                </a:solidFill>
              </a:rPr>
              <a:t>Example</a:t>
            </a:r>
          </a:p>
          <a:p>
            <a:pPr marL="0" indent="0">
              <a:buNone/>
            </a:pPr>
            <a:r>
              <a:rPr lang="en-GB" b="1" dirty="0">
                <a:solidFill>
                  <a:schemeClr val="bg1"/>
                </a:solidFill>
                <a:effectLst/>
              </a:rPr>
              <a:t>The following command creates a new vault named my-vault:</a:t>
            </a:r>
          </a:p>
          <a:p>
            <a:pPr marL="0" lvl="0" indent="0">
              <a:buNone/>
            </a:pPr>
            <a:r>
              <a:rPr lang="en-GB" sz="2800" dirty="0" err="1">
                <a:solidFill>
                  <a:schemeClr val="bg1"/>
                </a:solidFill>
              </a:rPr>
              <a:t>aws</a:t>
            </a:r>
            <a:r>
              <a:rPr lang="en-GB" sz="2800" dirty="0">
                <a:solidFill>
                  <a:schemeClr val="bg1"/>
                </a:solidFill>
              </a:rPr>
              <a:t> glacier create-vault –vault-name my-vault –account-id -</a:t>
            </a:r>
          </a:p>
          <a:p>
            <a:pPr marL="0" indent="0">
              <a:buNone/>
            </a:pPr>
            <a:r>
              <a:rPr lang="en-GB" b="1" dirty="0">
                <a:solidFill>
                  <a:schemeClr val="bg1"/>
                </a:solidFill>
                <a:effectLst/>
              </a:rPr>
              <a:t>Amazon Glacier requires an account ID argument when performing operations, but you can use a hyphen to specify the in-use account.</a:t>
            </a:r>
          </a:p>
          <a:p>
            <a:pPr marL="0" lvl="0" indent="0">
              <a:buNone/>
            </a:pPr>
            <a:endParaRPr lang="en-GB" dirty="0"/>
          </a:p>
        </p:txBody>
      </p:sp>
    </p:spTree>
    <p:extLst>
      <p:ext uri="{BB962C8B-B14F-4D97-AF65-F5344CB8AC3E}">
        <p14:creationId xmlns:p14="http://schemas.microsoft.com/office/powerpoint/2010/main" val="573317632"/>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813F-86B6-4EC6-A988-19094FE7B0E5}"/>
              </a:ext>
            </a:extLst>
          </p:cNvPr>
          <p:cNvSpPr>
            <a:spLocks noGrp="1"/>
          </p:cNvSpPr>
          <p:nvPr>
            <p:ph idx="1"/>
          </p:nvPr>
        </p:nvSpPr>
        <p:spPr>
          <a:xfrm>
            <a:off x="925584" y="408708"/>
            <a:ext cx="10340831" cy="6040584"/>
          </a:xfrm>
        </p:spPr>
        <p:txBody>
          <a:bodyPr>
            <a:normAutofit fontScale="70000" lnSpcReduction="20000"/>
          </a:bodyPr>
          <a:lstStyle/>
          <a:p>
            <a:pPr marL="0" indent="0">
              <a:buNone/>
            </a:pPr>
            <a:r>
              <a:rPr lang="en-US" sz="4300" u="sng" dirty="0">
                <a:solidFill>
                  <a:srgbClr val="FF0000"/>
                </a:solidFill>
                <a:effectLst/>
              </a:rPr>
              <a:t>LIST-VAULTS</a:t>
            </a:r>
          </a:p>
          <a:p>
            <a:pPr marL="0" indent="0">
              <a:buNone/>
            </a:pPr>
            <a:r>
              <a:rPr lang="en-GB" sz="4000" dirty="0">
                <a:solidFill>
                  <a:schemeClr val="bg1"/>
                </a:solidFill>
                <a:effectLst/>
              </a:rPr>
              <a:t>This operation lists all vaults owned by the calling user's account. The list returned in the response is ASCII-sorted by vault name.</a:t>
            </a:r>
          </a:p>
          <a:p>
            <a:pPr marL="0" indent="0">
              <a:buNone/>
            </a:pPr>
            <a:r>
              <a:rPr lang="en-US" sz="4000" u="sng" dirty="0">
                <a:solidFill>
                  <a:srgbClr val="FF0000"/>
                </a:solidFill>
                <a:effectLst/>
              </a:rPr>
              <a:t>Synopsis</a:t>
            </a:r>
          </a:p>
          <a:p>
            <a:pPr marL="0" indent="0">
              <a:buNone/>
            </a:pPr>
            <a:r>
              <a:rPr lang="en-US" sz="4000" u="sng" dirty="0">
                <a:solidFill>
                  <a:schemeClr val="bg1"/>
                </a:solidFill>
                <a:effectLst/>
              </a:rPr>
              <a:t>list-vaults –account-id &lt;value&gt;</a:t>
            </a:r>
          </a:p>
          <a:p>
            <a:pPr marL="0" indent="0">
              <a:buNone/>
            </a:pPr>
            <a:r>
              <a:rPr lang="en-US" sz="4000" dirty="0">
                <a:solidFill>
                  <a:schemeClr val="bg1"/>
                </a:solidFill>
                <a:effectLst/>
              </a:rPr>
              <a:t>[ --cli-input-json &lt;value&gt;]</a:t>
            </a:r>
          </a:p>
          <a:p>
            <a:pPr marL="0" indent="0">
              <a:buNone/>
            </a:pPr>
            <a:r>
              <a:rPr lang="en-US" sz="4000" dirty="0">
                <a:solidFill>
                  <a:schemeClr val="bg1"/>
                </a:solidFill>
                <a:effectLst/>
              </a:rPr>
              <a:t>[ --starting-token &lt;value&gt;]</a:t>
            </a:r>
          </a:p>
          <a:p>
            <a:pPr marL="0" indent="0">
              <a:buNone/>
            </a:pPr>
            <a:r>
              <a:rPr lang="en-US" sz="4000" dirty="0">
                <a:solidFill>
                  <a:schemeClr val="bg1"/>
                </a:solidFill>
                <a:effectLst/>
              </a:rPr>
              <a:t>[ --page-size &lt;value&gt;]</a:t>
            </a:r>
          </a:p>
          <a:p>
            <a:pPr marL="0" indent="0">
              <a:buNone/>
            </a:pPr>
            <a:r>
              <a:rPr lang="en-US" sz="4000" dirty="0">
                <a:solidFill>
                  <a:schemeClr val="bg1"/>
                </a:solidFill>
                <a:effectLst/>
              </a:rPr>
              <a:t>[ --max-items &lt;value&gt;]</a:t>
            </a:r>
          </a:p>
          <a:p>
            <a:pPr marL="0" indent="0">
              <a:buNone/>
            </a:pPr>
            <a:r>
              <a:rPr lang="en-US" sz="4000" dirty="0">
                <a:solidFill>
                  <a:schemeClr val="bg1"/>
                </a:solidFill>
                <a:effectLst/>
              </a:rPr>
              <a:t>[ --generate-cli-skeleton &lt;value&gt;]</a:t>
            </a:r>
          </a:p>
          <a:p>
            <a:pPr marL="0" indent="0">
              <a:buNone/>
            </a:pPr>
            <a:r>
              <a:rPr lang="en-US" b="1" i="1" dirty="0">
                <a:solidFill>
                  <a:schemeClr val="bg1"/>
                </a:solidFill>
                <a:effectLst/>
              </a:rPr>
              <a:t>  </a:t>
            </a:r>
            <a:endParaRPr lang="en-GB" b="1" i="1" dirty="0">
              <a:solidFill>
                <a:schemeClr val="bg1"/>
              </a:solidFill>
              <a:effectLst/>
            </a:endParaRP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02445669"/>
      </p:ext>
    </p:extLst>
  </p:cSld>
  <p:clrMapOvr>
    <a:masterClrMapping/>
  </p:clrMapOvr>
  <mc:AlternateContent xmlns:mc="http://schemas.openxmlformats.org/markup-compatibility/2006" xmlns:p14="http://schemas.microsoft.com/office/powerpoint/2010/main">
    <mc:Choice Requires="p14">
      <p:transition spd="slow" p14:dur="2000" advTm="872"/>
    </mc:Choice>
    <mc:Fallback xmlns="">
      <p:transition spd="slow" advTm="8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41EF-687B-4AF4-8E60-9E4E504532F8}"/>
              </a:ext>
            </a:extLst>
          </p:cNvPr>
          <p:cNvSpPr>
            <a:spLocks noGrp="1"/>
          </p:cNvSpPr>
          <p:nvPr>
            <p:ph idx="1"/>
          </p:nvPr>
        </p:nvSpPr>
        <p:spPr>
          <a:xfrm>
            <a:off x="1133403" y="374073"/>
            <a:ext cx="9925194" cy="6109854"/>
          </a:xfrm>
        </p:spPr>
        <p:txBody>
          <a:bodyPr>
            <a:normAutofit lnSpcReduction="10000"/>
          </a:bodyPr>
          <a:lstStyle/>
          <a:p>
            <a:r>
              <a:rPr lang="en-GB" sz="3000" b="1" u="sng" dirty="0">
                <a:solidFill>
                  <a:srgbClr val="B0266E"/>
                </a:solidFill>
                <a:effectLst/>
              </a:rPr>
              <a:t>Examples</a:t>
            </a:r>
          </a:p>
          <a:p>
            <a:r>
              <a:rPr lang="en-GB" dirty="0">
                <a:solidFill>
                  <a:schemeClr val="bg1"/>
                </a:solidFill>
                <a:effectLst/>
              </a:rPr>
              <a:t>The following command lists the vaults in the default account and region:</a:t>
            </a:r>
          </a:p>
          <a:p>
            <a:pPr marL="0" indent="0">
              <a:buNone/>
            </a:pPr>
            <a:r>
              <a:rPr lang="en-GB" dirty="0">
                <a:solidFill>
                  <a:schemeClr val="bg1"/>
                </a:solidFill>
                <a:effectLst/>
              </a:rPr>
              <a:t>Aws glacier list-vaults –account-id –</a:t>
            </a:r>
          </a:p>
          <a:p>
            <a:pPr marL="0" indent="0">
              <a:buNone/>
            </a:pPr>
            <a:r>
              <a:rPr lang="en-GB" dirty="0">
                <a:solidFill>
                  <a:schemeClr val="bg1"/>
                </a:solidFill>
                <a:effectLst/>
              </a:rPr>
              <a:t>  </a:t>
            </a:r>
            <a:r>
              <a:rPr lang="en-GB" dirty="0" err="1">
                <a:solidFill>
                  <a:schemeClr val="bg1"/>
                </a:solidFill>
                <a:effectLst/>
              </a:rPr>
              <a:t>VaultList</a:t>
            </a:r>
            <a:r>
              <a:rPr lang="en-GB" dirty="0">
                <a:solidFill>
                  <a:schemeClr val="bg1"/>
                </a:solidFill>
                <a:effectLst/>
              </a:rPr>
              <a:t> -&gt; (list)</a:t>
            </a:r>
          </a:p>
          <a:p>
            <a:pPr marL="0" indent="0">
              <a:buNone/>
            </a:pPr>
            <a:r>
              <a:rPr lang="en-GB" dirty="0">
                <a:solidFill>
                  <a:schemeClr val="bg1"/>
                </a:solidFill>
                <a:effectLst/>
              </a:rPr>
              <a:t>  List of vaults.</a:t>
            </a:r>
          </a:p>
          <a:p>
            <a:pPr marL="0" indent="0">
              <a:buNone/>
            </a:pPr>
            <a:r>
              <a:rPr lang="en-GB" dirty="0">
                <a:solidFill>
                  <a:schemeClr val="bg1"/>
                </a:solidFill>
                <a:effectLst/>
              </a:rPr>
              <a:t>  (structure)</a:t>
            </a:r>
          </a:p>
          <a:p>
            <a:r>
              <a:rPr lang="en-GB" dirty="0">
                <a:solidFill>
                  <a:schemeClr val="bg1"/>
                </a:solidFill>
                <a:effectLst/>
              </a:rPr>
              <a:t>  Contains the Amazon Glacier response to your request.</a:t>
            </a:r>
          </a:p>
          <a:p>
            <a:pPr marL="0" indent="0">
              <a:buNone/>
            </a:pPr>
            <a:r>
              <a:rPr lang="en-GB" dirty="0">
                <a:solidFill>
                  <a:schemeClr val="bg1"/>
                </a:solidFill>
                <a:effectLst/>
              </a:rPr>
              <a:t>  </a:t>
            </a:r>
            <a:r>
              <a:rPr lang="en-GB" dirty="0" err="1">
                <a:solidFill>
                  <a:schemeClr val="bg1"/>
                </a:solidFill>
                <a:effectLst/>
              </a:rPr>
              <a:t>VaultARN</a:t>
            </a:r>
            <a:r>
              <a:rPr lang="en-GB" dirty="0">
                <a:solidFill>
                  <a:schemeClr val="bg1"/>
                </a:solidFill>
                <a:effectLst/>
              </a:rPr>
              <a:t> -&gt; (string)</a:t>
            </a:r>
          </a:p>
          <a:p>
            <a:r>
              <a:rPr lang="en-US" dirty="0">
                <a:solidFill>
                  <a:schemeClr val="bg1"/>
                </a:solidFill>
                <a:effectLst/>
              </a:rPr>
              <a:t>The Amazon Resource Name (ARN) of the vault.</a:t>
            </a:r>
            <a:endParaRPr lang="en-GB" dirty="0">
              <a:solidFill>
                <a:schemeClr val="bg1"/>
              </a:solidFill>
              <a:effectLst/>
            </a:endParaRPr>
          </a:p>
          <a:p>
            <a:pPr marL="0" indent="0">
              <a:buNone/>
            </a:pPr>
            <a:r>
              <a:rPr lang="en-GB" dirty="0">
                <a:solidFill>
                  <a:schemeClr val="bg1"/>
                </a:solidFill>
                <a:effectLst/>
              </a:rPr>
              <a:t>  </a:t>
            </a:r>
            <a:r>
              <a:rPr lang="en-GB" dirty="0" err="1">
                <a:solidFill>
                  <a:schemeClr val="bg1"/>
                </a:solidFill>
                <a:effectLst/>
              </a:rPr>
              <a:t>VaultName</a:t>
            </a:r>
            <a:r>
              <a:rPr lang="en-GB" dirty="0">
                <a:solidFill>
                  <a:schemeClr val="bg1"/>
                </a:solidFill>
                <a:effectLst/>
              </a:rPr>
              <a:t> -&gt; (string)</a:t>
            </a:r>
          </a:p>
          <a:p>
            <a:pPr marL="0" indent="0">
              <a:buNone/>
            </a:pPr>
            <a:r>
              <a:rPr lang="en-US" dirty="0">
                <a:solidFill>
                  <a:schemeClr val="bg1"/>
                </a:solidFill>
                <a:effectLst/>
              </a:rPr>
              <a:t>  The name of the vault.</a:t>
            </a:r>
            <a:endParaRPr lang="en-GB" dirty="0">
              <a:solidFill>
                <a:schemeClr val="bg1"/>
              </a:solidFill>
              <a:effectLst/>
            </a:endParaRPr>
          </a:p>
          <a:p>
            <a:pPr marL="0" indent="0">
              <a:buNone/>
            </a:pPr>
            <a:endParaRPr lang="en-GB" dirty="0">
              <a:effectLst/>
            </a:endParaRPr>
          </a:p>
          <a:p>
            <a:pPr marL="0" indent="0">
              <a:buNone/>
            </a:pPr>
            <a:endParaRPr lang="en-US" dirty="0">
              <a:effectLst/>
            </a:endParaRPr>
          </a:p>
        </p:txBody>
      </p:sp>
    </p:spTree>
    <p:extLst>
      <p:ext uri="{BB962C8B-B14F-4D97-AF65-F5344CB8AC3E}">
        <p14:creationId xmlns:p14="http://schemas.microsoft.com/office/powerpoint/2010/main" val="3295857891"/>
      </p:ext>
    </p:extLst>
  </p:cSld>
  <p:clrMapOvr>
    <a:masterClrMapping/>
  </p:clrMapOvr>
  <mc:AlternateContent xmlns:mc="http://schemas.openxmlformats.org/markup-compatibility/2006" xmlns:p14="http://schemas.microsoft.com/office/powerpoint/2010/main">
    <mc:Choice Requires="p14">
      <p:transition spd="slow" p14:dur="2000" advTm="1717"/>
    </mc:Choice>
    <mc:Fallback xmlns="">
      <p:transition spd="slow" advTm="171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E752D-F64D-434E-9C55-CBBDA5E827C7}"/>
              </a:ext>
            </a:extLst>
          </p:cNvPr>
          <p:cNvSpPr>
            <a:spLocks noGrp="1"/>
          </p:cNvSpPr>
          <p:nvPr>
            <p:ph idx="1"/>
          </p:nvPr>
        </p:nvSpPr>
        <p:spPr>
          <a:xfrm>
            <a:off x="1143000" y="270164"/>
            <a:ext cx="9705109" cy="6089072"/>
          </a:xfrm>
          <a:noFill/>
          <a:ln>
            <a:noFill/>
          </a:ln>
        </p:spPr>
        <p:txBody>
          <a:bodyPr>
            <a:normAutofit/>
          </a:bodyPr>
          <a:lstStyle/>
          <a:p>
            <a:pPr marL="0" indent="0">
              <a:buNone/>
            </a:pPr>
            <a:r>
              <a:rPr lang="en-GB" sz="3000" b="1" u="sng" dirty="0">
                <a:solidFill>
                  <a:srgbClr val="FF0000"/>
                </a:solidFill>
              </a:rPr>
              <a:t>DELETE-VAULT</a:t>
            </a:r>
          </a:p>
          <a:p>
            <a:pPr marL="0" indent="0">
              <a:buNone/>
            </a:pPr>
            <a:r>
              <a:rPr lang="en-US" sz="2800" dirty="0">
                <a:solidFill>
                  <a:schemeClr val="bg1"/>
                </a:solidFill>
                <a:effectLst/>
              </a:rPr>
              <a:t>This operation deletes a vault. Amazon Glacier will delete a vault only if there are no archives in the vault as of the last inventory and there have been no writes to the vault since the last inventory. If either of these conditions is not satisfied, the vault deletion fails (that is, the vault is not removed) and Amazon Glacier returns an error. You can use </a:t>
            </a:r>
            <a:r>
              <a:rPr lang="en-US" sz="2800" dirty="0" err="1">
                <a:solidFill>
                  <a:schemeClr val="bg1"/>
                </a:solidFill>
                <a:effectLst/>
              </a:rPr>
              <a:t>DescribeVault</a:t>
            </a:r>
            <a:r>
              <a:rPr lang="en-US" sz="2800" dirty="0">
                <a:solidFill>
                  <a:schemeClr val="bg1"/>
                </a:solidFill>
                <a:effectLst/>
              </a:rPr>
              <a:t> to return the number of archives in a vault, and you can use </a:t>
            </a:r>
            <a:r>
              <a:rPr lang="en-US" sz="2800" u="sng" dirty="0">
                <a:solidFill>
                  <a:schemeClr val="bg1"/>
                </a:solidFill>
                <a:effectLst/>
                <a:hlinkClick r:id="rId2">
                  <a:extLst>
                    <a:ext uri="{A12FA001-AC4F-418D-AE19-62706E023703}">
                      <ahyp:hlinkClr xmlns:ahyp="http://schemas.microsoft.com/office/drawing/2018/hyperlinkcolor" val="tx"/>
                    </a:ext>
                  </a:extLst>
                </a:hlinkClick>
              </a:rPr>
              <a:t>Initiate a Job (POST jobs)</a:t>
            </a:r>
            <a:r>
              <a:rPr lang="en-US" sz="2800" dirty="0">
                <a:solidFill>
                  <a:schemeClr val="bg1"/>
                </a:solidFill>
                <a:effectLst/>
              </a:rPr>
              <a:t> to initiate a new inventory retrieval for a vault</a:t>
            </a:r>
            <a:r>
              <a:rPr lang="en-US" dirty="0">
                <a:solidFill>
                  <a:schemeClr val="bg1"/>
                </a:solidFill>
                <a:effectLst/>
              </a:rPr>
              <a:t>.</a:t>
            </a:r>
            <a:endParaRPr lang="en-GB" b="1" dirty="0">
              <a:solidFill>
                <a:schemeClr val="bg1"/>
              </a:solidFill>
            </a:endParaRPr>
          </a:p>
        </p:txBody>
      </p:sp>
      <p:sp>
        <p:nvSpPr>
          <p:cNvPr id="4" name="Arrow: Right 3">
            <a:extLst>
              <a:ext uri="{FF2B5EF4-FFF2-40B4-BE49-F238E27FC236}">
                <a16:creationId xmlns:a16="http://schemas.microsoft.com/office/drawing/2014/main" id="{671C81A5-3EF1-4104-8F5B-C8E9A9A3B515}"/>
              </a:ext>
            </a:extLst>
          </p:cNvPr>
          <p:cNvSpPr/>
          <p:nvPr/>
        </p:nvSpPr>
        <p:spPr>
          <a:xfrm>
            <a:off x="5486400" y="3331029"/>
            <a:ext cx="45719" cy="65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7606040"/>
      </p:ext>
    </p:extLst>
  </p:cSld>
  <p:clrMapOvr>
    <a:masterClrMapping/>
  </p:clrMapOvr>
  <mc:AlternateContent xmlns:mc="http://schemas.openxmlformats.org/markup-compatibility/2006" xmlns:p14="http://schemas.microsoft.com/office/powerpoint/2010/main">
    <mc:Choice Requires="p14">
      <p:transition spd="slow" p14:dur="2000" advTm="1432"/>
    </mc:Choice>
    <mc:Fallback xmlns="">
      <p:transition spd="slow" advTm="14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DF5B-9EF2-4B70-BA26-6294EA64AF71}"/>
              </a:ext>
            </a:extLst>
          </p:cNvPr>
          <p:cNvSpPr>
            <a:spLocks noGrp="1"/>
          </p:cNvSpPr>
          <p:nvPr>
            <p:ph idx="1"/>
          </p:nvPr>
        </p:nvSpPr>
        <p:spPr>
          <a:xfrm>
            <a:off x="1018309" y="249381"/>
            <a:ext cx="10370127" cy="6047509"/>
          </a:xfrm>
        </p:spPr>
        <p:txBody>
          <a:bodyPr>
            <a:normAutofit lnSpcReduction="10000"/>
          </a:bodyPr>
          <a:lstStyle/>
          <a:p>
            <a:r>
              <a:rPr lang="en-GB" sz="3000" b="1" u="sng" dirty="0">
                <a:solidFill>
                  <a:srgbClr val="B0266E"/>
                </a:solidFill>
                <a:effectLst/>
              </a:rPr>
              <a:t>SYNOPSIS</a:t>
            </a:r>
          </a:p>
          <a:p>
            <a:pPr marL="0" indent="0">
              <a:buNone/>
            </a:pPr>
            <a:r>
              <a:rPr lang="en-GB" sz="2800" b="1" dirty="0">
                <a:solidFill>
                  <a:schemeClr val="bg1"/>
                </a:solidFill>
                <a:effectLst/>
              </a:rPr>
              <a:t>  delete-vault –account-id &lt;value&gt; --vault-name &lt;value&gt;</a:t>
            </a:r>
          </a:p>
          <a:p>
            <a:pPr marL="0" indent="0">
              <a:buNone/>
            </a:pPr>
            <a:r>
              <a:rPr lang="en-GB" sz="2800" b="1" dirty="0">
                <a:solidFill>
                  <a:schemeClr val="bg1"/>
                </a:solidFill>
                <a:effectLst/>
              </a:rPr>
              <a:t> [ --cli-input-json &lt;value&gt;]</a:t>
            </a:r>
          </a:p>
          <a:p>
            <a:pPr marL="0" indent="0">
              <a:buNone/>
            </a:pPr>
            <a:r>
              <a:rPr lang="en-GB" sz="2800" dirty="0">
                <a:solidFill>
                  <a:schemeClr val="bg1"/>
                </a:solidFill>
              </a:rPr>
              <a:t> [ --generate-cli-skeleton &lt;value&gt;]</a:t>
            </a:r>
          </a:p>
          <a:p>
            <a:pPr marL="0" indent="0">
              <a:buNone/>
            </a:pPr>
            <a:r>
              <a:rPr lang="en-GB" sz="3000" b="1" u="sng" dirty="0">
                <a:solidFill>
                  <a:srgbClr val="B0266E"/>
                </a:solidFill>
              </a:rPr>
              <a:t>EXAMPLES</a:t>
            </a:r>
          </a:p>
          <a:p>
            <a:pPr marL="0" indent="0">
              <a:buNone/>
            </a:pPr>
            <a:r>
              <a:rPr lang="en-GB" sz="2800" dirty="0">
                <a:solidFill>
                  <a:schemeClr val="bg1"/>
                </a:solidFill>
                <a:effectLst/>
              </a:rPr>
              <a:t>The following command deletes a vault named my-vault:</a:t>
            </a:r>
          </a:p>
          <a:p>
            <a:pPr marL="0" indent="0">
              <a:buNone/>
            </a:pPr>
            <a:r>
              <a:rPr lang="en-GB" sz="2800" dirty="0">
                <a:solidFill>
                  <a:schemeClr val="bg1"/>
                </a:solidFill>
                <a:effectLst/>
              </a:rPr>
              <a:t> </a:t>
            </a:r>
            <a:r>
              <a:rPr lang="en-GB" sz="2800" dirty="0" err="1">
                <a:solidFill>
                  <a:schemeClr val="bg1"/>
                </a:solidFill>
                <a:effectLst/>
              </a:rPr>
              <a:t>aws</a:t>
            </a:r>
            <a:r>
              <a:rPr lang="en-GB" sz="2800" dirty="0">
                <a:solidFill>
                  <a:schemeClr val="bg1"/>
                </a:solidFill>
                <a:effectLst/>
              </a:rPr>
              <a:t> glacier delete-vault –vault-name my-vault –account-id -</a:t>
            </a:r>
          </a:p>
          <a:p>
            <a:pPr marL="0" indent="0">
              <a:buNone/>
            </a:pPr>
            <a:r>
              <a:rPr lang="en-GB" sz="2800" dirty="0">
                <a:solidFill>
                  <a:schemeClr val="bg1"/>
                </a:solidFill>
                <a:effectLst/>
              </a:rPr>
              <a:t>This command does not produce any output. Amazon Glacier requires an account ID argument when performing operations, but you can use a hyphen to specify the in-use account.</a:t>
            </a:r>
          </a:p>
          <a:p>
            <a:pPr marL="0" indent="0">
              <a:buNone/>
            </a:pPr>
            <a:endParaRPr lang="en-GB" dirty="0"/>
          </a:p>
        </p:txBody>
      </p:sp>
    </p:spTree>
    <p:extLst>
      <p:ext uri="{BB962C8B-B14F-4D97-AF65-F5344CB8AC3E}">
        <p14:creationId xmlns:p14="http://schemas.microsoft.com/office/powerpoint/2010/main" val="3983406495"/>
      </p:ext>
    </p:extLst>
  </p:cSld>
  <p:clrMapOvr>
    <a:masterClrMapping/>
  </p:clrMapOvr>
  <mc:AlternateContent xmlns:mc="http://schemas.openxmlformats.org/markup-compatibility/2006" xmlns:p14="http://schemas.microsoft.com/office/powerpoint/2010/main">
    <mc:Choice Requires="p14">
      <p:transition spd="slow" p14:dur="2000" advTm="955"/>
    </mc:Choice>
    <mc:Fallback xmlns="">
      <p:transition spd="slow" advTm="95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465</TotalTime>
  <Words>906</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     AWS  (AMAZON WEBSERVICES)</vt:lpstr>
      <vt:lpstr>PowerPoint Presentation</vt:lpstr>
      <vt:lpstr>AMAZON S3 GLACIER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50</cp:revision>
  <dcterms:created xsi:type="dcterms:W3CDTF">2017-11-13T19:42:05Z</dcterms:created>
  <dcterms:modified xsi:type="dcterms:W3CDTF">2018-12-25T17:39:35Z</dcterms:modified>
</cp:coreProperties>
</file>