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Lst>
  <p:sldIdLst>
    <p:sldId id="256" r:id="rId2"/>
    <p:sldId id="257" r:id="rId3"/>
    <p:sldId id="259"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US"/>
        </a:p>
      </dgm:t>
    </dgm:pt>
    <dgm:pt modelId="{2AF55740-9C44-4C68-8547-B1D958417AA7}">
      <dgm:prSet phldrT="[Text]"/>
      <dgm:spPr/>
      <dgm:t>
        <a:bodyPr/>
        <a:lstStyle/>
        <a:p>
          <a:r>
            <a:rPr lang="en-US"/>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dgm:spPr/>
      <dgm:t>
        <a:bodyPr/>
        <a:lstStyle/>
        <a:p>
          <a:r>
            <a:rPr lang="en-US"/>
            <a:t>Data Fetching</a:t>
          </a:r>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dgm:spPr/>
      <dgm:t>
        <a:bodyPr/>
        <a:lstStyle/>
        <a:p>
          <a:r>
            <a:rPr lang="en-US"/>
            <a:t>EDA</a:t>
          </a:r>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dgm:spPr/>
      <dgm:t>
        <a:bodyPr/>
        <a:lstStyle/>
        <a:p>
          <a:r>
            <a:rPr lang="en-US"/>
            <a:t>Data Cleaning</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a:t>Feature Engineering</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a:t>Model Building</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a:t>Model Testing</a:t>
          </a:r>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a:t>Flask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50E3DC67-9304-4BA6-B44C-CA31C25D572D}" type="pres">
      <dgm:prSet presAssocID="{AC60D69A-050F-4426-B940-F2DB5CF59C67}" presName="Name0" presStyleCnt="0">
        <dgm:presLayoutVars>
          <dgm:dir/>
          <dgm:resizeHandles/>
        </dgm:presLayoutVars>
      </dgm:prSet>
      <dgm:spPr/>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9">
        <dgm:presLayoutVars>
          <dgm:bulletEnabled val="1"/>
        </dgm:presLayoutVars>
      </dgm:prSet>
      <dgm:spPr/>
    </dgm:pt>
    <dgm:pt modelId="{10394AFC-1DCC-4472-B2B7-17992FCE007A}" type="pres">
      <dgm:prSet presAssocID="{B916D191-BE1A-4549-B4B9-66682C44AABC}" presName="sibTrans" presStyleLbl="bgSibTrans2D1" presStyleIdx="0" presStyleCnt="8"/>
      <dgm:spPr/>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9">
        <dgm:presLayoutVars>
          <dgm:bulletEnabled val="1"/>
        </dgm:presLayoutVars>
      </dgm:prSet>
      <dgm:spPr/>
    </dgm:pt>
    <dgm:pt modelId="{03077BA1-5101-4545-A2A3-4ED3BB3CF98C}" type="pres">
      <dgm:prSet presAssocID="{6942AA6F-5B44-4DBE-ABDF-56719CD44AD3}" presName="sibTrans" presStyleLbl="bgSibTrans2D1" presStyleIdx="1" presStyleCnt="8"/>
      <dgm:spPr/>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9">
        <dgm:presLayoutVars>
          <dgm:bulletEnabled val="1"/>
        </dgm:presLayoutVars>
      </dgm:prSet>
      <dgm:spPr/>
    </dgm:pt>
    <dgm:pt modelId="{81960D57-5E4C-4A6F-968D-00EFDC02F6BE}" type="pres">
      <dgm:prSet presAssocID="{76395EA4-C31D-4A22-9562-F42A260F1C64}" presName="sibTrans" presStyleLbl="bgSibTrans2D1" presStyleIdx="2" presStyleCnt="8"/>
      <dgm:spPr/>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9">
        <dgm:presLayoutVars>
          <dgm:bulletEnabled val="1"/>
        </dgm:presLayoutVars>
      </dgm:prSet>
      <dgm:spPr/>
    </dgm:pt>
    <dgm:pt modelId="{A69C57A8-2386-4F9A-A0F9-5707F0B1CA1B}" type="pres">
      <dgm:prSet presAssocID="{1217AA2C-A49A-4103-A06A-DE9085E82534}" presName="sibTrans" presStyleLbl="bgSibTrans2D1" presStyleIdx="3" presStyleCnt="8"/>
      <dgm:spPr/>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9">
        <dgm:presLayoutVars>
          <dgm:bulletEnabled val="1"/>
        </dgm:presLayoutVars>
      </dgm:prSet>
      <dgm:spPr/>
    </dgm:pt>
    <dgm:pt modelId="{2254A629-A638-40FD-BA57-6B73D89B11E3}" type="pres">
      <dgm:prSet presAssocID="{20D9C333-B804-4219-B5E6-6E75D023ED19}" presName="sibTrans" presStyleLbl="bgSibTrans2D1" presStyleIdx="4" presStyleCnt="8"/>
      <dgm:spPr/>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9">
        <dgm:presLayoutVars>
          <dgm:bulletEnabled val="1"/>
        </dgm:presLayoutVars>
      </dgm:prSet>
      <dgm:spPr/>
    </dgm:pt>
    <dgm:pt modelId="{7B4F1808-7F07-4822-94B3-35DD4C9A6FDA}" type="pres">
      <dgm:prSet presAssocID="{02312CAA-611D-490C-BC2C-39C4E94E969A}" presName="sibTrans" presStyleLbl="bgSibTrans2D1" presStyleIdx="5" presStyleCnt="8"/>
      <dgm:spPr/>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9">
        <dgm:presLayoutVars>
          <dgm:bulletEnabled val="1"/>
        </dgm:presLayoutVars>
      </dgm:prSet>
      <dgm:spPr/>
    </dgm:pt>
    <dgm:pt modelId="{F673BD07-6D81-4D4F-AF81-87C71F3ACF13}" type="pres">
      <dgm:prSet presAssocID="{517C0A8E-016D-4A81-B686-A26773558B92}" presName="sibTrans" presStyleLbl="bgSibTrans2D1" presStyleIdx="6" presStyleCnt="8"/>
      <dgm:spPr/>
    </dgm:pt>
    <dgm:pt modelId="{B06348C4-FD42-4D9B-8C56-72372E8DDCAF}" type="pres">
      <dgm:prSet presAssocID="{B3FC24E0-5FE9-4E94-AEDF-7B947FBBB903}" presName="compNode" presStyleCnt="0"/>
      <dgm:spPr/>
    </dgm:pt>
    <dgm:pt modelId="{1EA968C0-86F3-426E-84B8-B5937CD79FA9}" type="pres">
      <dgm:prSet presAssocID="{B3FC24E0-5FE9-4E94-AEDF-7B947FBBB903}" presName="dummyConnPt" presStyleCnt="0"/>
      <dgm:spPr/>
    </dgm:pt>
    <dgm:pt modelId="{7B72724A-DF2C-4A56-987F-9F12643D7EF3}" type="pres">
      <dgm:prSet presAssocID="{B3FC24E0-5FE9-4E94-AEDF-7B947FBBB903}" presName="node" presStyleLbl="node1" presStyleIdx="7" presStyleCnt="9">
        <dgm:presLayoutVars>
          <dgm:bulletEnabled val="1"/>
        </dgm:presLayoutVars>
      </dgm:prSet>
      <dgm:spPr/>
    </dgm:pt>
    <dgm:pt modelId="{B655CDFA-9F1C-4E55-A661-A589342A9657}" type="pres">
      <dgm:prSet presAssocID="{45252935-866F-4389-87BD-2A6A2F0C9E65}" presName="sibTrans" presStyleLbl="bgSibTrans2D1" presStyleIdx="7" presStyleCnt="8"/>
      <dgm:spPr/>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8" presStyleCnt="9">
        <dgm:presLayoutVars>
          <dgm:bulletEnabled val="1"/>
        </dgm:presLayoutVars>
      </dgm:prSet>
      <dgm:spPr/>
    </dgm:pt>
  </dgm:ptLst>
  <dgm:cxnLst>
    <dgm:cxn modelId="{EA89F106-A6AC-41ED-A1F4-DE19AAD90BEB}" type="presOf" srcId="{B916D191-BE1A-4549-B4B9-66682C44AABC}" destId="{10394AFC-1DCC-4472-B2B7-17992FCE007A}"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CF31F21B-8A22-45C1-A191-2A9C150DC645}" type="presOf" srcId="{AC60D69A-050F-4426-B940-F2DB5CF59C67}" destId="{50E3DC67-9304-4BA6-B44C-CA31C25D572D}"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3B373B29-6012-4C54-86E0-0E649913C195}" type="presOf" srcId="{02312CAA-611D-490C-BC2C-39C4E94E969A}" destId="{7B4F1808-7F07-4822-94B3-35DD4C9A6FDA}" srcOrd="0" destOrd="0" presId="urn:microsoft.com/office/officeart/2005/8/layout/bProcess4"/>
    <dgm:cxn modelId="{B4F88E2E-BB0F-4F36-A552-5E3E8C7C99D5}" type="presOf" srcId="{76395EA4-C31D-4A22-9562-F42A260F1C64}" destId="{81960D57-5E4C-4A6F-968D-00EFDC02F6BE}"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EF9F6C35-C89D-41C6-84CF-EDF810DC21B1}" type="presOf" srcId="{45252935-866F-4389-87BD-2A6A2F0C9E65}" destId="{B655CDFA-9F1C-4E55-A661-A589342A9657}" srcOrd="0" destOrd="0" presId="urn:microsoft.com/office/officeart/2005/8/layout/bProcess4"/>
    <dgm:cxn modelId="{12E6913F-A5A5-4F46-8955-3A8490C77D80}" srcId="{AC60D69A-050F-4426-B940-F2DB5CF59C67}" destId="{D89C87ED-2FAD-4F72-AE09-AEBE4A9DB8DF}" srcOrd="3" destOrd="0" parTransId="{9481E79B-19FB-4368-A09D-2769EEE5332C}" sibTransId="{1217AA2C-A49A-4103-A06A-DE9085E82534}"/>
    <dgm:cxn modelId="{9941AA60-6B58-4F74-9602-9FAA37E40019}" srcId="{AC60D69A-050F-4426-B940-F2DB5CF59C67}" destId="{B3FC24E0-5FE9-4E94-AEDF-7B947FBBB903}" srcOrd="7" destOrd="0" parTransId="{A4D37406-EBF2-4392-B607-1AD6CA83981F}" sibTransId="{45252935-866F-4389-87BD-2A6A2F0C9E65}"/>
    <dgm:cxn modelId="{19B57068-6647-4A9E-97E8-06A1A27BAE72}" type="presOf" srcId="{D89C87ED-2FAD-4F72-AE09-AEBE4A9DB8DF}" destId="{DEB782B1-3CC2-4962-AD05-A2A21736EB67}" srcOrd="0" destOrd="0" presId="urn:microsoft.com/office/officeart/2005/8/layout/bProcess4"/>
    <dgm:cxn modelId="{C855A94C-5F50-4E9E-8251-F59BC5095A2E}" type="presOf" srcId="{CEB1A578-F5B6-4DEE-8D96-C4AAC378B804}" destId="{308D3D64-A863-441E-8588-453742892D69}"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6EB7D28B-74EC-4047-A68B-192DA6BA9856}" type="presOf" srcId="{B3FC24E0-5FE9-4E94-AEDF-7B947FBBB903}" destId="{7B72724A-DF2C-4A56-987F-9F12643D7EF3}"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609186A3-8917-4A9C-92B2-9CE5CACA0C2E}" type="presOf" srcId="{32DF14FF-C4F3-482F-BFE4-C6525ECF8998}" destId="{4D4BFA98-FB30-4BF5-B124-3EA19C46C81A}"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F56CCCB-6C04-4C28-9347-0C446F900CAE}" type="presOf" srcId="{1217AA2C-A49A-4103-A06A-DE9085E82534}" destId="{A69C57A8-2386-4F9A-A0F9-5707F0B1CA1B}"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F08793D1-281C-43D4-9082-3B4EC3ECFFD1}" type="presOf" srcId="{517C0A8E-016D-4A81-B686-A26773558B92}" destId="{F673BD07-6D81-4D4F-AF81-87C71F3ACF13}" srcOrd="0" destOrd="0" presId="urn:microsoft.com/office/officeart/2005/8/layout/bProcess4"/>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8"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291065E5-6A67-4523-9512-FB599FE5BF59}" type="presParOf" srcId="{50E3DC67-9304-4BA6-B44C-CA31C25D572D}" destId="{B06348C4-FD42-4D9B-8C56-72372E8DDCAF}" srcOrd="14" destOrd="0" presId="urn:microsoft.com/office/officeart/2005/8/layout/bProcess4"/>
    <dgm:cxn modelId="{E3B7C8C2-2C75-488F-9B03-F896ECFFF867}" type="presParOf" srcId="{B06348C4-FD42-4D9B-8C56-72372E8DDCAF}" destId="{1EA968C0-86F3-426E-84B8-B5937CD79FA9}" srcOrd="0" destOrd="0" presId="urn:microsoft.com/office/officeart/2005/8/layout/bProcess4"/>
    <dgm:cxn modelId="{2093BDFE-B96D-4086-9E8C-FD3D3B9B2596}" type="presParOf" srcId="{B06348C4-FD42-4D9B-8C56-72372E8DDCAF}" destId="{7B72724A-DF2C-4A56-987F-9F12643D7EF3}" srcOrd="1" destOrd="0" presId="urn:microsoft.com/office/officeart/2005/8/layout/bProcess4"/>
    <dgm:cxn modelId="{B125DC75-8FA1-4DFB-A849-E7B5D24D1F29}" type="presParOf" srcId="{50E3DC67-9304-4BA6-B44C-CA31C25D572D}" destId="{B655CDFA-9F1C-4E55-A661-A589342A9657}" srcOrd="15" destOrd="0" presId="urn:microsoft.com/office/officeart/2005/8/layout/bProcess4"/>
    <dgm:cxn modelId="{367F3255-708F-4280-955C-28DA17A5B51E}" type="presParOf" srcId="{50E3DC67-9304-4BA6-B44C-CA31C25D572D}" destId="{E1E77D25-DC2B-4F53-AEA6-64B075D41FD4}" srcOrd="16"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4AFC-1DCC-4472-B2B7-17992FCE007A}">
      <dsp:nvSpPr>
        <dsp:cNvPr id="0" name=""/>
        <dsp:cNvSpPr/>
      </dsp:nvSpPr>
      <dsp:spPr>
        <a:xfrm rot="5400000">
          <a:off x="494361"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64CE11-D5C9-448E-A93B-8CCBCF959AB9}">
      <dsp:nvSpPr>
        <dsp:cNvPr id="0" name=""/>
        <dsp:cNvSpPr/>
      </dsp:nvSpPr>
      <dsp:spPr>
        <a:xfrm>
          <a:off x="832989"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Start</a:t>
          </a:r>
        </a:p>
      </dsp:txBody>
      <dsp:txXfrm>
        <a:off x="867797" y="35909"/>
        <a:ext cx="1911100" cy="1118813"/>
      </dsp:txXfrm>
    </dsp:sp>
    <dsp:sp modelId="{03077BA1-5101-4545-A2A3-4ED3BB3CF98C}">
      <dsp:nvSpPr>
        <dsp:cNvPr id="0" name=""/>
        <dsp:cNvSpPr/>
      </dsp:nvSpPr>
      <dsp:spPr>
        <a:xfrm rot="5400000">
          <a:off x="494361"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4BFA98-FB30-4BF5-B124-3EA19C46C81A}">
      <dsp:nvSpPr>
        <dsp:cNvPr id="0" name=""/>
        <dsp:cNvSpPr/>
      </dsp:nvSpPr>
      <dsp:spPr>
        <a:xfrm>
          <a:off x="832989"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Data Fetching</a:t>
          </a:r>
        </a:p>
      </dsp:txBody>
      <dsp:txXfrm>
        <a:off x="867797" y="1521447"/>
        <a:ext cx="1911100" cy="1118813"/>
      </dsp:txXfrm>
    </dsp:sp>
    <dsp:sp modelId="{81960D57-5E4C-4A6F-968D-00EFDC02F6BE}">
      <dsp:nvSpPr>
        <dsp:cNvPr id="0" name=""/>
        <dsp:cNvSpPr/>
      </dsp:nvSpPr>
      <dsp:spPr>
        <a:xfrm>
          <a:off x="1237130" y="3174246"/>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DF5C46-C69A-492E-87E5-3CAC61116A3D}">
      <dsp:nvSpPr>
        <dsp:cNvPr id="0" name=""/>
        <dsp:cNvSpPr/>
      </dsp:nvSpPr>
      <dsp:spPr>
        <a:xfrm>
          <a:off x="832989"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EDA</a:t>
          </a:r>
        </a:p>
      </dsp:txBody>
      <dsp:txXfrm>
        <a:off x="867797" y="3006984"/>
        <a:ext cx="1911100" cy="1118813"/>
      </dsp:txXfrm>
    </dsp:sp>
    <dsp:sp modelId="{A69C57A8-2386-4F9A-A0F9-5707F0B1CA1B}">
      <dsp:nvSpPr>
        <dsp:cNvPr id="0" name=""/>
        <dsp:cNvSpPr/>
      </dsp:nvSpPr>
      <dsp:spPr>
        <a:xfrm rot="16200000">
          <a:off x="3128714"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B782B1-3CC2-4962-AD05-A2A21736EB67}">
      <dsp:nvSpPr>
        <dsp:cNvPr id="0" name=""/>
        <dsp:cNvSpPr/>
      </dsp:nvSpPr>
      <dsp:spPr>
        <a:xfrm>
          <a:off x="3467341"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Data Cleaning</a:t>
          </a:r>
        </a:p>
      </dsp:txBody>
      <dsp:txXfrm>
        <a:off x="3502149" y="3006984"/>
        <a:ext cx="1911100" cy="1118813"/>
      </dsp:txXfrm>
    </dsp:sp>
    <dsp:sp modelId="{2254A629-A638-40FD-BA57-6B73D89B11E3}">
      <dsp:nvSpPr>
        <dsp:cNvPr id="0" name=""/>
        <dsp:cNvSpPr/>
      </dsp:nvSpPr>
      <dsp:spPr>
        <a:xfrm rot="16200000">
          <a:off x="3128714"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8D3D64-A863-441E-8588-453742892D69}">
      <dsp:nvSpPr>
        <dsp:cNvPr id="0" name=""/>
        <dsp:cNvSpPr/>
      </dsp:nvSpPr>
      <dsp:spPr>
        <a:xfrm>
          <a:off x="3467341"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Feature Engineering</a:t>
          </a:r>
        </a:p>
      </dsp:txBody>
      <dsp:txXfrm>
        <a:off x="3502149" y="1521447"/>
        <a:ext cx="1911100" cy="1118813"/>
      </dsp:txXfrm>
    </dsp:sp>
    <dsp:sp modelId="{7B4F1808-7F07-4822-94B3-35DD4C9A6FDA}">
      <dsp:nvSpPr>
        <dsp:cNvPr id="0" name=""/>
        <dsp:cNvSpPr/>
      </dsp:nvSpPr>
      <dsp:spPr>
        <a:xfrm>
          <a:off x="3871483" y="203172"/>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70926A-922C-42B9-B9FA-309A74DD6578}">
      <dsp:nvSpPr>
        <dsp:cNvPr id="0" name=""/>
        <dsp:cNvSpPr/>
      </dsp:nvSpPr>
      <dsp:spPr>
        <a:xfrm>
          <a:off x="3467341"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Model Building</a:t>
          </a:r>
        </a:p>
      </dsp:txBody>
      <dsp:txXfrm>
        <a:off x="3502149" y="35909"/>
        <a:ext cx="1911100" cy="1118813"/>
      </dsp:txXfrm>
    </dsp:sp>
    <dsp:sp modelId="{F673BD07-6D81-4D4F-AF81-87C71F3ACF13}">
      <dsp:nvSpPr>
        <dsp:cNvPr id="0" name=""/>
        <dsp:cNvSpPr/>
      </dsp:nvSpPr>
      <dsp:spPr>
        <a:xfrm rot="5400000">
          <a:off x="5763067"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25D1CD-8366-4827-A0D2-227A6FC3AAB4}">
      <dsp:nvSpPr>
        <dsp:cNvPr id="0" name=""/>
        <dsp:cNvSpPr/>
      </dsp:nvSpPr>
      <dsp:spPr>
        <a:xfrm>
          <a:off x="6101694"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Model Testing</a:t>
          </a:r>
        </a:p>
      </dsp:txBody>
      <dsp:txXfrm>
        <a:off x="6136502" y="35909"/>
        <a:ext cx="1911100" cy="1118813"/>
      </dsp:txXfrm>
    </dsp:sp>
    <dsp:sp modelId="{B655CDFA-9F1C-4E55-A661-A589342A9657}">
      <dsp:nvSpPr>
        <dsp:cNvPr id="0" name=""/>
        <dsp:cNvSpPr/>
      </dsp:nvSpPr>
      <dsp:spPr>
        <a:xfrm rot="5400000">
          <a:off x="5763067"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72724A-DF2C-4A56-987F-9F12643D7EF3}">
      <dsp:nvSpPr>
        <dsp:cNvPr id="0" name=""/>
        <dsp:cNvSpPr/>
      </dsp:nvSpPr>
      <dsp:spPr>
        <a:xfrm>
          <a:off x="6101694"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Flask Setup</a:t>
          </a:r>
        </a:p>
      </dsp:txBody>
      <dsp:txXfrm>
        <a:off x="6136502" y="1521447"/>
        <a:ext cx="1911100" cy="1118813"/>
      </dsp:txXfrm>
    </dsp:sp>
    <dsp:sp modelId="{5D4347D8-214F-44BB-AF64-234709F52F44}">
      <dsp:nvSpPr>
        <dsp:cNvPr id="0" name=""/>
        <dsp:cNvSpPr/>
      </dsp:nvSpPr>
      <dsp:spPr>
        <a:xfrm>
          <a:off x="6101694"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Deployment</a:t>
          </a:r>
        </a:p>
      </dsp:txBody>
      <dsp:txXfrm>
        <a:off x="6136502" y="3006984"/>
        <a:ext cx="1911100" cy="111881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72506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53625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6258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8/24/2024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806076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8/24/2024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749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8/24/2024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981934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822275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45068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39261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19461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AA095-1816-4B42-AE78-B6AA0620B6E7}" type="datetimeFigureOut">
              <a:rPr lang="en-US" smtClean="0"/>
              <a:t>8/24/2024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8848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AA095-1816-4B42-AE78-B6AA0620B6E7}" type="datetimeFigureOut">
              <a:rPr lang="en-US" smtClean="0"/>
              <a:t>8/24/2024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85358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8AA095-1816-4B42-AE78-B6AA0620B6E7}" type="datetimeFigureOut">
              <a:rPr lang="en-US" smtClean="0"/>
              <a:t>8/24/2024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78926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AA095-1816-4B42-AE78-B6AA0620B6E7}" type="datetimeFigureOut">
              <a:rPr lang="en-US" smtClean="0"/>
              <a:t>8/24/2024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0680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8/24/2024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736546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8/24/2024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99870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88AA095-1816-4B42-AE78-B6AA0620B6E7}" type="datetimeFigureOut">
              <a:rPr lang="en-US" smtClean="0"/>
              <a:t>8/24/2024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1068314061"/>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73FB-04D8-42C2-AE62-C8E126F7A8C0}"/>
              </a:ext>
            </a:extLst>
          </p:cNvPr>
          <p:cNvSpPr>
            <a:spLocks noGrp="1"/>
          </p:cNvSpPr>
          <p:nvPr>
            <p:ph type="ctrTitle"/>
          </p:nvPr>
        </p:nvSpPr>
        <p:spPr>
          <a:xfrm>
            <a:off x="2589213" y="2514600"/>
            <a:ext cx="8915399" cy="2262781"/>
          </a:xfrm>
        </p:spPr>
        <p:txBody>
          <a:bodyPr/>
          <a:lstStyle/>
          <a:p>
            <a:r>
              <a:rPr lang="en-US" dirty="0"/>
              <a:t>CREDIT CARD DEFAULT  PREDICTION</a:t>
            </a:r>
          </a:p>
        </p:txBody>
      </p:sp>
    </p:spTree>
    <p:extLst>
      <p:ext uri="{BB962C8B-B14F-4D97-AF65-F5344CB8AC3E}">
        <p14:creationId xmlns:p14="http://schemas.microsoft.com/office/powerpoint/2010/main" val="304096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1800" b="1" dirty="0"/>
              <a:t>Q6) How prediction was done?</a:t>
            </a:r>
          </a:p>
          <a:p>
            <a:pPr marL="0" indent="0">
              <a:buNone/>
            </a:pPr>
            <a:r>
              <a:rPr lang="en-US" sz="1800" dirty="0"/>
              <a:t>On the basis of trained model, the prediction was performed. We also created API interface for estimating cost of premium on the basis of personal health information/status.</a:t>
            </a:r>
            <a:endParaRPr lang="en-US" b="1" dirty="0"/>
          </a:p>
          <a:p>
            <a:pPr marL="0" indent="0">
              <a:buNone/>
            </a:pPr>
            <a:r>
              <a:rPr lang="en-US" b="1" dirty="0"/>
              <a:t>Q7) What are the different stages of deployment?</a:t>
            </a:r>
          </a:p>
          <a:p>
            <a:r>
              <a:rPr lang="en-US" dirty="0"/>
              <a:t>When the model is ready we deploy it in Render  platform.</a:t>
            </a:r>
          </a:p>
          <a:p>
            <a:endParaRPr lang="en-US" b="1" dirty="0"/>
          </a:p>
          <a:p>
            <a:pPr marL="0" indent="0">
              <a:buNone/>
            </a:pPr>
            <a:br>
              <a:rPr lang="en-US" sz="2400" dirty="0"/>
            </a:br>
            <a:endParaRPr lang="en-US" sz="2200" b="1" dirty="0"/>
          </a:p>
        </p:txBody>
      </p:sp>
    </p:spTree>
    <p:extLst>
      <p:ext uri="{BB962C8B-B14F-4D97-AF65-F5344CB8AC3E}">
        <p14:creationId xmlns:p14="http://schemas.microsoft.com/office/powerpoint/2010/main" val="38872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C1363-8B73-4849-8318-D36DA906B854}"/>
              </a:ext>
            </a:extLst>
          </p:cNvPr>
          <p:cNvSpPr>
            <a:spLocks noGrp="1"/>
          </p:cNvSpPr>
          <p:nvPr>
            <p:ph idx="1"/>
          </p:nvPr>
        </p:nvSpPr>
        <p:spPr>
          <a:xfrm>
            <a:off x="2346615" y="1073020"/>
            <a:ext cx="8915400" cy="5057191"/>
          </a:xfrm>
        </p:spPr>
        <p:txBody>
          <a:bodyPr>
            <a:normAutofit fontScale="92500" lnSpcReduction="10000"/>
          </a:bodyPr>
          <a:lstStyle/>
          <a:p>
            <a:pPr marL="0" indent="0">
              <a:buNone/>
            </a:pPr>
            <a:r>
              <a:rPr lang="en-US" sz="2400" b="1" dirty="0"/>
              <a:t>Objective</a:t>
            </a:r>
            <a:r>
              <a:rPr lang="en-US" sz="3200" b="1" dirty="0"/>
              <a:t> :</a:t>
            </a:r>
          </a:p>
          <a:p>
            <a:pPr marL="0" indent="0">
              <a:buNone/>
            </a:pPr>
            <a:endParaRPr lang="en-US" sz="3200" b="1" dirty="0"/>
          </a:p>
          <a:p>
            <a:pPr marL="0" indent="0">
              <a:buNone/>
            </a:pPr>
            <a:r>
              <a:rPr lang="en-US" b="0" i="0" dirty="0">
                <a:effectLst/>
                <a:highlight>
                  <a:srgbClr val="FFFFFF"/>
                </a:highlight>
                <a:latin typeface="Arial" panose="020B0604020202020204" pitchFamily="34" charset="0"/>
              </a:rPr>
              <a:t>Financial threats are displaying a trend about the credit risk of commercial banks as the </a:t>
            </a:r>
            <a:br>
              <a:rPr lang="en-US" dirty="0"/>
            </a:br>
            <a:r>
              <a:rPr lang="en-US" b="0" i="0" dirty="0">
                <a:effectLst/>
                <a:highlight>
                  <a:srgbClr val="FFFFFF"/>
                </a:highlight>
                <a:latin typeface="Arial" panose="020B0604020202020204" pitchFamily="34" charset="0"/>
              </a:rPr>
              <a:t>incredible improvement in the financial industry has arisen. In this way, one of the </a:t>
            </a:r>
            <a:br>
              <a:rPr lang="en-US" dirty="0"/>
            </a:br>
            <a:r>
              <a:rPr lang="en-US" b="0" i="0" dirty="0">
                <a:effectLst/>
                <a:highlight>
                  <a:srgbClr val="FFFFFF"/>
                </a:highlight>
                <a:latin typeface="Arial" panose="020B0604020202020204" pitchFamily="34" charset="0"/>
              </a:rPr>
              <a:t>biggest threats faces by commercial banks is the risk prediction of credit clients. The </a:t>
            </a:r>
            <a:br>
              <a:rPr lang="en-US" dirty="0"/>
            </a:br>
            <a:r>
              <a:rPr lang="en-US" b="0" i="0" dirty="0">
                <a:effectLst/>
                <a:highlight>
                  <a:srgbClr val="FFFFFF"/>
                </a:highlight>
                <a:latin typeface="Arial" panose="020B0604020202020204" pitchFamily="34" charset="0"/>
              </a:rPr>
              <a:t>goal is to predict the probability of credit default based on credit card owner's </a:t>
            </a:r>
            <a:br>
              <a:rPr lang="en-US" dirty="0"/>
            </a:br>
            <a:r>
              <a:rPr lang="en-US" b="0" i="0" dirty="0">
                <a:effectLst/>
                <a:highlight>
                  <a:srgbClr val="FFFFFF"/>
                </a:highlight>
                <a:latin typeface="Arial" panose="020B0604020202020204" pitchFamily="34" charset="0"/>
              </a:rPr>
              <a:t>characteristics and payment history. </a:t>
            </a:r>
            <a:br>
              <a:rPr lang="en-US" dirty="0"/>
            </a:br>
            <a:r>
              <a:rPr lang="en-US" dirty="0"/>
              <a:t>.</a:t>
            </a:r>
          </a:p>
          <a:p>
            <a:pPr marL="0" indent="0">
              <a:buNone/>
            </a:pPr>
            <a:endParaRPr lang="en-US" sz="2400" b="1" dirty="0"/>
          </a:p>
          <a:p>
            <a:pPr marL="0" indent="0">
              <a:buNone/>
            </a:pPr>
            <a:r>
              <a:rPr lang="en-US" sz="2400" b="1" dirty="0"/>
              <a:t>Benefits :</a:t>
            </a:r>
          </a:p>
          <a:p>
            <a:pPr>
              <a:buFont typeface="Wingdings" panose="05000000000000000000" pitchFamily="2" charset="2"/>
              <a:buChar char="§"/>
            </a:pPr>
            <a:r>
              <a:rPr lang="en-US" dirty="0"/>
              <a:t>Gets idea about how much amount required annually according to their own of  status.</a:t>
            </a:r>
          </a:p>
          <a:p>
            <a:pPr>
              <a:buFont typeface="Wingdings" panose="05000000000000000000" pitchFamily="2" charset="2"/>
              <a:buChar char="§"/>
            </a:pPr>
            <a:r>
              <a:rPr lang="en-US" dirty="0"/>
              <a:t>This can help a person in focusing more on the income aspect of an .</a:t>
            </a:r>
          </a:p>
          <a:p>
            <a:pPr>
              <a:buFont typeface="Wingdings" panose="05000000000000000000" pitchFamily="2" charset="2"/>
              <a:buChar char="§"/>
            </a:pPr>
            <a:r>
              <a:rPr lang="en-US" dirty="0"/>
              <a:t>Help in giving default prediction of credit card.</a:t>
            </a:r>
          </a:p>
          <a:p>
            <a:pPr marL="0" indent="0">
              <a:buNone/>
            </a:pPr>
            <a:endParaRPr lang="en-US" b="1" dirty="0"/>
          </a:p>
        </p:txBody>
      </p:sp>
    </p:spTree>
    <p:extLst>
      <p:ext uri="{BB962C8B-B14F-4D97-AF65-F5344CB8AC3E}">
        <p14:creationId xmlns:p14="http://schemas.microsoft.com/office/powerpoint/2010/main" val="18716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1882-BA8A-452E-8482-6FB65EB3B8D9}"/>
              </a:ext>
            </a:extLst>
          </p:cNvPr>
          <p:cNvSpPr>
            <a:spLocks noGrp="1"/>
          </p:cNvSpPr>
          <p:nvPr>
            <p:ph type="title"/>
          </p:nvPr>
        </p:nvSpPr>
        <p:spPr/>
        <p:txBody>
          <a:bodyPr>
            <a:normAutofit/>
          </a:bodyPr>
          <a:lstStyle/>
          <a:p>
            <a:r>
              <a:rPr lang="en-US" sz="3200" b="1" dirty="0">
                <a:solidFill>
                  <a:schemeClr val="tx1"/>
                </a:solidFill>
              </a:rPr>
              <a:t>Architecture</a:t>
            </a:r>
          </a:p>
        </p:txBody>
      </p:sp>
      <p:graphicFrame>
        <p:nvGraphicFramePr>
          <p:cNvPr id="4" name="Content Placeholder 3">
            <a:extLst>
              <a:ext uri="{FF2B5EF4-FFF2-40B4-BE49-F238E27FC236}">
                <a16:creationId xmlns:a16="http://schemas.microsoft.com/office/drawing/2014/main" id="{30559841-DC79-4767-944E-164A94CA1D86}"/>
              </a:ext>
            </a:extLst>
          </p:cNvPr>
          <p:cNvGraphicFramePr>
            <a:graphicFrameLocks noGrp="1"/>
          </p:cNvGraphicFramePr>
          <p:nvPr>
            <p:ph idx="1"/>
            <p:extLst>
              <p:ext uri="{D42A27DB-BD31-4B8C-83A1-F6EECF244321}">
                <p14:modId xmlns:p14="http://schemas.microsoft.com/office/powerpoint/2010/main" val="3693897441"/>
              </p:ext>
            </p:extLst>
          </p:nvPr>
        </p:nvGraphicFramePr>
        <p:xfrm>
          <a:off x="2589213" y="1750143"/>
          <a:ext cx="8915400" cy="4161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81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Data Collection and validation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The dataset was taken from the Kaggle competition page.</a:t>
            </a:r>
          </a:p>
          <a:p>
            <a:pPr>
              <a:buFont typeface="Wingdings" panose="05000000000000000000" pitchFamily="2" charset="2"/>
              <a:buChar char="§"/>
            </a:pPr>
            <a:r>
              <a:rPr lang="en-US" dirty="0"/>
              <a:t>Data type of columns – Validating the data type of the columns if wrong, then it was corrected.</a:t>
            </a:r>
          </a:p>
          <a:p>
            <a:pPr>
              <a:buFont typeface="Wingdings" panose="05000000000000000000" pitchFamily="2" charset="2"/>
              <a:buChar char="§"/>
            </a:pPr>
            <a:r>
              <a:rPr lang="en-US" dirty="0"/>
              <a:t>Null values in columns – Validating the column in the dataset have null values or missing information. </a:t>
            </a:r>
          </a:p>
          <a:p>
            <a:pPr marL="0" indent="0">
              <a:buNone/>
            </a:pPr>
            <a:endParaRPr lang="en-US" dirty="0"/>
          </a:p>
        </p:txBody>
      </p:sp>
    </p:spTree>
    <p:extLst>
      <p:ext uri="{BB962C8B-B14F-4D97-AF65-F5344CB8AC3E}">
        <p14:creationId xmlns:p14="http://schemas.microsoft.com/office/powerpoint/2010/main" val="329538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3200" b="1" dirty="0">
                <a:solidFill>
                  <a:schemeClr val="tx1"/>
                </a:solidFill>
              </a:rPr>
            </a:br>
            <a:r>
              <a:rPr lang="en-US" sz="3200" b="1" dirty="0">
                <a:solidFill>
                  <a:schemeClr val="tx1"/>
                </a:solidFill>
              </a:rPr>
              <a:t>Model Training</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a:buFont typeface="Wingdings" panose="05000000000000000000" pitchFamily="2" charset="2"/>
              <a:buChar char="Ø"/>
            </a:pPr>
            <a:r>
              <a:rPr lang="en-US" sz="2400" b="1" dirty="0"/>
              <a:t>Data Pre-processing:  </a:t>
            </a:r>
          </a:p>
          <a:p>
            <a:pPr>
              <a:buFont typeface="Wingdings" panose="05000000000000000000" pitchFamily="2" charset="2"/>
              <a:buChar char="§"/>
            </a:pPr>
            <a:r>
              <a:rPr lang="en-US" dirty="0"/>
              <a:t>Performing EDA to get insights of the data like identifying distribution, outliers etc.</a:t>
            </a:r>
          </a:p>
          <a:p>
            <a:pPr>
              <a:buFont typeface="Wingdings" panose="05000000000000000000" pitchFamily="2" charset="2"/>
              <a:buChar char="§"/>
            </a:pPr>
            <a:r>
              <a:rPr lang="en-US" dirty="0"/>
              <a:t>Check any null values present in the dataset. If present then impute those null values.</a:t>
            </a:r>
          </a:p>
          <a:p>
            <a:pPr>
              <a:buFont typeface="Wingdings" panose="05000000000000000000" pitchFamily="2" charset="2"/>
              <a:buChar char="§"/>
            </a:pPr>
            <a:r>
              <a:rPr lang="en-US" dirty="0"/>
              <a:t>Encode the categorical features/columns.</a:t>
            </a:r>
          </a:p>
          <a:p>
            <a:pPr>
              <a:buFont typeface="Wingdings" panose="05000000000000000000" pitchFamily="2" charset="2"/>
              <a:buChar char="§"/>
            </a:pPr>
            <a:r>
              <a:rPr lang="en-US" dirty="0"/>
              <a:t>Perform Standard Scalar to scale down values.</a:t>
            </a:r>
          </a:p>
          <a:p>
            <a:pPr marL="0" indent="0">
              <a:buNone/>
            </a:pPr>
            <a:endParaRPr lang="en-US" sz="2200" dirty="0"/>
          </a:p>
          <a:p>
            <a:pPr marL="0" indent="0">
              <a:buNone/>
            </a:pPr>
            <a:endParaRPr lang="en-US" sz="2400" dirty="0"/>
          </a:p>
        </p:txBody>
      </p:sp>
    </p:spTree>
    <p:extLst>
      <p:ext uri="{BB962C8B-B14F-4D97-AF65-F5344CB8AC3E}">
        <p14:creationId xmlns:p14="http://schemas.microsoft.com/office/powerpoint/2010/main" val="181840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Model Selection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endParaRPr lang="en-US" dirty="0"/>
          </a:p>
          <a:p>
            <a:pPr marL="0" indent="0">
              <a:buNone/>
            </a:pPr>
            <a:endParaRPr lang="en-US" dirty="0"/>
          </a:p>
          <a:p>
            <a:pPr marL="0" indent="0">
              <a:buNone/>
            </a:pPr>
            <a:r>
              <a:rPr lang="en-US" dirty="0"/>
              <a:t>After pre-processing and model training, we find the best model for premium prediction. The model is trained on multiple regression algorithms like Logistic Regression, Decision Trees, Random Forest, Gradient Boosting, Extreme Gradient Boosting and K-Nearest Neighbors (KNN). After prediction we will find accuracy of those predictions using evaluation metrics like Accuracy score.</a:t>
            </a:r>
            <a:r>
              <a:rPr lang="en-US" sz="2200" b="1" dirty="0"/>
              <a:t>     </a:t>
            </a:r>
            <a:endParaRPr lang="en-US" sz="2200" dirty="0"/>
          </a:p>
          <a:p>
            <a:pPr marL="0" indent="0">
              <a:buNone/>
            </a:pPr>
            <a:endParaRPr lang="en-US" sz="2400" dirty="0"/>
          </a:p>
        </p:txBody>
      </p:sp>
    </p:spTree>
    <p:extLst>
      <p:ext uri="{BB962C8B-B14F-4D97-AF65-F5344CB8AC3E}">
        <p14:creationId xmlns:p14="http://schemas.microsoft.com/office/powerpoint/2010/main" val="31345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2400" b="1" dirty="0"/>
            </a:br>
            <a:r>
              <a:rPr lang="en-US" sz="2400" b="1" dirty="0">
                <a:solidFill>
                  <a:schemeClr val="tx1"/>
                </a:solidFill>
              </a:rPr>
              <a:t>Predictions</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2200" b="1" dirty="0"/>
              <a:t>           </a:t>
            </a:r>
            <a:endParaRPr lang="en-US" sz="2200" dirty="0"/>
          </a:p>
          <a:p>
            <a:r>
              <a:rPr lang="en-US" dirty="0"/>
              <a:t>Then all the trained models were used for validating test set.</a:t>
            </a:r>
          </a:p>
          <a:p>
            <a:r>
              <a:rPr lang="en-US" dirty="0"/>
              <a:t>We</a:t>
            </a:r>
            <a:r>
              <a:rPr lang="en-US" sz="2400" dirty="0"/>
              <a:t> </a:t>
            </a:r>
            <a:r>
              <a:rPr lang="en-US" dirty="0"/>
              <a:t>perform pre-processing techniques on it.</a:t>
            </a:r>
          </a:p>
          <a:p>
            <a:r>
              <a:rPr lang="en-US" dirty="0"/>
              <a:t>The best accuracy score model were saved for developing API for prediction of premium.</a:t>
            </a:r>
          </a:p>
          <a:p>
            <a:endParaRPr lang="en-US" sz="2400" dirty="0"/>
          </a:p>
        </p:txBody>
      </p:sp>
    </p:spTree>
    <p:extLst>
      <p:ext uri="{BB962C8B-B14F-4D97-AF65-F5344CB8AC3E}">
        <p14:creationId xmlns:p14="http://schemas.microsoft.com/office/powerpoint/2010/main" val="390698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pPr algn="ctr"/>
            <a:r>
              <a:rPr lang="en-US" sz="2400" b="1" dirty="0">
                <a:solidFill>
                  <a:schemeClr val="tx1"/>
                </a:solidFill>
              </a:rPr>
              <a:t>Q &amp; A</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r>
              <a:rPr lang="en-US" sz="7200" b="1" dirty="0"/>
              <a:t>Q1) What is the source data?</a:t>
            </a:r>
          </a:p>
          <a:p>
            <a:pPr marL="0" indent="0">
              <a:buNone/>
            </a:pPr>
            <a:r>
              <a:rPr lang="en-US" sz="7200" dirty="0"/>
              <a:t>The source of the data is Kaggle. The data is in the form of ‘csv’ file.</a:t>
            </a:r>
          </a:p>
          <a:p>
            <a:pPr marL="0" indent="0">
              <a:buNone/>
            </a:pPr>
            <a:r>
              <a:rPr lang="en-US" sz="7200" b="1" dirty="0"/>
              <a:t>Q2) What was the type of the data?</a:t>
            </a:r>
          </a:p>
          <a:p>
            <a:pPr marL="0" indent="0">
              <a:buNone/>
            </a:pPr>
            <a:r>
              <a:rPr lang="en-US" sz="7200" dirty="0"/>
              <a:t>The data was combination of categorical and numerical values.</a:t>
            </a:r>
          </a:p>
          <a:p>
            <a:pPr marL="0" indent="0">
              <a:buNone/>
            </a:pPr>
            <a:r>
              <a:rPr lang="en-US" sz="7200" b="1" dirty="0"/>
              <a:t>Q3) What’s the complete flow you followed in this project?</a:t>
            </a:r>
          </a:p>
          <a:p>
            <a:pPr marL="0" indent="0">
              <a:buNone/>
            </a:pPr>
            <a:r>
              <a:rPr lang="en-US" sz="7200" dirty="0"/>
              <a:t>Refer the 3</a:t>
            </a:r>
            <a:r>
              <a:rPr lang="en-US" sz="7200" baseline="30000" dirty="0"/>
              <a:t>rd</a:t>
            </a:r>
            <a:r>
              <a:rPr lang="en-US" sz="7200" dirty="0"/>
              <a:t> slide for better understanding</a:t>
            </a:r>
            <a:endParaRPr lang="en-US" sz="5500" b="1" dirty="0"/>
          </a:p>
          <a:p>
            <a:pPr marL="0" indent="0">
              <a:buNone/>
            </a:pPr>
            <a:r>
              <a:rPr lang="en-US" sz="7200" b="1" dirty="0"/>
              <a:t>Q4) What techniques were you using for data pre-processing?</a:t>
            </a:r>
          </a:p>
          <a:p>
            <a:r>
              <a:rPr lang="en-US" sz="7200" dirty="0"/>
              <a:t>Visualizing relation of independent variables with each other and dependent variable. </a:t>
            </a:r>
          </a:p>
          <a:p>
            <a:r>
              <a:rPr lang="en-US" sz="7200" dirty="0"/>
              <a:t>Checking distribution of Continuous variables.</a:t>
            </a:r>
          </a:p>
          <a:p>
            <a:r>
              <a:rPr lang="en-US" sz="7200" dirty="0"/>
              <a:t>Checking any null values present in the dataset.</a:t>
            </a:r>
          </a:p>
          <a:p>
            <a:pPr marL="0" indent="0">
              <a:buNone/>
            </a:pPr>
            <a:br>
              <a:rPr lang="en-US" sz="2400" dirty="0"/>
            </a:br>
            <a:endParaRPr lang="en-US" sz="2200" b="1" dirty="0"/>
          </a:p>
        </p:txBody>
      </p:sp>
    </p:spTree>
    <p:extLst>
      <p:ext uri="{BB962C8B-B14F-4D97-AF65-F5344CB8AC3E}">
        <p14:creationId xmlns:p14="http://schemas.microsoft.com/office/powerpoint/2010/main" val="12641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r>
              <a:rPr lang="en-US" sz="7200" dirty="0"/>
              <a:t>Converting categorical data into numeric values.</a:t>
            </a:r>
          </a:p>
          <a:p>
            <a:r>
              <a:rPr lang="en-US" sz="7200" dirty="0"/>
              <a:t>Scaling the data.</a:t>
            </a:r>
          </a:p>
          <a:p>
            <a:pPr marL="0" indent="0">
              <a:buNone/>
            </a:pPr>
            <a:endParaRPr lang="en-US" sz="7200" b="1" dirty="0"/>
          </a:p>
          <a:p>
            <a:pPr marL="0" indent="0">
              <a:buNone/>
            </a:pPr>
            <a:r>
              <a:rPr lang="en-US" sz="7200" b="1" dirty="0"/>
              <a:t>Q5) How training was done or what models were used?</a:t>
            </a:r>
          </a:p>
          <a:p>
            <a:r>
              <a:rPr lang="en-US" sz="7200" dirty="0"/>
              <a:t>Before training the model the dataset is divided into training set and testing/validation set.</a:t>
            </a:r>
          </a:p>
          <a:p>
            <a:r>
              <a:rPr lang="en-US" sz="7200" dirty="0"/>
              <a:t>The scaling was performed of training and validation set.</a:t>
            </a:r>
          </a:p>
          <a:p>
            <a:r>
              <a:rPr lang="en-US" sz="7200" dirty="0"/>
              <a:t>The categorical columns were converted into numeric values.</a:t>
            </a:r>
          </a:p>
          <a:p>
            <a:r>
              <a:rPr lang="en-US" sz="7200" dirty="0"/>
              <a:t>Algorithms like Linear Regression, Decision Trees, Random Forest, Gradient Boosting, KNN, and Extreme Gradient Boosting  were used for model training and based on RMSE &amp; r2_score the Gradient boosting model is saved for Validation.</a:t>
            </a:r>
          </a:p>
        </p:txBody>
      </p:sp>
    </p:spTree>
    <p:extLst>
      <p:ext uri="{BB962C8B-B14F-4D97-AF65-F5344CB8AC3E}">
        <p14:creationId xmlns:p14="http://schemas.microsoft.com/office/powerpoint/2010/main" val="39948191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663</TotalTime>
  <Words>615</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Wisp</vt:lpstr>
      <vt:lpstr>CREDIT CARD DEFAULT  PREDICTION</vt:lpstr>
      <vt:lpstr>PowerPoint Presentation</vt:lpstr>
      <vt:lpstr>Architecture</vt:lpstr>
      <vt:lpstr>  Data Collection and validation</vt:lpstr>
      <vt:lpstr> Model Training</vt:lpstr>
      <vt:lpstr>  Model Selection</vt:lpstr>
      <vt:lpstr> Predictions</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Nikhil Patil</dc:creator>
  <cp:lastModifiedBy>Abhishek Upadhyay</cp:lastModifiedBy>
  <cp:revision>14</cp:revision>
  <dcterms:created xsi:type="dcterms:W3CDTF">2021-08-31T07:31:57Z</dcterms:created>
  <dcterms:modified xsi:type="dcterms:W3CDTF">2024-08-24T04:50:41Z</dcterms:modified>
</cp:coreProperties>
</file>