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oppins"/>
      <p:regular r:id="rId18"/>
      <p:bold r:id="rId19"/>
      <p:italic r:id="rId20"/>
      <p:boldItalic r:id="rId21"/>
    </p:embeddedFont>
    <p:embeddedFont>
      <p:font typeface="JetBrains Mono SemiBold"/>
      <p:regular r:id="rId22"/>
      <p:bold r:id="rId23"/>
      <p:italic r:id="rId24"/>
      <p:boldItalic r:id="rId25"/>
    </p:embeddedFont>
    <p:embeddedFont>
      <p:font typeface="Poppins SemiBold"/>
      <p:regular r:id="rId26"/>
      <p:bold r:id="rId27"/>
      <p:italic r:id="rId28"/>
      <p:boldItalic r:id="rId29"/>
    </p:embeddedFont>
    <p:embeddedFont>
      <p:font typeface="JetBrains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JetBrainsMonoSemiBold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JetBrainsMonoSemiBold-italic.fntdata"/><Relationship Id="rId23" Type="http://schemas.openxmlformats.org/officeDocument/2006/relationships/font" Target="fonts/JetBrainsMonoSemi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SemiBold-regular.fntdata"/><Relationship Id="rId25" Type="http://schemas.openxmlformats.org/officeDocument/2006/relationships/font" Target="fonts/JetBrainsMonoSemiBold-boldItalic.fntdata"/><Relationship Id="rId28" Type="http://schemas.openxmlformats.org/officeDocument/2006/relationships/font" Target="fonts/PoppinsSemiBold-italic.fntdata"/><Relationship Id="rId27" Type="http://schemas.openxmlformats.org/officeDocument/2006/relationships/font" Target="fonts/Poppins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JetBrainsMono-bold.fntdata"/><Relationship Id="rId30" Type="http://schemas.openxmlformats.org/officeDocument/2006/relationships/font" Target="fonts/JetBrainsMono-regular.fntdata"/><Relationship Id="rId11" Type="http://schemas.openxmlformats.org/officeDocument/2006/relationships/slide" Target="slides/slide6.xml"/><Relationship Id="rId33" Type="http://schemas.openxmlformats.org/officeDocument/2006/relationships/font" Target="fonts/JetBrainsMono-boldItalic.fntdata"/><Relationship Id="rId10" Type="http://schemas.openxmlformats.org/officeDocument/2006/relationships/slide" Target="slides/slide5.xml"/><Relationship Id="rId32" Type="http://schemas.openxmlformats.org/officeDocument/2006/relationships/font" Target="fonts/JetBrains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450ca49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450ca49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4853b01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4853b01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9715ac12c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9715ac12c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a436bc72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a436bc72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d7633e10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d7633e10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9d7633e10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9d7633e10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183ec250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183ec250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47f5f73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47f5f73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9d7633e10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9d7633e10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9d7633e10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9d7633e10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d7633e10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d7633e10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ec077fdf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ec077fdf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280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EBEB"/>
                </a:solidFill>
                <a:latin typeface="Poppins"/>
                <a:ea typeface="Poppins"/>
                <a:cs typeface="Poppins"/>
                <a:sym typeface="Poppins"/>
              </a:rPr>
              <a:t>Assignment : L3</a:t>
            </a:r>
            <a:endParaRPr b="1">
              <a:solidFill>
                <a:srgbClr val="00EBE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876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If-Else</a:t>
            </a:r>
            <a:endParaRPr b="1" sz="310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241825" y="218125"/>
            <a:ext cx="8520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BE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Ques</a:t>
            </a:r>
            <a:r>
              <a:rPr lang="en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: </a:t>
            </a:r>
            <a:r>
              <a:rPr lang="en" sz="275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Write a C++ program to input any character and check whether it is the alphabet, digit or special character.</a:t>
            </a:r>
            <a:endParaRPr sz="275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title"/>
          </p:nvPr>
        </p:nvSpPr>
        <p:spPr>
          <a:xfrm>
            <a:off x="311700" y="285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BE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Predict the output</a:t>
            </a:r>
            <a:endParaRPr>
              <a:solidFill>
                <a:srgbClr val="00EBE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6" name="Google Shape;106;p23"/>
          <p:cNvSpPr txBox="1"/>
          <p:nvPr>
            <p:ph idx="1" type="body"/>
          </p:nvPr>
        </p:nvSpPr>
        <p:spPr>
          <a:xfrm>
            <a:off x="311700" y="914250"/>
            <a:ext cx="8520600" cy="38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chemeClr val="lt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int </a:t>
            </a:r>
            <a:r>
              <a:rPr b="1" lang="en" sz="8000">
                <a:solidFill>
                  <a:schemeClr val="lt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main() { </a:t>
            </a:r>
            <a:endParaRPr b="1" sz="8000">
              <a:solidFill>
                <a:schemeClr val="lt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chemeClr val="lt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int a = 500, b, c ; </a:t>
            </a:r>
            <a:endParaRPr b="1" sz="8000">
              <a:solidFill>
                <a:schemeClr val="lt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chemeClr val="lt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if ( a &gt;= 400 ) </a:t>
            </a:r>
            <a:endParaRPr b="1" sz="8000">
              <a:solidFill>
                <a:schemeClr val="lt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chemeClr val="lt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 = 300 ; </a:t>
            </a:r>
            <a:endParaRPr b="1" sz="8000">
              <a:solidFill>
                <a:schemeClr val="lt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chemeClr val="lt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 = 200 ; </a:t>
            </a:r>
            <a:endParaRPr b="1" sz="8000">
              <a:solidFill>
                <a:schemeClr val="lt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chemeClr val="lt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cout &lt;&lt; "value of b and c are respectively “ &lt;&lt;b&lt;&lt;” and ” &lt;&lt; c  ; </a:t>
            </a:r>
            <a:endParaRPr b="1" sz="8000">
              <a:solidFill>
                <a:schemeClr val="lt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chemeClr val="lt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	return 0;</a:t>
            </a:r>
            <a:endParaRPr b="1" sz="8000">
              <a:solidFill>
                <a:schemeClr val="lt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chemeClr val="lt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b="1" sz="8000">
              <a:solidFill>
                <a:schemeClr val="lt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JetBrains Mono SemiBold"/>
              <a:ea typeface="JetBrains Mono SemiBold"/>
              <a:cs typeface="JetBrains Mono SemiBold"/>
              <a:sym typeface="JetBrains Mono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>
            <p:ph type="ctrTitle"/>
          </p:nvPr>
        </p:nvSpPr>
        <p:spPr>
          <a:xfrm>
            <a:off x="1191150" y="1975200"/>
            <a:ext cx="6761700" cy="11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00EBEB"/>
                </a:solidFill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 b="1" sz="7200">
              <a:solidFill>
                <a:srgbClr val="00EBE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41825" y="218125"/>
            <a:ext cx="8520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BE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Ques</a:t>
            </a:r>
            <a:r>
              <a:rPr lang="en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: Take 2 integers input and print the greatest of them.</a:t>
            </a:r>
            <a:endParaRPr>
              <a:solidFill>
                <a:srgbClr val="00EBE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241825" y="218125"/>
            <a:ext cx="8520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BE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Ques</a:t>
            </a:r>
            <a:r>
              <a:rPr lang="en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: Given the radius of the circle predict whether numerically area of this circle is larger than the circumference or not.</a:t>
            </a:r>
            <a:endParaRPr>
              <a:solidFill>
                <a:srgbClr val="00EBE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241825" y="218125"/>
            <a:ext cx="8520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00EBE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Ques</a:t>
            </a:r>
            <a:r>
              <a:rPr lang="en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: Any year is input through the keyboard. Write a program to determine whether the year is a leap year or not. (Considering leap year occurs after every 4 years)</a:t>
            </a:r>
            <a:endParaRPr>
              <a:solidFill>
                <a:srgbClr val="00EBE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BE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241825" y="218125"/>
            <a:ext cx="8520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BE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Ques</a:t>
            </a:r>
            <a:r>
              <a:rPr lang="en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: Given the length and breadth of a rectangle, write a program to find whether numerically the area of the rectangle is greater than its perimeter.</a:t>
            </a:r>
            <a:endParaRPr>
              <a:solidFill>
                <a:srgbClr val="00EBE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241825" y="218125"/>
            <a:ext cx="8520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BE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Ques</a:t>
            </a:r>
            <a:r>
              <a:rPr lang="en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: </a:t>
            </a:r>
            <a:r>
              <a:rPr lang="en" sz="275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Write a program to input sides of a triangle and check whether a triangle is equilateral, scalene or isosceles triangle.</a:t>
            </a:r>
            <a:endParaRPr sz="275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241825" y="218125"/>
            <a:ext cx="8520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BE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Ques </a:t>
            </a:r>
            <a:r>
              <a:rPr lang="en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:</a:t>
            </a:r>
            <a:r>
              <a:rPr lang="en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If the marks of A, B and C are input through the keyboard, write a program to determine the student scoring least marks. </a:t>
            </a:r>
            <a:endParaRPr>
              <a:solidFill>
                <a:srgbClr val="00EBE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241825" y="218125"/>
            <a:ext cx="8520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BE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Ques</a:t>
            </a:r>
            <a:r>
              <a:rPr lang="en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: </a:t>
            </a:r>
            <a:r>
              <a:rPr lang="en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Given a point (x, y), write a program to find out if it lies on the x-axis, y-axis or at the origin, viz. (0, 0). </a:t>
            </a:r>
            <a:endParaRPr>
              <a:solidFill>
                <a:srgbClr val="00EBE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241825" y="218125"/>
            <a:ext cx="8520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00EBE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Ques</a:t>
            </a:r>
            <a:r>
              <a:rPr lang="en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: Given three points (x1, y1), (x2, y2) and </a:t>
            </a:r>
            <a:endParaRPr>
              <a:solidFill>
                <a:schemeClr val="l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(x3, y3), write a program to check if all the three points fall on one straight line.</a:t>
            </a:r>
            <a:endParaRPr>
              <a:solidFill>
                <a:srgbClr val="00EBE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