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cdcc7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cdcc7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7861" y="1586738"/>
            <a:ext cx="76881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None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8039" y="3015563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704" y="155448"/>
            <a:ext cx="942025" cy="2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279274" y="2649750"/>
            <a:ext cx="585300" cy="128100"/>
          </a:xfrm>
          <a:prstGeom prst="rect">
            <a:avLst/>
          </a:prstGeom>
          <a:solidFill>
            <a:srgbClr val="4BB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pic>
        <p:nvPicPr>
          <p:cNvPr id="59" name="Google Shape;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7120" y="150969"/>
            <a:ext cx="971209" cy="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4BB1E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754525" y="1184517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729450" y="2485619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704" y="155448"/>
            <a:ext cx="945262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D406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704" y="155448"/>
            <a:ext cx="945262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29450" y="1322450"/>
            <a:ext cx="76884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55225" y="825600"/>
            <a:ext cx="80172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  <a:defRPr>
                <a:solidFill>
                  <a:srgbClr val="4A4A4A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400"/>
              <a:buChar char="○"/>
              <a:defRPr>
                <a:solidFill>
                  <a:srgbClr val="4A4A4A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200"/>
              <a:buChar char="■"/>
              <a:defRPr>
                <a:solidFill>
                  <a:srgbClr val="4A4A4A"/>
                </a:solidFill>
              </a:defRPr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Char char="●"/>
              <a:defRPr>
                <a:solidFill>
                  <a:srgbClr val="4A4A4A"/>
                </a:solidFill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Char char="○"/>
              <a:defRPr>
                <a:solidFill>
                  <a:srgbClr val="4A4A4A"/>
                </a:solidFill>
              </a:defRPr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Char char="■"/>
              <a:defRPr>
                <a:solidFill>
                  <a:srgbClr val="4A4A4A"/>
                </a:solidFill>
              </a:defRPr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Char char="●"/>
              <a:defRPr>
                <a:solidFill>
                  <a:srgbClr val="4A4A4A"/>
                </a:solidFill>
              </a:defRPr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Char char="○"/>
              <a:defRPr>
                <a:solidFill>
                  <a:srgbClr val="4A4A4A"/>
                </a:solidFill>
              </a:defRPr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Clr>
                <a:srgbClr val="4A4A4A"/>
              </a:buClr>
              <a:buSzPts val="1000"/>
              <a:buChar char="■"/>
              <a:defRPr>
                <a:solidFill>
                  <a:srgbClr val="4A4A4A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-5919"/>
            <a:ext cx="9144000" cy="59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7120" y="150969"/>
            <a:ext cx="971209" cy="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81749" y="36075"/>
            <a:ext cx="71427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57775" y="822943"/>
            <a:ext cx="3774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736600" y="822943"/>
            <a:ext cx="37743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0" y="-5919"/>
            <a:ext cx="9144000" cy="59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7120" y="150969"/>
            <a:ext cx="971209" cy="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81749" y="36075"/>
            <a:ext cx="71730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-5919"/>
            <a:ext cx="9144000" cy="59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7120" y="150969"/>
            <a:ext cx="971209" cy="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181749" y="36075"/>
            <a:ext cx="71121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-5919"/>
            <a:ext cx="9144000" cy="59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7120" y="150969"/>
            <a:ext cx="971209" cy="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181749" y="36075"/>
            <a:ext cx="72411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57784" y="82296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87CB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704" y="155448"/>
            <a:ext cx="945262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Orange">
  <p:cSld name="MAIN_POINT_1">
    <p:bg>
      <p:bgPr>
        <a:solidFill>
          <a:srgbClr val="BF0F0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704" y="155448"/>
            <a:ext cx="945262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391550" y="1679550"/>
            <a:ext cx="38421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417850" y="3039725"/>
            <a:ext cx="3300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5174225" y="6795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pic>
        <p:nvPicPr>
          <p:cNvPr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7120" y="150969"/>
            <a:ext cx="971209" cy="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roxima Nova"/>
              <a:buNone/>
              <a:defRPr b="1" sz="2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Proxima Nova"/>
              <a:buChar char="●"/>
              <a:defRPr sz="1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Proxima Nova"/>
              <a:buChar char="○"/>
              <a:defRPr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Proxima Nova"/>
              <a:buChar char="■"/>
              <a:defRPr sz="12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21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Font typeface="Proxima Nova"/>
              <a:buChar char="●"/>
              <a:defRPr sz="10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21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Font typeface="Proxima Nova"/>
              <a:buChar char="○"/>
              <a:defRPr sz="10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21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Font typeface="Proxima Nova"/>
              <a:buChar char="■"/>
              <a:defRPr sz="10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21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Font typeface="Proxima Nova"/>
              <a:buChar char="●"/>
              <a:defRPr sz="10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21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000"/>
              <a:buFont typeface="Proxima Nova"/>
              <a:buChar char="○"/>
              <a:defRPr sz="10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21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A4A4A"/>
              </a:buClr>
              <a:buSzPts val="1000"/>
              <a:buFont typeface="Proxima Nova"/>
              <a:buChar char="■"/>
              <a:defRPr sz="10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7575" y="4769125"/>
            <a:ext cx="5265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buNone/>
              <a:defRPr sz="800">
                <a:solidFill>
                  <a:srgbClr val="4A4A4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634525" y="1519800"/>
            <a:ext cx="1245600" cy="70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for optimal # of clusters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887600" y="965950"/>
            <a:ext cx="1245600" cy="7068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Logistic Regression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Random Forest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025900" y="-29150"/>
            <a:ext cx="969000" cy="7068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Distinguish the Problem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/>
          <p:nvPr/>
        </p:nvSpPr>
        <p:spPr>
          <a:xfrm flipH="1" rot="10800000">
            <a:off x="4996550" y="259200"/>
            <a:ext cx="2690400" cy="276900"/>
          </a:xfrm>
          <a:prstGeom prst="bentUpArrow">
            <a:avLst>
              <a:gd fmla="val 25000" name="adj1"/>
              <a:gd fmla="val 25000" name="adj2"/>
              <a:gd fmla="val 26327" name="adj3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325925" y="536100"/>
            <a:ext cx="969000" cy="706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418925" y="689050"/>
            <a:ext cx="1530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418925" y="1672750"/>
            <a:ext cx="1530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010925" y="1961050"/>
            <a:ext cx="969000" cy="7068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Split Data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733925" y="1242900"/>
            <a:ext cx="1530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25925" y="1531200"/>
            <a:ext cx="969000" cy="706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Split Data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4"/>
          <p:cNvSpPr/>
          <p:nvPr/>
        </p:nvSpPr>
        <p:spPr>
          <a:xfrm rot="10800000">
            <a:off x="6764213" y="1840125"/>
            <a:ext cx="553200" cy="225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4"/>
          <p:cNvSpPr/>
          <p:nvPr/>
        </p:nvSpPr>
        <p:spPr>
          <a:xfrm flipH="1" rot="10800000">
            <a:off x="8294925" y="1840125"/>
            <a:ext cx="513300" cy="225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384313" y="2066025"/>
            <a:ext cx="634200" cy="44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8393100" y="2066025"/>
            <a:ext cx="750900" cy="44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6618125" y="2507025"/>
            <a:ext cx="153000" cy="49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282288" y="3028125"/>
            <a:ext cx="969000" cy="706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MSE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R</a:t>
            </a:r>
            <a:r>
              <a:rPr baseline="30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aseline="30000"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898400" y="3028125"/>
            <a:ext cx="1245600" cy="706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Model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Data Processing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PCA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Regularization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4"/>
          <p:cNvSpPr/>
          <p:nvPr/>
        </p:nvSpPr>
        <p:spPr>
          <a:xfrm rot="-5400000">
            <a:off x="7484400" y="3071925"/>
            <a:ext cx="153000" cy="619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4"/>
          <p:cNvSpPr/>
          <p:nvPr/>
        </p:nvSpPr>
        <p:spPr>
          <a:xfrm rot="10800000">
            <a:off x="8692050" y="2506925"/>
            <a:ext cx="153000" cy="49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7014450" y="2809875"/>
            <a:ext cx="1092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Model is 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not 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good enough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4"/>
          <p:cNvSpPr/>
          <p:nvPr/>
        </p:nvSpPr>
        <p:spPr>
          <a:xfrm rot="10800000">
            <a:off x="3319250" y="2238200"/>
            <a:ext cx="699300" cy="57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4"/>
          <p:cNvSpPr/>
          <p:nvPr/>
        </p:nvSpPr>
        <p:spPr>
          <a:xfrm flipH="1" rot="10800000">
            <a:off x="4987550" y="2238200"/>
            <a:ext cx="714000" cy="570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827425" y="2817675"/>
            <a:ext cx="1183500" cy="4410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 clf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pred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= clf.predict(x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aseline="-25000"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03750" y="2817675"/>
            <a:ext cx="907500" cy="4410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 clf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clf.fit(x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y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4"/>
          <p:cNvSpPr/>
          <p:nvPr/>
        </p:nvSpPr>
        <p:spPr>
          <a:xfrm rot="5400000">
            <a:off x="4484550" y="2495475"/>
            <a:ext cx="153000" cy="108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032725" y="3258675"/>
            <a:ext cx="153000" cy="35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796375" y="3610575"/>
            <a:ext cx="1130400" cy="7068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Confusion Matrix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Accuracy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Precision-recall, F1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734525" y="4677125"/>
            <a:ext cx="634200" cy="4410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End!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4"/>
          <p:cNvSpPr/>
          <p:nvPr/>
        </p:nvSpPr>
        <p:spPr>
          <a:xfrm rot="-5400000">
            <a:off x="4266625" y="3598725"/>
            <a:ext cx="153000" cy="832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761600" y="3661725"/>
            <a:ext cx="1451100" cy="706800"/>
          </a:xfrm>
          <a:prstGeom prst="rect">
            <a:avLst/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Model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Hyper-parameter tuning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Change Threshold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Data pre-processing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Try a different model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4"/>
          <p:cNvSpPr/>
          <p:nvPr/>
        </p:nvSpPr>
        <p:spPr>
          <a:xfrm rot="10800000">
            <a:off x="5436188" y="3254025"/>
            <a:ext cx="153000" cy="408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789050" y="3610575"/>
            <a:ext cx="1092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Model is not good enough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4"/>
          <p:cNvSpPr/>
          <p:nvPr/>
        </p:nvSpPr>
        <p:spPr>
          <a:xfrm rot="10800000">
            <a:off x="1194800" y="259200"/>
            <a:ext cx="2819100" cy="276900"/>
          </a:xfrm>
          <a:prstGeom prst="bentUpArrow">
            <a:avLst>
              <a:gd fmla="val 25000" name="adj1"/>
              <a:gd fmla="val 25000" name="adj2"/>
              <a:gd fmla="val 26327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72825" y="536100"/>
            <a:ext cx="969000" cy="70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65850" y="1242900"/>
            <a:ext cx="1530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165850" y="2238200"/>
            <a:ext cx="1530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72825" y="2526700"/>
            <a:ext cx="969000" cy="70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Split Data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4"/>
          <p:cNvSpPr/>
          <p:nvPr/>
        </p:nvSpPr>
        <p:spPr>
          <a:xfrm rot="10800000">
            <a:off x="375675" y="2817575"/>
            <a:ext cx="394500" cy="624300"/>
          </a:xfrm>
          <a:prstGeom prst="bentUpArrow">
            <a:avLst>
              <a:gd fmla="val 25000" name="adj1"/>
              <a:gd fmla="val 25000" name="adj2"/>
              <a:gd fmla="val 26327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2975125" y="4317375"/>
            <a:ext cx="153000" cy="35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BB1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948913" y="4261125"/>
            <a:ext cx="1092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Model is good enough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306700" y="3457425"/>
            <a:ext cx="1183500" cy="44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model.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predict(x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aseline="-25000"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801250" y="3457425"/>
            <a:ext cx="823500" cy="44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.fit(x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ai</a:t>
            </a:r>
            <a:r>
              <a:rPr baseline="-25000"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4"/>
          <p:cNvSpPr/>
          <p:nvPr/>
        </p:nvSpPr>
        <p:spPr>
          <a:xfrm flipH="1" rot="10800000">
            <a:off x="1741825" y="2809250"/>
            <a:ext cx="555000" cy="640800"/>
          </a:xfrm>
          <a:prstGeom prst="bentUpArrow">
            <a:avLst>
              <a:gd fmla="val 25000" name="adj1"/>
              <a:gd fmla="val 25000" name="adj2"/>
              <a:gd fmla="val 26327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4"/>
          <p:cNvSpPr/>
          <p:nvPr/>
        </p:nvSpPr>
        <p:spPr>
          <a:xfrm rot="5400000">
            <a:off x="1569225" y="3539475"/>
            <a:ext cx="1530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58975" y="4368525"/>
            <a:ext cx="1573500" cy="70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Model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Change clustering algorithm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PCAl</a:t>
            </a:r>
            <a:endParaRPr sz="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188650" y="3898425"/>
            <a:ext cx="153000" cy="44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4"/>
          <p:cNvSpPr/>
          <p:nvPr/>
        </p:nvSpPr>
        <p:spPr>
          <a:xfrm rot="-5400000">
            <a:off x="-1173900" y="2846650"/>
            <a:ext cx="3180600" cy="832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ke School Class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