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0" r:id="rId7"/>
    <p:sldId id="261" r:id="rId8"/>
    <p:sldId id="262"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6911091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7FEF6-B137-43D2-AA45-CDCD79A1FA4C}" type="datetimeFigureOut">
              <a:rPr lang="en-IN" smtClean="0"/>
              <a:t>08-11-20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55396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33934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491458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68578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1129742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599486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64146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91415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82665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7FEF6-B137-43D2-AA45-CDCD79A1FA4C}" type="datetimeFigureOut">
              <a:rPr lang="en-IN" smtClean="0"/>
              <a:t>08-11-20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89687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7FEF6-B137-43D2-AA45-CDCD79A1FA4C}" type="datetimeFigureOut">
              <a:rPr lang="en-IN" smtClean="0"/>
              <a:t>08-11-20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563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7FEF6-B137-43D2-AA45-CDCD79A1FA4C}" type="datetimeFigureOut">
              <a:rPr lang="en-IN" smtClean="0"/>
              <a:t>08-11-20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45602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7FEF6-B137-43D2-AA45-CDCD79A1FA4C}" type="datetimeFigureOut">
              <a:rPr lang="en-IN" smtClean="0"/>
              <a:t>08-11-20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106585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8C7FEF6-B137-43D2-AA45-CDCD79A1FA4C}" type="datetimeFigureOut">
              <a:rPr lang="en-IN" smtClean="0"/>
              <a:t>08-11-20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211576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7FEF6-B137-43D2-AA45-CDCD79A1FA4C}" type="datetimeFigureOut">
              <a:rPr lang="en-IN" smtClean="0"/>
              <a:t>08-11-20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19813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7FEF6-B137-43D2-AA45-CDCD79A1FA4C}" type="datetimeFigureOut">
              <a:rPr lang="en-IN" smtClean="0"/>
              <a:t>08-11-20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F68FA-F10D-4985-A252-74C07C61B531}" type="slidenum">
              <a:rPr lang="en-IN" smtClean="0"/>
              <a:t>‹#›</a:t>
            </a:fld>
            <a:endParaRPr lang="en-IN"/>
          </a:p>
        </p:txBody>
      </p:sp>
    </p:spTree>
    <p:extLst>
      <p:ext uri="{BB962C8B-B14F-4D97-AF65-F5344CB8AC3E}">
        <p14:creationId xmlns:p14="http://schemas.microsoft.com/office/powerpoint/2010/main" val="341260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C7FEF6-B137-43D2-AA45-CDCD79A1FA4C}" type="datetimeFigureOut">
              <a:rPr lang="en-IN" smtClean="0"/>
              <a:t>08-11-20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0F68FA-F10D-4985-A252-74C07C61B531}" type="slidenum">
              <a:rPr lang="en-IN" smtClean="0"/>
              <a:t>‹#›</a:t>
            </a:fld>
            <a:endParaRPr lang="en-IN"/>
          </a:p>
        </p:txBody>
      </p:sp>
    </p:spTree>
    <p:extLst>
      <p:ext uri="{BB962C8B-B14F-4D97-AF65-F5344CB8AC3E}">
        <p14:creationId xmlns:p14="http://schemas.microsoft.com/office/powerpoint/2010/main" val="40939575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6287-C5FF-4A26-885E-5054742FE791}"/>
              </a:ext>
            </a:extLst>
          </p:cNvPr>
          <p:cNvSpPr>
            <a:spLocks noGrp="1"/>
          </p:cNvSpPr>
          <p:nvPr>
            <p:ph type="ctrTitle"/>
          </p:nvPr>
        </p:nvSpPr>
        <p:spPr>
          <a:xfrm>
            <a:off x="-88778" y="810582"/>
            <a:ext cx="11727403" cy="2387600"/>
          </a:xfrm>
        </p:spPr>
        <p:txBody>
          <a:bodyPr>
            <a:normAutofit fontScale="90000"/>
          </a:bodyPr>
          <a:lstStyle/>
          <a:p>
            <a:pPr marL="36000"/>
            <a:r>
              <a:rPr lang="en-US" sz="6600" b="1" dirty="0">
                <a:ln>
                  <a:noFill/>
                </a:ln>
                <a:solidFill>
                  <a:schemeClr val="tx1"/>
                </a:solidFill>
                <a:effectLst>
                  <a:outerShdw blurRad="38100" dist="25400" dir="5400000" algn="ctr">
                    <a:srgbClr val="6E747A">
                      <a:alpha val="43000"/>
                    </a:srgbClr>
                  </a:outerShdw>
                </a:effectLst>
                <a:latin typeface="Calibri" panose="020F0502020204030204" pitchFamily="34" charset="0"/>
                <a:ea typeface="Times New Roman" panose="02020603050405020304" pitchFamily="18" charset="0"/>
                <a:cs typeface="Times New Roman" panose="02020603050405020304" pitchFamily="18" charset="0"/>
              </a:rPr>
              <a:t>Micro-Credit Defaulter Model</a:t>
            </a:r>
            <a:br>
              <a:rPr lang="en-IN" sz="66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6600" dirty="0">
              <a:solidFill>
                <a:schemeClr val="tx1"/>
              </a:solidFill>
            </a:endParaRPr>
          </a:p>
        </p:txBody>
      </p:sp>
      <p:sp>
        <p:nvSpPr>
          <p:cNvPr id="3" name="Subtitle 2">
            <a:extLst>
              <a:ext uri="{FF2B5EF4-FFF2-40B4-BE49-F238E27FC236}">
                <a16:creationId xmlns:a16="http://schemas.microsoft.com/office/drawing/2014/main" id="{DAB0A466-6E54-4448-A01A-C9804C168398}"/>
              </a:ext>
            </a:extLst>
          </p:cNvPr>
          <p:cNvSpPr>
            <a:spLocks noGrp="1"/>
          </p:cNvSpPr>
          <p:nvPr>
            <p:ph type="subTitle" idx="1"/>
          </p:nvPr>
        </p:nvSpPr>
        <p:spPr>
          <a:xfrm>
            <a:off x="8137862" y="5114524"/>
            <a:ext cx="4054137" cy="1108722"/>
          </a:xfrm>
        </p:spPr>
        <p:txBody>
          <a:bodyPr>
            <a:normAutofit/>
          </a:bodyPr>
          <a:lstStyle/>
          <a:p>
            <a:pPr algn="ctr"/>
            <a:r>
              <a:rPr lang="en-US" sz="2800" dirty="0"/>
              <a:t>PRESENTED BY</a:t>
            </a:r>
          </a:p>
          <a:p>
            <a:pPr algn="ctr"/>
            <a:r>
              <a:rPr lang="en-US" sz="2800" dirty="0"/>
              <a:t>ABHISHEK MISHRA</a:t>
            </a:r>
            <a:endParaRPr lang="en-IN" sz="2800" dirty="0"/>
          </a:p>
        </p:txBody>
      </p:sp>
      <p:cxnSp>
        <p:nvCxnSpPr>
          <p:cNvPr id="5" name="Straight Connector 4">
            <a:extLst>
              <a:ext uri="{FF2B5EF4-FFF2-40B4-BE49-F238E27FC236}">
                <a16:creationId xmlns:a16="http://schemas.microsoft.com/office/drawing/2014/main" id="{5BB10AAA-D313-4C8A-9C9C-3FC40D73C5B2}"/>
              </a:ext>
            </a:extLst>
          </p:cNvPr>
          <p:cNvCxnSpPr/>
          <p:nvPr/>
        </p:nvCxnSpPr>
        <p:spPr>
          <a:xfrm>
            <a:off x="0" y="807868"/>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865D7673-3711-44EE-A0CF-62647FDFD9C6}"/>
              </a:ext>
            </a:extLst>
          </p:cNvPr>
          <p:cNvCxnSpPr/>
          <p:nvPr/>
        </p:nvCxnSpPr>
        <p:spPr>
          <a:xfrm>
            <a:off x="3305452" y="2726924"/>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754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AE0324-3BE0-4E4C-8FAE-F1E1D180CB45}"/>
              </a:ext>
            </a:extLst>
          </p:cNvPr>
          <p:cNvGrpSpPr/>
          <p:nvPr/>
        </p:nvGrpSpPr>
        <p:grpSpPr>
          <a:xfrm>
            <a:off x="0" y="-12763"/>
            <a:ext cx="12201144" cy="6891133"/>
            <a:chOff x="0" y="-12763"/>
            <a:chExt cx="12201144" cy="6891133"/>
          </a:xfrm>
        </p:grpSpPr>
        <p:pic>
          <p:nvPicPr>
            <p:cNvPr id="8" name="Picture 7">
              <a:extLst>
                <a:ext uri="{FF2B5EF4-FFF2-40B4-BE49-F238E27FC236}">
                  <a16:creationId xmlns:a16="http://schemas.microsoft.com/office/drawing/2014/main" id="{4D8B33F2-18F5-4BB3-8AE0-BC5647383485}"/>
                </a:ext>
              </a:extLst>
            </p:cNvPr>
            <p:cNvPicPr>
              <a:picLocks noChangeAspect="1"/>
            </p:cNvPicPr>
            <p:nvPr/>
          </p:nvPicPr>
          <p:blipFill rotWithShape="1">
            <a:blip r:embed="rId2">
              <a:extLst>
                <a:ext uri="{28A0092B-C50C-407E-A947-70E740481C1C}">
                  <a14:useLocalDpi xmlns:a14="http://schemas.microsoft.com/office/drawing/2010/main" val="0"/>
                </a:ext>
              </a:extLst>
            </a:blip>
            <a:srcRect l="5411" r="5468"/>
            <a:stretch/>
          </p:blipFill>
          <p:spPr>
            <a:xfrm>
              <a:off x="0" y="-12763"/>
              <a:ext cx="7379208" cy="6878370"/>
            </a:xfrm>
            <a:prstGeom prst="rect">
              <a:avLst/>
            </a:prstGeom>
          </p:spPr>
        </p:pic>
        <p:pic>
          <p:nvPicPr>
            <p:cNvPr id="10" name="Picture 9">
              <a:extLst>
                <a:ext uri="{FF2B5EF4-FFF2-40B4-BE49-F238E27FC236}">
                  <a16:creationId xmlns:a16="http://schemas.microsoft.com/office/drawing/2014/main" id="{891398A5-77ED-4DF6-9098-4E5DA5BD8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144" y="0"/>
              <a:ext cx="5328000" cy="3426422"/>
            </a:xfrm>
            <a:prstGeom prst="rect">
              <a:avLst/>
            </a:prstGeom>
          </p:spPr>
        </p:pic>
        <p:pic>
          <p:nvPicPr>
            <p:cNvPr id="12" name="Picture 11">
              <a:extLst>
                <a:ext uri="{FF2B5EF4-FFF2-40B4-BE49-F238E27FC236}">
                  <a16:creationId xmlns:a16="http://schemas.microsoft.com/office/drawing/2014/main" id="{A042BACF-C2EA-41AD-A1EF-CFF044475EF0}"/>
                </a:ext>
              </a:extLst>
            </p:cNvPr>
            <p:cNvPicPr>
              <a:picLocks noChangeAspect="1"/>
            </p:cNvPicPr>
            <p:nvPr/>
          </p:nvPicPr>
          <p:blipFill rotWithShape="1">
            <a:blip r:embed="rId4">
              <a:extLst>
                <a:ext uri="{28A0092B-C50C-407E-A947-70E740481C1C}">
                  <a14:useLocalDpi xmlns:a14="http://schemas.microsoft.com/office/drawing/2010/main" val="0"/>
                </a:ext>
              </a:extLst>
            </a:blip>
            <a:srcRect l="8425" r="23562"/>
            <a:stretch/>
          </p:blipFill>
          <p:spPr>
            <a:xfrm>
              <a:off x="7379208" y="3347100"/>
              <a:ext cx="4812792" cy="3531270"/>
            </a:xfrm>
            <a:prstGeom prst="rect">
              <a:avLst/>
            </a:prstGeom>
          </p:spPr>
        </p:pic>
      </p:grpSp>
    </p:spTree>
    <p:extLst>
      <p:ext uri="{BB962C8B-B14F-4D97-AF65-F5344CB8AC3E}">
        <p14:creationId xmlns:p14="http://schemas.microsoft.com/office/powerpoint/2010/main" val="11933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8DDBE-F5C1-4700-B7A2-B866ADAC9D0F}"/>
              </a:ext>
            </a:extLst>
          </p:cNvPr>
          <p:cNvSpPr txBox="1"/>
          <p:nvPr/>
        </p:nvSpPr>
        <p:spPr>
          <a:xfrm>
            <a:off x="0" y="492533"/>
            <a:ext cx="5312664" cy="523220"/>
          </a:xfrm>
          <a:prstGeom prst="rect">
            <a:avLst/>
          </a:prstGeom>
          <a:noFill/>
        </p:spPr>
        <p:txBody>
          <a:bodyPr wrap="square" rtlCol="0">
            <a:spAutoFit/>
          </a:bodyPr>
          <a:lstStyle/>
          <a:p>
            <a:r>
              <a:rPr lang="en-US" sz="2800" b="1" dirty="0"/>
              <a:t>CONCLUSION</a:t>
            </a:r>
            <a:endParaRPr lang="en-IN" sz="2800" b="1" dirty="0"/>
          </a:p>
        </p:txBody>
      </p:sp>
      <p:cxnSp>
        <p:nvCxnSpPr>
          <p:cNvPr id="3" name="Straight Connector 2">
            <a:extLst>
              <a:ext uri="{FF2B5EF4-FFF2-40B4-BE49-F238E27FC236}">
                <a16:creationId xmlns:a16="http://schemas.microsoft.com/office/drawing/2014/main" id="{7D1BD5D5-982E-4B46-A441-ECC3144466E3}"/>
              </a:ext>
            </a:extLst>
          </p:cNvPr>
          <p:cNvCxnSpPr/>
          <p:nvPr/>
        </p:nvCxnSpPr>
        <p:spPr>
          <a:xfrm>
            <a:off x="0" y="1077308"/>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D65802D5-6474-47B0-803B-DB9C15B9A2BC}"/>
              </a:ext>
            </a:extLst>
          </p:cNvPr>
          <p:cNvSpPr txBox="1"/>
          <p:nvPr/>
        </p:nvSpPr>
        <p:spPr>
          <a:xfrm>
            <a:off x="1874520" y="1819638"/>
            <a:ext cx="10317480" cy="3477875"/>
          </a:xfrm>
          <a:prstGeom prst="rect">
            <a:avLst/>
          </a:prstGeom>
          <a:noFill/>
          <a:ln>
            <a:solidFill>
              <a:srgbClr val="00B0F0"/>
            </a:solidFill>
          </a:ln>
        </p:spPr>
        <p:txBody>
          <a:bodyPr wrap="square">
            <a:spAutoFit/>
          </a:bodyPr>
          <a:lstStyle/>
          <a:p>
            <a:pPr algn="just"/>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From the above analysis the below mentioned results were achieved which depicts the</a:t>
            </a: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chances and conditions of a user being a defaulter;</a:t>
            </a:r>
          </a:p>
          <a:p>
            <a:pPr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Users who are new to the network have a chance of being a defaulter.</a:t>
            </a:r>
          </a:p>
          <a:p>
            <a:pPr lvl="0"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Users maintaining a low average of main account balance for last 30 days have a chance of being a defaulter.</a:t>
            </a:r>
          </a:p>
          <a:p>
            <a:pPr lvl="0"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Users with low frequency of recharge in last 90 days have a chance of being a defaulter.</a:t>
            </a:r>
          </a:p>
          <a:p>
            <a:pPr lvl="0"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Users who have taken low amount of loan in last 30 days have a chance of being a defaulter.</a:t>
            </a:r>
          </a:p>
        </p:txBody>
      </p:sp>
    </p:spTree>
    <p:extLst>
      <p:ext uri="{BB962C8B-B14F-4D97-AF65-F5344CB8AC3E}">
        <p14:creationId xmlns:p14="http://schemas.microsoft.com/office/powerpoint/2010/main" val="24379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BAB2D-AC38-4249-A7E2-FA75BC18C18A}"/>
              </a:ext>
            </a:extLst>
          </p:cNvPr>
          <p:cNvSpPr txBox="1"/>
          <p:nvPr/>
        </p:nvSpPr>
        <p:spPr>
          <a:xfrm>
            <a:off x="2982468" y="2935224"/>
            <a:ext cx="6227064" cy="1323439"/>
          </a:xfrm>
          <a:prstGeom prst="rect">
            <a:avLst/>
          </a:prstGeom>
          <a:noFill/>
        </p:spPr>
        <p:txBody>
          <a:bodyPr wrap="square" rtlCol="0">
            <a:spAutoFit/>
          </a:bodyPr>
          <a:lstStyle/>
          <a:p>
            <a:pPr algn="ctr"/>
            <a:r>
              <a:rPr lang="en-US" sz="8000" dirty="0"/>
              <a:t>THANK YOU</a:t>
            </a:r>
            <a:endParaRPr lang="en-IN" sz="8000" dirty="0"/>
          </a:p>
        </p:txBody>
      </p:sp>
    </p:spTree>
    <p:extLst>
      <p:ext uri="{BB962C8B-B14F-4D97-AF65-F5344CB8AC3E}">
        <p14:creationId xmlns:p14="http://schemas.microsoft.com/office/powerpoint/2010/main" val="135448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B4A678-EB81-4EB8-A9B2-1F9051455A1A}"/>
              </a:ext>
            </a:extLst>
          </p:cNvPr>
          <p:cNvSpPr txBox="1"/>
          <p:nvPr/>
        </p:nvSpPr>
        <p:spPr>
          <a:xfrm>
            <a:off x="62145" y="458512"/>
            <a:ext cx="4589754"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INTRODUCTION</a:t>
            </a:r>
            <a:endParaRPr lang="en-IN" sz="32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EC0F05D7-F852-4A6E-ADB1-7B816560197C}"/>
              </a:ext>
            </a:extLst>
          </p:cNvPr>
          <p:cNvCxnSpPr/>
          <p:nvPr/>
        </p:nvCxnSpPr>
        <p:spPr>
          <a:xfrm>
            <a:off x="0" y="1043287"/>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1DACB41D-6E6C-4C86-80CF-C9F4B2D66AD1}"/>
              </a:ext>
            </a:extLst>
          </p:cNvPr>
          <p:cNvSpPr txBox="1"/>
          <p:nvPr/>
        </p:nvSpPr>
        <p:spPr>
          <a:xfrm>
            <a:off x="1880291" y="1509153"/>
            <a:ext cx="10311709" cy="4708981"/>
          </a:xfrm>
          <a:prstGeom prst="rect">
            <a:avLst/>
          </a:prstGeom>
          <a:noFill/>
          <a:ln w="19050">
            <a:solidFill>
              <a:srgbClr val="0070C0"/>
            </a:solidFill>
          </a:ln>
        </p:spPr>
        <p:txBody>
          <a:bodyPr wrap="square" rtlCol="0">
            <a:spAutoFit/>
          </a:bodyPr>
          <a:lstStyle/>
          <a:p>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Microfinance seems like a continuum between pure capitalism and socialism economies.</a:t>
            </a: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Many microfinance institutions (MFI), experts and donors are supporting the idea of using mobile financial services (MFS) .</a:t>
            </a: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MFS becomes very useful when targeting especially the unbanked poor families living in remote areas with not much sources of income.</a:t>
            </a: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current world scenario microfinance is widely accepted as a poverty-reduction tool, and it represents $70 billion in outstanding loans and a global outreach of 200 million clients.</a:t>
            </a:r>
          </a:p>
          <a:p>
            <a:endParaRPr lang="en-IN" sz="2000" dirty="0"/>
          </a:p>
        </p:txBody>
      </p:sp>
    </p:spTree>
    <p:extLst>
      <p:ext uri="{BB962C8B-B14F-4D97-AF65-F5344CB8AC3E}">
        <p14:creationId xmlns:p14="http://schemas.microsoft.com/office/powerpoint/2010/main" val="213786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91BF5-1628-4112-A151-9269F8459BDE}"/>
              </a:ext>
            </a:extLst>
          </p:cNvPr>
          <p:cNvSpPr txBox="1"/>
          <p:nvPr/>
        </p:nvSpPr>
        <p:spPr>
          <a:xfrm>
            <a:off x="0" y="492533"/>
            <a:ext cx="39594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PROBLEM</a:t>
            </a:r>
            <a:r>
              <a:rPr lang="en-US" sz="3200" dirty="0"/>
              <a:t> STATEMENT</a:t>
            </a:r>
            <a:endParaRPr lang="en-IN" sz="3200" dirty="0"/>
          </a:p>
        </p:txBody>
      </p:sp>
      <p:cxnSp>
        <p:nvCxnSpPr>
          <p:cNvPr id="3" name="Straight Connector 2">
            <a:extLst>
              <a:ext uri="{FF2B5EF4-FFF2-40B4-BE49-F238E27FC236}">
                <a16:creationId xmlns:a16="http://schemas.microsoft.com/office/drawing/2014/main" id="{EDBA3DCD-E07D-4FEC-AA30-DF1AD9B10519}"/>
              </a:ext>
            </a:extLst>
          </p:cNvPr>
          <p:cNvCxnSpPr/>
          <p:nvPr/>
        </p:nvCxnSpPr>
        <p:spPr>
          <a:xfrm>
            <a:off x="0" y="1077308"/>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661ED0BC-EC74-47C6-AF95-6E74B6F3FD20}"/>
              </a:ext>
            </a:extLst>
          </p:cNvPr>
          <p:cNvSpPr txBox="1"/>
          <p:nvPr/>
        </p:nvSpPr>
        <p:spPr>
          <a:xfrm>
            <a:off x="1883664" y="1908971"/>
            <a:ext cx="10308336" cy="4093428"/>
          </a:xfrm>
          <a:prstGeom prst="rect">
            <a:avLst/>
          </a:prstGeom>
          <a:noFill/>
          <a:ln w="19050">
            <a:solidFill>
              <a:srgbClr val="00B0F0"/>
            </a:solidFill>
          </a:ln>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current world scenario the importance of communication in a person life is known to all.</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users have telecom connections but are unable to even make a call at dire need due to low or insufficient balance</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 here our client having fixed wireless telecommunication network trying to introduce services low price in collaboration with a MFI. The low-income group are the main target of this new launch.</a:t>
            </a: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must predict the defaulter or non defaulter.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06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C4E69-B147-4091-9A11-247AC5EE139D}"/>
              </a:ext>
            </a:extLst>
          </p:cNvPr>
          <p:cNvSpPr txBox="1"/>
          <p:nvPr/>
        </p:nvSpPr>
        <p:spPr>
          <a:xfrm>
            <a:off x="0" y="492533"/>
            <a:ext cx="5312664" cy="584775"/>
          </a:xfrm>
          <a:prstGeom prst="rect">
            <a:avLst/>
          </a:prstGeom>
          <a:noFill/>
        </p:spPr>
        <p:txBody>
          <a:bodyPr wrap="square" rtlCol="0">
            <a:spAutoFit/>
          </a:bodyPr>
          <a:lstStyle/>
          <a:p>
            <a:r>
              <a:rPr lang="en-US" sz="3200" dirty="0"/>
              <a:t>EXPLORATORY DATA ANALYSIS</a:t>
            </a:r>
            <a:endParaRPr lang="en-IN" sz="3200" dirty="0"/>
          </a:p>
        </p:txBody>
      </p:sp>
      <p:cxnSp>
        <p:nvCxnSpPr>
          <p:cNvPr id="4" name="Straight Connector 3">
            <a:extLst>
              <a:ext uri="{FF2B5EF4-FFF2-40B4-BE49-F238E27FC236}">
                <a16:creationId xmlns:a16="http://schemas.microsoft.com/office/drawing/2014/main" id="{05736702-80AD-4A2D-8032-52C49DE2B7A7}"/>
              </a:ext>
            </a:extLst>
          </p:cNvPr>
          <p:cNvCxnSpPr/>
          <p:nvPr/>
        </p:nvCxnSpPr>
        <p:spPr>
          <a:xfrm>
            <a:off x="0" y="1077308"/>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99507197-E924-4407-85A6-B158D94C5396}"/>
              </a:ext>
            </a:extLst>
          </p:cNvPr>
          <p:cNvSpPr txBox="1"/>
          <p:nvPr/>
        </p:nvSpPr>
        <p:spPr>
          <a:xfrm>
            <a:off x="1700784" y="1863251"/>
            <a:ext cx="10491216" cy="4093428"/>
          </a:xfrm>
          <a:prstGeom prst="rect">
            <a:avLst/>
          </a:prstGeom>
          <a:noFill/>
          <a:ln w="19050">
            <a:solidFill>
              <a:srgbClr val="00B0F0"/>
            </a:solidFill>
          </a:ln>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dataset provided has a shape of (209593, 37). Dataset have no null or duplicated values</a:t>
            </a:r>
          </a:p>
          <a:p>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Here the target or the dependent variable named “Label” have two different distinct values 0 and 1. Where 0 represents the defaulter &amp; 1 represents the non-defaulter category of people.</a:t>
            </a:r>
          </a:p>
          <a:p>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latin typeface="Calibri" panose="020F0502020204030204" pitchFamily="34" charset="0"/>
                <a:ea typeface="Times New Roman" panose="02020603050405020304" pitchFamily="18" charset="0"/>
                <a:cs typeface="Times New Roman" panose="02020603050405020304" pitchFamily="18" charset="0"/>
              </a:rPr>
              <a:t>Most of the columns have unrealistic values. Few have negative values while few have extremely high values</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Due restriction the absurd data were removed using proper condition.</a:t>
            </a:r>
            <a:endParaRPr lang="en-US" sz="2400" dirty="0"/>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After cleaning the shape becomes  (189339,33) leading to approximately 9.6% of data.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7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72E80-CF25-4F24-BBB7-4D2F61202C8D}"/>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9535" t="4060" r="1242" b="3743"/>
          <a:stretch/>
        </p:blipFill>
        <p:spPr>
          <a:xfrm>
            <a:off x="0" y="1700784"/>
            <a:ext cx="12192000" cy="3986784"/>
          </a:xfrm>
          <a:prstGeom prst="rect">
            <a:avLst/>
          </a:prstGeom>
          <a:ln>
            <a:solidFill>
              <a:schemeClr val="bg1">
                <a:lumMod val="95000"/>
                <a:lumOff val="5000"/>
              </a:schemeClr>
            </a:solidFill>
          </a:ln>
        </p:spPr>
      </p:pic>
    </p:spTree>
    <p:extLst>
      <p:ext uri="{BB962C8B-B14F-4D97-AF65-F5344CB8AC3E}">
        <p14:creationId xmlns:p14="http://schemas.microsoft.com/office/powerpoint/2010/main" val="95926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9213BA4-F2EE-48B8-8F11-06CC08B8B960}"/>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3022" t="30590" r="2920" b="4779"/>
          <a:stretch/>
        </p:blipFill>
        <p:spPr>
          <a:xfrm>
            <a:off x="-12000" y="644226"/>
            <a:ext cx="12204000" cy="5281024"/>
          </a:xfrm>
          <a:prstGeom prst="rect">
            <a:avLst/>
          </a:prstGeom>
          <a:ln>
            <a:solidFill>
              <a:schemeClr val="bg1"/>
            </a:solidFill>
          </a:ln>
        </p:spPr>
      </p:pic>
    </p:spTree>
    <p:extLst>
      <p:ext uri="{BB962C8B-B14F-4D97-AF65-F5344CB8AC3E}">
        <p14:creationId xmlns:p14="http://schemas.microsoft.com/office/powerpoint/2010/main" val="119552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FAACE-AD29-4B98-B35C-F3AF08330B13}"/>
              </a:ext>
            </a:extLst>
          </p:cNvPr>
          <p:cNvPicPr>
            <a:picLocks noChangeAspect="1"/>
          </p:cNvPicPr>
          <p:nvPr/>
        </p:nvPicPr>
        <p:blipFill rotWithShape="1">
          <a:blip r:embed="rId2">
            <a:extLst>
              <a:ext uri="{28A0092B-C50C-407E-A947-70E740481C1C}">
                <a14:useLocalDpi xmlns:a14="http://schemas.microsoft.com/office/drawing/2010/main" val="0"/>
              </a:ext>
            </a:extLst>
          </a:blip>
          <a:srcRect l="1371" t="23275" r="2664" b="4357"/>
          <a:stretch/>
        </p:blipFill>
        <p:spPr>
          <a:xfrm>
            <a:off x="0" y="721374"/>
            <a:ext cx="12192000" cy="5415252"/>
          </a:xfrm>
          <a:prstGeom prst="rect">
            <a:avLst/>
          </a:prstGeom>
          <a:ln>
            <a:solidFill>
              <a:schemeClr val="bg1"/>
            </a:solidFill>
          </a:ln>
        </p:spPr>
      </p:pic>
    </p:spTree>
    <p:extLst>
      <p:ext uri="{BB962C8B-B14F-4D97-AF65-F5344CB8AC3E}">
        <p14:creationId xmlns:p14="http://schemas.microsoft.com/office/powerpoint/2010/main" val="59136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D77BB2-6E5B-480A-81F6-77459AB68E44}"/>
              </a:ext>
            </a:extLst>
          </p:cNvPr>
          <p:cNvSpPr txBox="1"/>
          <p:nvPr/>
        </p:nvSpPr>
        <p:spPr>
          <a:xfrm>
            <a:off x="0" y="492533"/>
            <a:ext cx="5312664" cy="584775"/>
          </a:xfrm>
          <a:prstGeom prst="rect">
            <a:avLst/>
          </a:prstGeom>
          <a:noFill/>
        </p:spPr>
        <p:txBody>
          <a:bodyPr wrap="square" rtlCol="0">
            <a:spAutoFit/>
          </a:bodyPr>
          <a:lstStyle/>
          <a:p>
            <a:r>
              <a:rPr lang="en-US" sz="3200" dirty="0"/>
              <a:t>MODELLING</a:t>
            </a:r>
            <a:endParaRPr lang="en-IN" sz="3200" dirty="0"/>
          </a:p>
        </p:txBody>
      </p:sp>
      <p:cxnSp>
        <p:nvCxnSpPr>
          <p:cNvPr id="6" name="Straight Connector 5">
            <a:extLst>
              <a:ext uri="{FF2B5EF4-FFF2-40B4-BE49-F238E27FC236}">
                <a16:creationId xmlns:a16="http://schemas.microsoft.com/office/drawing/2014/main" id="{A6AF4961-96B9-4CB6-8249-D3FB1212C956}"/>
              </a:ext>
            </a:extLst>
          </p:cNvPr>
          <p:cNvCxnSpPr/>
          <p:nvPr/>
        </p:nvCxnSpPr>
        <p:spPr>
          <a:xfrm>
            <a:off x="0" y="1077308"/>
            <a:ext cx="8886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1DFED337-0F9D-423C-8CF8-91AC68243E21}"/>
              </a:ext>
            </a:extLst>
          </p:cNvPr>
          <p:cNvSpPr txBox="1"/>
          <p:nvPr/>
        </p:nvSpPr>
        <p:spPr>
          <a:xfrm>
            <a:off x="1700784" y="1534067"/>
            <a:ext cx="10491216" cy="3939540"/>
          </a:xfrm>
          <a:prstGeom prst="rect">
            <a:avLst/>
          </a:prstGeom>
          <a:noFill/>
          <a:ln w="19050">
            <a:solidFill>
              <a:srgbClr val="00B0F0"/>
            </a:solidFill>
          </a:ln>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this classification model algorithms like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Logistic Regression, Decision Tree Classifier, Gaussian NB, Random Forest Classifier</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XgBoost Classifier were used.</a:t>
            </a:r>
          </a:p>
          <a:p>
            <a:pPr lvl="0" algn="just">
              <a:lnSpc>
                <a:spcPct val="150000"/>
              </a:lnSpc>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RandomizedSearchCV hyper parameter tuning will be done and the best parameters for each model will be found. </a:t>
            </a:r>
          </a:p>
          <a:p>
            <a:pPr lvl="0" algn="just">
              <a:lnSpc>
                <a:spcPct val="150000"/>
              </a:lnSpc>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During modelling various metrices like f1 score, confusion matrix, accuracy score, classification report, roc curve, auc, roc auc score, mean squared error, precision score, recall score will be used to determine the performance of the model.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5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D10943-BF2B-4E0D-B23A-754936DDC55B}"/>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8288" y="0"/>
            <a:ext cx="12192006" cy="4428000"/>
          </a:xfrm>
          <a:prstGeom prst="rect">
            <a:avLst/>
          </a:prstGeom>
          <a:ln>
            <a:solidFill>
              <a:schemeClr val="bg1"/>
            </a:solidFill>
          </a:ln>
        </p:spPr>
      </p:pic>
      <p:sp>
        <p:nvSpPr>
          <p:cNvPr id="5" name="TextBox 4">
            <a:extLst>
              <a:ext uri="{FF2B5EF4-FFF2-40B4-BE49-F238E27FC236}">
                <a16:creationId xmlns:a16="http://schemas.microsoft.com/office/drawing/2014/main" id="{FEFD9F19-A9AF-4C6B-9369-3154CCA73718}"/>
              </a:ext>
            </a:extLst>
          </p:cNvPr>
          <p:cNvSpPr txBox="1"/>
          <p:nvPr/>
        </p:nvSpPr>
        <p:spPr>
          <a:xfrm>
            <a:off x="2810256" y="4920133"/>
            <a:ext cx="9381744" cy="1754326"/>
          </a:xfrm>
          <a:prstGeom prst="rect">
            <a:avLst/>
          </a:prstGeom>
          <a:noFill/>
          <a:ln>
            <a:solidFill>
              <a:srgbClr val="00B0F0"/>
            </a:solidFill>
          </a:ln>
        </p:spPr>
        <p:txBody>
          <a:bodyPr wrap="square" rtlCol="0">
            <a:spAutoFit/>
          </a:bodyPr>
          <a:lstStyle/>
          <a:p>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Basing on the result obtained XgBoost Classifier have performed well and has given better result as compared to other models. Here the accuracy score is 91.91%, Precision is 92.64%, AUC value is 70% and after cross validation the accuracy becomes 91.62%. As this model have all the desired characters and performance so XgBoost has been selected as final model and it will be saved using joblib library.</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3011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85</TotalTime>
  <Words>548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Celestial</vt:lpstr>
      <vt:lpstr>Micro-Credit Defaulter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dc:title>
  <dc:creator>Abhishek mishra</dc:creator>
  <cp:lastModifiedBy>Abhishek mishra</cp:lastModifiedBy>
  <cp:revision>12</cp:revision>
  <dcterms:created xsi:type="dcterms:W3CDTF">2020-11-08T06:59:09Z</dcterms:created>
  <dcterms:modified xsi:type="dcterms:W3CDTF">2020-11-08T11:14:49Z</dcterms:modified>
</cp:coreProperties>
</file>