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8" r:id="rId3"/>
    <p:sldId id="287" r:id="rId4"/>
    <p:sldId id="279" r:id="rId5"/>
    <p:sldId id="280" r:id="rId6"/>
    <p:sldId id="259" r:id="rId7"/>
    <p:sldId id="269" r:id="rId8"/>
    <p:sldId id="285" r:id="rId9"/>
    <p:sldId id="27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B4C7E7"/>
    <a:srgbClr val="75879F"/>
    <a:srgbClr val="303749"/>
    <a:srgbClr val="191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114" d="100"/>
          <a:sy n="114" d="100"/>
        </p:scale>
        <p:origin x="474" y="114"/>
      </p:cViewPr>
      <p:guideLst>
        <p:guide orient="horz" pos="2160"/>
        <p:guide pos="3840"/>
      </p:guideLst>
    </p:cSldViewPr>
  </p:slideViewPr>
  <p:notesTextViewPr>
    <p:cViewPr>
      <p:scale>
        <a:sx n="1" d="1"/>
        <a:sy n="1" d="1"/>
      </p:scale>
      <p:origin x="0" y="0"/>
    </p:cViewPr>
  </p:notesTextViewPr>
  <p:sorterViewPr>
    <p:cViewPr>
      <p:scale>
        <a:sx n="64" d="100"/>
        <a:sy n="64" d="100"/>
      </p:scale>
      <p:origin x="0" y="-7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02EA6-C50D-4B1E-9D6D-E2FB4ABAF479}" type="datetimeFigureOut">
              <a:rPr lang="zh-CN" altLang="en-US" smtClean="0"/>
              <a:t>2019/4/29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7506F-DA3D-43C1-9DFE-3F2C5F0BB9B1}" type="slidenum">
              <a:rPr lang="zh-CN" altLang="en-US" smtClean="0"/>
              <a:t>‹#›</a:t>
            </a:fld>
            <a:endParaRPr lang="zh-CN" altLang="en-US"/>
          </a:p>
        </p:txBody>
      </p:sp>
    </p:spTree>
    <p:extLst>
      <p:ext uri="{BB962C8B-B14F-4D97-AF65-F5344CB8AC3E}">
        <p14:creationId xmlns:p14="http://schemas.microsoft.com/office/powerpoint/2010/main" val="1547475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838201" y="2289035"/>
            <a:ext cx="10514012" cy="2347938"/>
          </a:xfrm>
        </p:spPr>
        <p:txBody>
          <a:bodyPr anchor="b"/>
          <a:lstStyle>
            <a:lvl1pPr algn="ctr">
              <a:defRPr sz="6000">
                <a:solidFill>
                  <a:srgbClr val="FFC000"/>
                </a:solidFill>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0574B0DF-C219-4D9A-90D2-AEABFDE0C2A5}" type="datetimeFigureOut">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262B6A-0EEB-4289-B21F-5F3B72DD7B06}" type="slidenum">
              <a:rPr lang="zh-CN" altLang="en-US" smtClean="0"/>
              <a:t>‹#›</a:t>
            </a:fld>
            <a:endParaRPr lang="zh-CN" altLang="en-US"/>
          </a:p>
        </p:txBody>
      </p:sp>
      <p:sp>
        <p:nvSpPr>
          <p:cNvPr id="54" name="Freeform 14"/>
          <p:cNvSpPr>
            <a:spLocks noEditPoints="1"/>
          </p:cNvSpPr>
          <p:nvPr userDrawn="1"/>
        </p:nvSpPr>
        <p:spPr bwMode="auto">
          <a:xfrm>
            <a:off x="5314218" y="1529407"/>
            <a:ext cx="1563504" cy="1519255"/>
          </a:xfrm>
          <a:custGeom>
            <a:avLst/>
            <a:gdLst>
              <a:gd name="T0" fmla="*/ 1107 w 1378"/>
              <a:gd name="T1" fmla="*/ 0 h 1339"/>
              <a:gd name="T2" fmla="*/ 272 w 1378"/>
              <a:gd name="T3" fmla="*/ 0 h 1339"/>
              <a:gd name="T4" fmla="*/ 0 w 1378"/>
              <a:gd name="T5" fmla="*/ 397 h 1339"/>
              <a:gd name="T6" fmla="*/ 689 w 1378"/>
              <a:gd name="T7" fmla="*/ 1339 h 1339"/>
              <a:gd name="T8" fmla="*/ 1378 w 1378"/>
              <a:gd name="T9" fmla="*/ 397 h 1339"/>
              <a:gd name="T10" fmla="*/ 1107 w 1378"/>
              <a:gd name="T11" fmla="*/ 0 h 1339"/>
              <a:gd name="T12" fmla="*/ 1274 w 1378"/>
              <a:gd name="T13" fmla="*/ 376 h 1339"/>
              <a:gd name="T14" fmla="*/ 981 w 1378"/>
              <a:gd name="T15" fmla="*/ 376 h 1339"/>
              <a:gd name="T16" fmla="*/ 1086 w 1378"/>
              <a:gd name="T17" fmla="*/ 104 h 1339"/>
              <a:gd name="T18" fmla="*/ 1274 w 1378"/>
              <a:gd name="T19" fmla="*/ 376 h 1339"/>
              <a:gd name="T20" fmla="*/ 1044 w 1378"/>
              <a:gd name="T21" fmla="*/ 83 h 1339"/>
              <a:gd name="T22" fmla="*/ 919 w 1378"/>
              <a:gd name="T23" fmla="*/ 355 h 1339"/>
              <a:gd name="T24" fmla="*/ 752 w 1378"/>
              <a:gd name="T25" fmla="*/ 83 h 1339"/>
              <a:gd name="T26" fmla="*/ 1044 w 1378"/>
              <a:gd name="T27" fmla="*/ 83 h 1339"/>
              <a:gd name="T28" fmla="*/ 877 w 1378"/>
              <a:gd name="T29" fmla="*/ 376 h 1339"/>
              <a:gd name="T30" fmla="*/ 522 w 1378"/>
              <a:gd name="T31" fmla="*/ 376 h 1339"/>
              <a:gd name="T32" fmla="*/ 689 w 1378"/>
              <a:gd name="T33" fmla="*/ 104 h 1339"/>
              <a:gd name="T34" fmla="*/ 877 w 1378"/>
              <a:gd name="T35" fmla="*/ 376 h 1339"/>
              <a:gd name="T36" fmla="*/ 627 w 1378"/>
              <a:gd name="T37" fmla="*/ 83 h 1339"/>
              <a:gd name="T38" fmla="*/ 480 w 1378"/>
              <a:gd name="T39" fmla="*/ 334 h 1339"/>
              <a:gd name="T40" fmla="*/ 334 w 1378"/>
              <a:gd name="T41" fmla="*/ 83 h 1339"/>
              <a:gd name="T42" fmla="*/ 627 w 1378"/>
              <a:gd name="T43" fmla="*/ 83 h 1339"/>
              <a:gd name="T44" fmla="*/ 292 w 1378"/>
              <a:gd name="T45" fmla="*/ 104 h 1339"/>
              <a:gd name="T46" fmla="*/ 439 w 1378"/>
              <a:gd name="T47" fmla="*/ 376 h 1339"/>
              <a:gd name="T48" fmla="*/ 105 w 1378"/>
              <a:gd name="T49" fmla="*/ 376 h 1339"/>
              <a:gd name="T50" fmla="*/ 292 w 1378"/>
              <a:gd name="T51" fmla="*/ 104 h 1339"/>
              <a:gd name="T52" fmla="*/ 105 w 1378"/>
              <a:gd name="T53" fmla="*/ 418 h 1339"/>
              <a:gd name="T54" fmla="*/ 459 w 1378"/>
              <a:gd name="T55" fmla="*/ 418 h 1339"/>
              <a:gd name="T56" fmla="*/ 627 w 1378"/>
              <a:gd name="T57" fmla="*/ 1109 h 1339"/>
              <a:gd name="T58" fmla="*/ 105 w 1378"/>
              <a:gd name="T59" fmla="*/ 418 h 1339"/>
              <a:gd name="T60" fmla="*/ 522 w 1378"/>
              <a:gd name="T61" fmla="*/ 418 h 1339"/>
              <a:gd name="T62" fmla="*/ 898 w 1378"/>
              <a:gd name="T63" fmla="*/ 418 h 1339"/>
              <a:gd name="T64" fmla="*/ 689 w 1378"/>
              <a:gd name="T65" fmla="*/ 1151 h 1339"/>
              <a:gd name="T66" fmla="*/ 522 w 1378"/>
              <a:gd name="T67" fmla="*/ 418 h 1339"/>
              <a:gd name="T68" fmla="*/ 773 w 1378"/>
              <a:gd name="T69" fmla="*/ 1088 h 1339"/>
              <a:gd name="T70" fmla="*/ 961 w 1378"/>
              <a:gd name="T71" fmla="*/ 418 h 1339"/>
              <a:gd name="T72" fmla="*/ 1274 w 1378"/>
              <a:gd name="T73" fmla="*/ 418 h 1339"/>
              <a:gd name="T74" fmla="*/ 773 w 1378"/>
              <a:gd name="T75" fmla="*/ 1088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8" h="1339">
                <a:moveTo>
                  <a:pt x="1107" y="0"/>
                </a:moveTo>
                <a:lnTo>
                  <a:pt x="272" y="0"/>
                </a:lnTo>
                <a:lnTo>
                  <a:pt x="0" y="397"/>
                </a:lnTo>
                <a:lnTo>
                  <a:pt x="689" y="1339"/>
                </a:lnTo>
                <a:lnTo>
                  <a:pt x="1378" y="397"/>
                </a:lnTo>
                <a:lnTo>
                  <a:pt x="1107" y="0"/>
                </a:lnTo>
                <a:close/>
                <a:moveTo>
                  <a:pt x="1274" y="376"/>
                </a:moveTo>
                <a:lnTo>
                  <a:pt x="981" y="376"/>
                </a:lnTo>
                <a:lnTo>
                  <a:pt x="1086" y="104"/>
                </a:lnTo>
                <a:lnTo>
                  <a:pt x="1274" y="376"/>
                </a:lnTo>
                <a:close/>
                <a:moveTo>
                  <a:pt x="1044" y="83"/>
                </a:moveTo>
                <a:lnTo>
                  <a:pt x="919" y="355"/>
                </a:lnTo>
                <a:lnTo>
                  <a:pt x="752" y="83"/>
                </a:lnTo>
                <a:lnTo>
                  <a:pt x="1044" y="83"/>
                </a:lnTo>
                <a:close/>
                <a:moveTo>
                  <a:pt x="877" y="376"/>
                </a:moveTo>
                <a:lnTo>
                  <a:pt x="522" y="376"/>
                </a:lnTo>
                <a:lnTo>
                  <a:pt x="689" y="104"/>
                </a:lnTo>
                <a:lnTo>
                  <a:pt x="877" y="376"/>
                </a:lnTo>
                <a:close/>
                <a:moveTo>
                  <a:pt x="627" y="83"/>
                </a:moveTo>
                <a:lnTo>
                  <a:pt x="480" y="334"/>
                </a:lnTo>
                <a:lnTo>
                  <a:pt x="334" y="83"/>
                </a:lnTo>
                <a:lnTo>
                  <a:pt x="627" y="83"/>
                </a:lnTo>
                <a:close/>
                <a:moveTo>
                  <a:pt x="292" y="104"/>
                </a:moveTo>
                <a:lnTo>
                  <a:pt x="439" y="376"/>
                </a:lnTo>
                <a:lnTo>
                  <a:pt x="105" y="376"/>
                </a:lnTo>
                <a:lnTo>
                  <a:pt x="292" y="104"/>
                </a:lnTo>
                <a:close/>
                <a:moveTo>
                  <a:pt x="105" y="418"/>
                </a:moveTo>
                <a:lnTo>
                  <a:pt x="459" y="418"/>
                </a:lnTo>
                <a:lnTo>
                  <a:pt x="627" y="1109"/>
                </a:lnTo>
                <a:lnTo>
                  <a:pt x="105" y="418"/>
                </a:lnTo>
                <a:close/>
                <a:moveTo>
                  <a:pt x="522" y="418"/>
                </a:moveTo>
                <a:lnTo>
                  <a:pt x="898" y="418"/>
                </a:lnTo>
                <a:lnTo>
                  <a:pt x="689" y="1151"/>
                </a:lnTo>
                <a:lnTo>
                  <a:pt x="522" y="418"/>
                </a:lnTo>
                <a:close/>
                <a:moveTo>
                  <a:pt x="773" y="1088"/>
                </a:moveTo>
                <a:lnTo>
                  <a:pt x="961" y="418"/>
                </a:lnTo>
                <a:lnTo>
                  <a:pt x="1274" y="418"/>
                </a:lnTo>
                <a:lnTo>
                  <a:pt x="773" y="1088"/>
                </a:lnTo>
                <a:close/>
              </a:path>
            </a:pathLst>
          </a:custGeom>
          <a:solidFill>
            <a:srgbClr val="FFC000"/>
          </a:solidFill>
          <a:ln w="57150">
            <a:noFill/>
          </a:ln>
        </p:spPr>
        <p:txBody>
          <a:bodyPr vert="horz" wrap="square" lIns="91440" tIns="45720" rIns="91440" bIns="45720" numCol="1" anchor="t" anchorCtr="0" compatLnSpc="1">
            <a:prstTxWarp prst="textNoShape">
              <a:avLst/>
            </a:prstTxWarp>
          </a:bodyPr>
          <a:lstStyle/>
          <a:p>
            <a:endParaRPr lang="zh-CN" altLang="en-US"/>
          </a:p>
        </p:txBody>
      </p:sp>
      <p:cxnSp>
        <p:nvCxnSpPr>
          <p:cNvPr id="56" name="直接连接符 55"/>
          <p:cNvCxnSpPr/>
          <p:nvPr userDrawn="1"/>
        </p:nvCxnSpPr>
        <p:spPr>
          <a:xfrm>
            <a:off x="3131069" y="3429000"/>
            <a:ext cx="5929802" cy="0"/>
          </a:xfrm>
          <a:prstGeom prst="line">
            <a:avLst/>
          </a:prstGeom>
          <a:ln w="952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75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574B0DF-C219-4D9A-90D2-AEABFDE0C2A5}" type="datetimeFigureOut">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262B6A-0EEB-4289-B21F-5F3B72DD7B06}" type="slidenum">
              <a:rPr lang="zh-CN" altLang="en-US" smtClean="0"/>
              <a:t>‹#›</a:t>
            </a:fld>
            <a:endParaRPr lang="zh-CN" altLang="en-US"/>
          </a:p>
        </p:txBody>
      </p:sp>
    </p:spTree>
    <p:extLst>
      <p:ext uri="{BB962C8B-B14F-4D97-AF65-F5344CB8AC3E}">
        <p14:creationId xmlns:p14="http://schemas.microsoft.com/office/powerpoint/2010/main" val="177425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191F2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42481" y="1312226"/>
            <a:ext cx="6604968" cy="2900497"/>
          </a:xfrm>
        </p:spPr>
        <p:txBody>
          <a:bodyPr anchor="b"/>
          <a:lstStyle>
            <a:lvl1pPr>
              <a:defRPr sz="6000">
                <a:solidFill>
                  <a:schemeClr val="bg1"/>
                </a:solidFill>
              </a:defRPr>
            </a:lvl1pPr>
          </a:lstStyle>
          <a:p>
            <a:r>
              <a:rPr lang="zh-CN" altLang="en-US"/>
              <a:t>单击此处编辑母版标题样式</a:t>
            </a:r>
          </a:p>
        </p:txBody>
      </p:sp>
      <p:sp>
        <p:nvSpPr>
          <p:cNvPr id="4" name="日期占位符 3"/>
          <p:cNvSpPr>
            <a:spLocks noGrp="1"/>
          </p:cNvSpPr>
          <p:nvPr>
            <p:ph type="dt" sz="half" idx="10"/>
          </p:nvPr>
        </p:nvSpPr>
        <p:spPr/>
        <p:txBody>
          <a:bodyPr/>
          <a:lstStyle/>
          <a:p>
            <a:fld id="{0574B0DF-C219-4D9A-90D2-AEABFDE0C2A5}" type="datetimeFigureOut">
              <a:rPr lang="zh-CN" altLang="en-US" smtClean="0"/>
              <a:t>2019/4/29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262B6A-0EEB-4289-B21F-5F3B72DD7B06}" type="slidenum">
              <a:rPr lang="zh-CN" altLang="en-US" smtClean="0"/>
              <a:t>‹#›</a:t>
            </a:fld>
            <a:endParaRPr lang="zh-CN" altLang="en-US"/>
          </a:p>
        </p:txBody>
      </p:sp>
      <p:sp>
        <p:nvSpPr>
          <p:cNvPr id="7" name="Freeform 18"/>
          <p:cNvSpPr>
            <a:spLocks noEditPoints="1"/>
          </p:cNvSpPr>
          <p:nvPr userDrawn="1"/>
        </p:nvSpPr>
        <p:spPr bwMode="auto">
          <a:xfrm>
            <a:off x="2203526" y="1889321"/>
            <a:ext cx="2182490" cy="2633363"/>
          </a:xfrm>
          <a:custGeom>
            <a:avLst/>
            <a:gdLst>
              <a:gd name="T0" fmla="*/ 180 w 280"/>
              <a:gd name="T1" fmla="*/ 43 h 338"/>
              <a:gd name="T2" fmla="*/ 163 w 280"/>
              <a:gd name="T3" fmla="*/ 0 h 338"/>
              <a:gd name="T4" fmla="*/ 196 w 280"/>
              <a:gd name="T5" fmla="*/ 0 h 338"/>
              <a:gd name="T6" fmla="*/ 222 w 280"/>
              <a:gd name="T7" fmla="*/ 43 h 338"/>
              <a:gd name="T8" fmla="*/ 180 w 280"/>
              <a:gd name="T9" fmla="*/ 43 h 338"/>
              <a:gd name="T10" fmla="*/ 168 w 280"/>
              <a:gd name="T11" fmla="*/ 43 h 338"/>
              <a:gd name="T12" fmla="*/ 151 w 280"/>
              <a:gd name="T13" fmla="*/ 0 h 338"/>
              <a:gd name="T14" fmla="*/ 129 w 280"/>
              <a:gd name="T15" fmla="*/ 0 h 338"/>
              <a:gd name="T16" fmla="*/ 112 w 280"/>
              <a:gd name="T17" fmla="*/ 43 h 338"/>
              <a:gd name="T18" fmla="*/ 168 w 280"/>
              <a:gd name="T19" fmla="*/ 43 h 338"/>
              <a:gd name="T20" fmla="*/ 140 w 280"/>
              <a:gd name="T21" fmla="*/ 144 h 338"/>
              <a:gd name="T22" fmla="*/ 169 w 280"/>
              <a:gd name="T23" fmla="*/ 53 h 338"/>
              <a:gd name="T24" fmla="*/ 111 w 280"/>
              <a:gd name="T25" fmla="*/ 53 h 338"/>
              <a:gd name="T26" fmla="*/ 140 w 280"/>
              <a:gd name="T27" fmla="*/ 144 h 338"/>
              <a:gd name="T28" fmla="*/ 117 w 280"/>
              <a:gd name="T29" fmla="*/ 0 h 338"/>
              <a:gd name="T30" fmla="*/ 84 w 280"/>
              <a:gd name="T31" fmla="*/ 0 h 338"/>
              <a:gd name="T32" fmla="*/ 58 w 280"/>
              <a:gd name="T33" fmla="*/ 43 h 338"/>
              <a:gd name="T34" fmla="*/ 100 w 280"/>
              <a:gd name="T35" fmla="*/ 43 h 338"/>
              <a:gd name="T36" fmla="*/ 117 w 280"/>
              <a:gd name="T37" fmla="*/ 0 h 338"/>
              <a:gd name="T38" fmla="*/ 204 w 280"/>
              <a:gd name="T39" fmla="*/ 74 h 338"/>
              <a:gd name="T40" fmla="*/ 220 w 280"/>
              <a:gd name="T41" fmla="*/ 53 h 338"/>
              <a:gd name="T42" fmla="*/ 180 w 280"/>
              <a:gd name="T43" fmla="*/ 53 h 338"/>
              <a:gd name="T44" fmla="*/ 154 w 280"/>
              <a:gd name="T45" fmla="*/ 136 h 338"/>
              <a:gd name="T46" fmla="*/ 191 w 280"/>
              <a:gd name="T47" fmla="*/ 90 h 338"/>
              <a:gd name="T48" fmla="*/ 264 w 280"/>
              <a:gd name="T49" fmla="*/ 203 h 338"/>
              <a:gd name="T50" fmla="*/ 140 w 280"/>
              <a:gd name="T51" fmla="*/ 327 h 338"/>
              <a:gd name="T52" fmla="*/ 16 w 280"/>
              <a:gd name="T53" fmla="*/ 203 h 338"/>
              <a:gd name="T54" fmla="*/ 89 w 280"/>
              <a:gd name="T55" fmla="*/ 90 h 338"/>
              <a:gd name="T56" fmla="*/ 126 w 280"/>
              <a:gd name="T57" fmla="*/ 136 h 338"/>
              <a:gd name="T58" fmla="*/ 100 w 280"/>
              <a:gd name="T59" fmla="*/ 53 h 338"/>
              <a:gd name="T60" fmla="*/ 60 w 280"/>
              <a:gd name="T61" fmla="*/ 53 h 338"/>
              <a:gd name="T62" fmla="*/ 76 w 280"/>
              <a:gd name="T63" fmla="*/ 73 h 338"/>
              <a:gd name="T64" fmla="*/ 0 w 280"/>
              <a:gd name="T65" fmla="*/ 198 h 338"/>
              <a:gd name="T66" fmla="*/ 140 w 280"/>
              <a:gd name="T67" fmla="*/ 338 h 338"/>
              <a:gd name="T68" fmla="*/ 280 w 280"/>
              <a:gd name="T69" fmla="*/ 198 h 338"/>
              <a:gd name="T70" fmla="*/ 204 w 280"/>
              <a:gd name="T71" fmla="*/ 7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338">
                <a:moveTo>
                  <a:pt x="180" y="43"/>
                </a:moveTo>
                <a:cubicBezTo>
                  <a:pt x="163" y="0"/>
                  <a:pt x="163" y="0"/>
                  <a:pt x="163" y="0"/>
                </a:cubicBezTo>
                <a:cubicBezTo>
                  <a:pt x="196" y="0"/>
                  <a:pt x="196" y="0"/>
                  <a:pt x="196" y="0"/>
                </a:cubicBezTo>
                <a:cubicBezTo>
                  <a:pt x="222" y="43"/>
                  <a:pt x="222" y="43"/>
                  <a:pt x="222" y="43"/>
                </a:cubicBezTo>
                <a:cubicBezTo>
                  <a:pt x="180" y="43"/>
                  <a:pt x="180" y="43"/>
                  <a:pt x="180" y="43"/>
                </a:cubicBezTo>
                <a:close/>
                <a:moveTo>
                  <a:pt x="168" y="43"/>
                </a:moveTo>
                <a:cubicBezTo>
                  <a:pt x="151" y="0"/>
                  <a:pt x="151" y="0"/>
                  <a:pt x="151" y="0"/>
                </a:cubicBezTo>
                <a:cubicBezTo>
                  <a:pt x="129" y="0"/>
                  <a:pt x="129" y="0"/>
                  <a:pt x="129" y="0"/>
                </a:cubicBezTo>
                <a:cubicBezTo>
                  <a:pt x="112" y="43"/>
                  <a:pt x="112" y="43"/>
                  <a:pt x="112" y="43"/>
                </a:cubicBezTo>
                <a:cubicBezTo>
                  <a:pt x="168" y="43"/>
                  <a:pt x="168" y="43"/>
                  <a:pt x="168" y="43"/>
                </a:cubicBezTo>
                <a:close/>
                <a:moveTo>
                  <a:pt x="140" y="144"/>
                </a:moveTo>
                <a:cubicBezTo>
                  <a:pt x="169" y="53"/>
                  <a:pt x="169" y="53"/>
                  <a:pt x="169" y="53"/>
                </a:cubicBezTo>
                <a:cubicBezTo>
                  <a:pt x="111" y="53"/>
                  <a:pt x="111" y="53"/>
                  <a:pt x="111" y="53"/>
                </a:cubicBezTo>
                <a:lnTo>
                  <a:pt x="140" y="144"/>
                </a:lnTo>
                <a:close/>
                <a:moveTo>
                  <a:pt x="117" y="0"/>
                </a:moveTo>
                <a:cubicBezTo>
                  <a:pt x="84" y="0"/>
                  <a:pt x="84" y="0"/>
                  <a:pt x="84" y="0"/>
                </a:cubicBezTo>
                <a:cubicBezTo>
                  <a:pt x="58" y="43"/>
                  <a:pt x="58" y="43"/>
                  <a:pt x="58" y="43"/>
                </a:cubicBezTo>
                <a:cubicBezTo>
                  <a:pt x="100" y="43"/>
                  <a:pt x="100" y="43"/>
                  <a:pt x="100" y="43"/>
                </a:cubicBezTo>
                <a:lnTo>
                  <a:pt x="117" y="0"/>
                </a:lnTo>
                <a:close/>
                <a:moveTo>
                  <a:pt x="204" y="74"/>
                </a:moveTo>
                <a:cubicBezTo>
                  <a:pt x="220" y="53"/>
                  <a:pt x="220" y="53"/>
                  <a:pt x="220" y="53"/>
                </a:cubicBezTo>
                <a:cubicBezTo>
                  <a:pt x="180" y="53"/>
                  <a:pt x="180" y="53"/>
                  <a:pt x="180" y="53"/>
                </a:cubicBezTo>
                <a:cubicBezTo>
                  <a:pt x="154" y="136"/>
                  <a:pt x="154" y="136"/>
                  <a:pt x="154" y="136"/>
                </a:cubicBezTo>
                <a:cubicBezTo>
                  <a:pt x="191" y="90"/>
                  <a:pt x="191" y="90"/>
                  <a:pt x="191" y="90"/>
                </a:cubicBezTo>
                <a:cubicBezTo>
                  <a:pt x="234" y="109"/>
                  <a:pt x="264" y="153"/>
                  <a:pt x="264" y="203"/>
                </a:cubicBezTo>
                <a:cubicBezTo>
                  <a:pt x="264" y="272"/>
                  <a:pt x="209" y="327"/>
                  <a:pt x="140" y="327"/>
                </a:cubicBezTo>
                <a:cubicBezTo>
                  <a:pt x="71" y="327"/>
                  <a:pt x="16" y="272"/>
                  <a:pt x="16" y="203"/>
                </a:cubicBezTo>
                <a:cubicBezTo>
                  <a:pt x="16" y="153"/>
                  <a:pt x="46" y="109"/>
                  <a:pt x="89" y="90"/>
                </a:cubicBezTo>
                <a:cubicBezTo>
                  <a:pt x="126" y="136"/>
                  <a:pt x="126" y="136"/>
                  <a:pt x="126" y="136"/>
                </a:cubicBezTo>
                <a:cubicBezTo>
                  <a:pt x="100" y="53"/>
                  <a:pt x="100" y="53"/>
                  <a:pt x="100" y="53"/>
                </a:cubicBezTo>
                <a:cubicBezTo>
                  <a:pt x="60" y="53"/>
                  <a:pt x="60" y="53"/>
                  <a:pt x="60" y="53"/>
                </a:cubicBezTo>
                <a:cubicBezTo>
                  <a:pt x="76" y="73"/>
                  <a:pt x="76" y="73"/>
                  <a:pt x="76" y="73"/>
                </a:cubicBezTo>
                <a:cubicBezTo>
                  <a:pt x="31" y="97"/>
                  <a:pt x="0" y="144"/>
                  <a:pt x="0" y="198"/>
                </a:cubicBezTo>
                <a:cubicBezTo>
                  <a:pt x="0" y="275"/>
                  <a:pt x="63" y="338"/>
                  <a:pt x="140" y="338"/>
                </a:cubicBezTo>
                <a:cubicBezTo>
                  <a:pt x="217" y="338"/>
                  <a:pt x="280" y="275"/>
                  <a:pt x="280" y="198"/>
                </a:cubicBezTo>
                <a:cubicBezTo>
                  <a:pt x="280" y="144"/>
                  <a:pt x="249" y="97"/>
                  <a:pt x="204" y="74"/>
                </a:cubicBez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文本占位符 8"/>
          <p:cNvSpPr>
            <a:spLocks noGrp="1"/>
          </p:cNvSpPr>
          <p:nvPr>
            <p:ph type="body" sz="quarter" idx="13" hasCustomPrompt="1"/>
          </p:nvPr>
        </p:nvSpPr>
        <p:spPr>
          <a:xfrm>
            <a:off x="2203526" y="2913684"/>
            <a:ext cx="2182490" cy="1608999"/>
          </a:xfrm>
        </p:spPr>
        <p:txBody>
          <a:bodyPr anchor="ctr">
            <a:noAutofit/>
          </a:bodyPr>
          <a:lstStyle>
            <a:lvl1pPr marL="0" indent="0" algn="ctr">
              <a:buNone/>
              <a:defRPr sz="8000">
                <a:solidFill>
                  <a:schemeClr val="bg1"/>
                </a:solidFill>
              </a:defRPr>
            </a:lvl1pPr>
          </a:lstStyle>
          <a:p>
            <a:pPr lvl="0"/>
            <a:r>
              <a:rPr lang="en-US" altLang="zh-CN" dirty="0"/>
              <a:t>#</a:t>
            </a:r>
            <a:endParaRPr lang="zh-CN" altLang="en-US" dirty="0"/>
          </a:p>
        </p:txBody>
      </p:sp>
    </p:spTree>
    <p:extLst>
      <p:ext uri="{BB962C8B-B14F-4D97-AF65-F5344CB8AC3E}">
        <p14:creationId xmlns:p14="http://schemas.microsoft.com/office/powerpoint/2010/main" val="412458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574B0DF-C219-4D9A-90D2-AEABFDE0C2A5}" type="datetimeFigureOut">
              <a:rPr lang="zh-CN" altLang="en-US" smtClean="0"/>
              <a:t>2019/4/29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262B6A-0EEB-4289-B21F-5F3B72DD7B06}" type="slidenum">
              <a:rPr lang="zh-CN" altLang="en-US" smtClean="0"/>
              <a:t>‹#›</a:t>
            </a:fld>
            <a:endParaRPr lang="zh-CN" altLang="en-US"/>
          </a:p>
        </p:txBody>
      </p:sp>
    </p:spTree>
    <p:extLst>
      <p:ext uri="{BB962C8B-B14F-4D97-AF65-F5344CB8AC3E}">
        <p14:creationId xmlns:p14="http://schemas.microsoft.com/office/powerpoint/2010/main" val="342586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574B0DF-C219-4D9A-90D2-AEABFDE0C2A5}" type="datetimeFigureOut">
              <a:rPr lang="zh-CN" altLang="en-US" smtClean="0"/>
              <a:t>2019/4/29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5262B6A-0EEB-4289-B21F-5F3B72DD7B06}" type="slidenum">
              <a:rPr lang="zh-CN" altLang="en-US" smtClean="0"/>
              <a:t>‹#›</a:t>
            </a:fld>
            <a:endParaRPr lang="zh-CN" altLang="en-US"/>
          </a:p>
        </p:txBody>
      </p:sp>
    </p:spTree>
    <p:extLst>
      <p:ext uri="{BB962C8B-B14F-4D97-AF65-F5344CB8AC3E}">
        <p14:creationId xmlns:p14="http://schemas.microsoft.com/office/powerpoint/2010/main" val="100793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16" name="Freeform 14"/>
          <p:cNvSpPr>
            <a:spLocks noEditPoints="1"/>
          </p:cNvSpPr>
          <p:nvPr userDrawn="1"/>
        </p:nvSpPr>
        <p:spPr bwMode="auto">
          <a:xfrm rot="17943906">
            <a:off x="122093" y="74654"/>
            <a:ext cx="1842469" cy="1790326"/>
          </a:xfrm>
          <a:custGeom>
            <a:avLst/>
            <a:gdLst>
              <a:gd name="T0" fmla="*/ 1107 w 1378"/>
              <a:gd name="T1" fmla="*/ 0 h 1339"/>
              <a:gd name="T2" fmla="*/ 272 w 1378"/>
              <a:gd name="T3" fmla="*/ 0 h 1339"/>
              <a:gd name="T4" fmla="*/ 0 w 1378"/>
              <a:gd name="T5" fmla="*/ 397 h 1339"/>
              <a:gd name="T6" fmla="*/ 689 w 1378"/>
              <a:gd name="T7" fmla="*/ 1339 h 1339"/>
              <a:gd name="T8" fmla="*/ 1378 w 1378"/>
              <a:gd name="T9" fmla="*/ 397 h 1339"/>
              <a:gd name="T10" fmla="*/ 1107 w 1378"/>
              <a:gd name="T11" fmla="*/ 0 h 1339"/>
              <a:gd name="T12" fmla="*/ 1274 w 1378"/>
              <a:gd name="T13" fmla="*/ 376 h 1339"/>
              <a:gd name="T14" fmla="*/ 981 w 1378"/>
              <a:gd name="T15" fmla="*/ 376 h 1339"/>
              <a:gd name="T16" fmla="*/ 1086 w 1378"/>
              <a:gd name="T17" fmla="*/ 104 h 1339"/>
              <a:gd name="T18" fmla="*/ 1274 w 1378"/>
              <a:gd name="T19" fmla="*/ 376 h 1339"/>
              <a:gd name="T20" fmla="*/ 1044 w 1378"/>
              <a:gd name="T21" fmla="*/ 83 h 1339"/>
              <a:gd name="T22" fmla="*/ 919 w 1378"/>
              <a:gd name="T23" fmla="*/ 355 h 1339"/>
              <a:gd name="T24" fmla="*/ 752 w 1378"/>
              <a:gd name="T25" fmla="*/ 83 h 1339"/>
              <a:gd name="T26" fmla="*/ 1044 w 1378"/>
              <a:gd name="T27" fmla="*/ 83 h 1339"/>
              <a:gd name="T28" fmla="*/ 877 w 1378"/>
              <a:gd name="T29" fmla="*/ 376 h 1339"/>
              <a:gd name="T30" fmla="*/ 522 w 1378"/>
              <a:gd name="T31" fmla="*/ 376 h 1339"/>
              <a:gd name="T32" fmla="*/ 689 w 1378"/>
              <a:gd name="T33" fmla="*/ 104 h 1339"/>
              <a:gd name="T34" fmla="*/ 877 w 1378"/>
              <a:gd name="T35" fmla="*/ 376 h 1339"/>
              <a:gd name="T36" fmla="*/ 627 w 1378"/>
              <a:gd name="T37" fmla="*/ 83 h 1339"/>
              <a:gd name="T38" fmla="*/ 480 w 1378"/>
              <a:gd name="T39" fmla="*/ 334 h 1339"/>
              <a:gd name="T40" fmla="*/ 334 w 1378"/>
              <a:gd name="T41" fmla="*/ 83 h 1339"/>
              <a:gd name="T42" fmla="*/ 627 w 1378"/>
              <a:gd name="T43" fmla="*/ 83 h 1339"/>
              <a:gd name="T44" fmla="*/ 292 w 1378"/>
              <a:gd name="T45" fmla="*/ 104 h 1339"/>
              <a:gd name="T46" fmla="*/ 439 w 1378"/>
              <a:gd name="T47" fmla="*/ 376 h 1339"/>
              <a:gd name="T48" fmla="*/ 105 w 1378"/>
              <a:gd name="T49" fmla="*/ 376 h 1339"/>
              <a:gd name="T50" fmla="*/ 292 w 1378"/>
              <a:gd name="T51" fmla="*/ 104 h 1339"/>
              <a:gd name="T52" fmla="*/ 105 w 1378"/>
              <a:gd name="T53" fmla="*/ 418 h 1339"/>
              <a:gd name="T54" fmla="*/ 459 w 1378"/>
              <a:gd name="T55" fmla="*/ 418 h 1339"/>
              <a:gd name="T56" fmla="*/ 627 w 1378"/>
              <a:gd name="T57" fmla="*/ 1109 h 1339"/>
              <a:gd name="T58" fmla="*/ 105 w 1378"/>
              <a:gd name="T59" fmla="*/ 418 h 1339"/>
              <a:gd name="T60" fmla="*/ 522 w 1378"/>
              <a:gd name="T61" fmla="*/ 418 h 1339"/>
              <a:gd name="T62" fmla="*/ 898 w 1378"/>
              <a:gd name="T63" fmla="*/ 418 h 1339"/>
              <a:gd name="T64" fmla="*/ 689 w 1378"/>
              <a:gd name="T65" fmla="*/ 1151 h 1339"/>
              <a:gd name="T66" fmla="*/ 522 w 1378"/>
              <a:gd name="T67" fmla="*/ 418 h 1339"/>
              <a:gd name="T68" fmla="*/ 773 w 1378"/>
              <a:gd name="T69" fmla="*/ 1088 h 1339"/>
              <a:gd name="T70" fmla="*/ 961 w 1378"/>
              <a:gd name="T71" fmla="*/ 418 h 1339"/>
              <a:gd name="T72" fmla="*/ 1274 w 1378"/>
              <a:gd name="T73" fmla="*/ 418 h 1339"/>
              <a:gd name="T74" fmla="*/ 773 w 1378"/>
              <a:gd name="T75" fmla="*/ 1088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8" h="1339">
                <a:moveTo>
                  <a:pt x="1107" y="0"/>
                </a:moveTo>
                <a:lnTo>
                  <a:pt x="272" y="0"/>
                </a:lnTo>
                <a:lnTo>
                  <a:pt x="0" y="397"/>
                </a:lnTo>
                <a:lnTo>
                  <a:pt x="689" y="1339"/>
                </a:lnTo>
                <a:lnTo>
                  <a:pt x="1378" y="397"/>
                </a:lnTo>
                <a:lnTo>
                  <a:pt x="1107" y="0"/>
                </a:lnTo>
                <a:close/>
                <a:moveTo>
                  <a:pt x="1274" y="376"/>
                </a:moveTo>
                <a:lnTo>
                  <a:pt x="981" y="376"/>
                </a:lnTo>
                <a:lnTo>
                  <a:pt x="1086" y="104"/>
                </a:lnTo>
                <a:lnTo>
                  <a:pt x="1274" y="376"/>
                </a:lnTo>
                <a:close/>
                <a:moveTo>
                  <a:pt x="1044" y="83"/>
                </a:moveTo>
                <a:lnTo>
                  <a:pt x="919" y="355"/>
                </a:lnTo>
                <a:lnTo>
                  <a:pt x="752" y="83"/>
                </a:lnTo>
                <a:lnTo>
                  <a:pt x="1044" y="83"/>
                </a:lnTo>
                <a:close/>
                <a:moveTo>
                  <a:pt x="877" y="376"/>
                </a:moveTo>
                <a:lnTo>
                  <a:pt x="522" y="376"/>
                </a:lnTo>
                <a:lnTo>
                  <a:pt x="689" y="104"/>
                </a:lnTo>
                <a:lnTo>
                  <a:pt x="877" y="376"/>
                </a:lnTo>
                <a:close/>
                <a:moveTo>
                  <a:pt x="627" y="83"/>
                </a:moveTo>
                <a:lnTo>
                  <a:pt x="480" y="334"/>
                </a:lnTo>
                <a:lnTo>
                  <a:pt x="334" y="83"/>
                </a:lnTo>
                <a:lnTo>
                  <a:pt x="627" y="83"/>
                </a:lnTo>
                <a:close/>
                <a:moveTo>
                  <a:pt x="292" y="104"/>
                </a:moveTo>
                <a:lnTo>
                  <a:pt x="439" y="376"/>
                </a:lnTo>
                <a:lnTo>
                  <a:pt x="105" y="376"/>
                </a:lnTo>
                <a:lnTo>
                  <a:pt x="292" y="104"/>
                </a:lnTo>
                <a:close/>
                <a:moveTo>
                  <a:pt x="105" y="418"/>
                </a:moveTo>
                <a:lnTo>
                  <a:pt x="459" y="418"/>
                </a:lnTo>
                <a:lnTo>
                  <a:pt x="627" y="1109"/>
                </a:lnTo>
                <a:lnTo>
                  <a:pt x="105" y="418"/>
                </a:lnTo>
                <a:close/>
                <a:moveTo>
                  <a:pt x="522" y="418"/>
                </a:moveTo>
                <a:lnTo>
                  <a:pt x="898" y="418"/>
                </a:lnTo>
                <a:lnTo>
                  <a:pt x="689" y="1151"/>
                </a:lnTo>
                <a:lnTo>
                  <a:pt x="522" y="418"/>
                </a:lnTo>
                <a:close/>
                <a:moveTo>
                  <a:pt x="773" y="1088"/>
                </a:moveTo>
                <a:lnTo>
                  <a:pt x="961" y="418"/>
                </a:lnTo>
                <a:lnTo>
                  <a:pt x="1274" y="418"/>
                </a:lnTo>
                <a:lnTo>
                  <a:pt x="773" y="1088"/>
                </a:lnTo>
                <a:close/>
              </a:path>
            </a:pathLst>
          </a:custGeom>
          <a:solidFill>
            <a:schemeClr val="bg1">
              <a:lumMod val="95000"/>
            </a:schemeClr>
          </a:solidFill>
          <a:ln w="57150">
            <a:noFill/>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a:xfrm>
            <a:off x="838200" y="365125"/>
            <a:ext cx="10515600" cy="1209675"/>
          </a:xfrm>
        </p:spPr>
        <p:txBody>
          <a:bodyPr anchor="b"/>
          <a:lstStyle/>
          <a:p>
            <a:r>
              <a:rPr lang="zh-CN" altLang="en-US" dirty="0"/>
              <a:t>单击此处编辑母版标题样式</a:t>
            </a:r>
          </a:p>
        </p:txBody>
      </p:sp>
      <p:sp>
        <p:nvSpPr>
          <p:cNvPr id="3" name="日期占位符 2"/>
          <p:cNvSpPr>
            <a:spLocks noGrp="1"/>
          </p:cNvSpPr>
          <p:nvPr>
            <p:ph type="dt" sz="half" idx="10"/>
          </p:nvPr>
        </p:nvSpPr>
        <p:spPr/>
        <p:txBody>
          <a:bodyPr/>
          <a:lstStyle/>
          <a:p>
            <a:fld id="{0574B0DF-C219-4D9A-90D2-AEABFDE0C2A5}" type="datetimeFigureOut">
              <a:rPr lang="zh-CN" altLang="en-US" smtClean="0"/>
              <a:t>2019/4/29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5262B6A-0EEB-4289-B21F-5F3B72DD7B06}" type="slidenum">
              <a:rPr lang="zh-CN" altLang="en-US" smtClean="0"/>
              <a:t>‹#›</a:t>
            </a:fld>
            <a:endParaRPr lang="zh-CN" altLang="en-US"/>
          </a:p>
        </p:txBody>
      </p:sp>
    </p:spTree>
    <p:extLst>
      <p:ext uri="{BB962C8B-B14F-4D97-AF65-F5344CB8AC3E}">
        <p14:creationId xmlns:p14="http://schemas.microsoft.com/office/powerpoint/2010/main" val="150544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74B0DF-C219-4D9A-90D2-AEABFDE0C2A5}" type="datetimeFigureOut">
              <a:rPr lang="zh-CN" altLang="en-US" smtClean="0"/>
              <a:t>2019/4/29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5262B6A-0EEB-4289-B21F-5F3B72DD7B06}" type="slidenum">
              <a:rPr lang="zh-CN" altLang="en-US" smtClean="0"/>
              <a:t>‹#›</a:t>
            </a:fld>
            <a:endParaRPr lang="zh-CN" altLang="en-US"/>
          </a:p>
        </p:txBody>
      </p:sp>
    </p:spTree>
    <p:extLst>
      <p:ext uri="{BB962C8B-B14F-4D97-AF65-F5344CB8AC3E}">
        <p14:creationId xmlns:p14="http://schemas.microsoft.com/office/powerpoint/2010/main" val="375817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4B0DF-C219-4D9A-90D2-AEABFDE0C2A5}" type="datetimeFigureOut">
              <a:rPr lang="zh-CN" altLang="en-US" smtClean="0"/>
              <a:t>2019/4/29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62B6A-0EEB-4289-B21F-5F3B72DD7B06}" type="slidenum">
              <a:rPr lang="zh-CN" altLang="en-US" smtClean="0"/>
              <a:t>‹#›</a:t>
            </a:fld>
            <a:endParaRPr lang="zh-CN" altLang="en-US"/>
          </a:p>
        </p:txBody>
      </p:sp>
    </p:spTree>
    <p:extLst>
      <p:ext uri="{BB962C8B-B14F-4D97-AF65-F5344CB8AC3E}">
        <p14:creationId xmlns:p14="http://schemas.microsoft.com/office/powerpoint/2010/main" val="37677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7151" userDrawn="1">
          <p15:clr>
            <a:srgbClr val="F26B43"/>
          </p15:clr>
        </p15:guide>
        <p15:guide id="4" pos="506" userDrawn="1">
          <p15:clr>
            <a:srgbClr val="F26B43"/>
          </p15:clr>
        </p15:guide>
        <p15:guide id="5" orient="horz" pos="3906" userDrawn="1">
          <p15:clr>
            <a:srgbClr val="F26B43"/>
          </p15:clr>
        </p15:guide>
        <p15:guide id="6" orient="horz" pos="11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sv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14.svg"/><Relationship Id="rId5" Type="http://schemas.openxmlformats.org/officeDocument/2006/relationships/image" Target="../media/image20.svg"/><Relationship Id="rId10" Type="http://schemas.openxmlformats.org/officeDocument/2006/relationships/image" Target="../media/image13.png"/><Relationship Id="rId4" Type="http://schemas.openxmlformats.org/officeDocument/2006/relationships/image" Target="../media/image19.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08736" y="1986819"/>
            <a:ext cx="10514012" cy="2347938"/>
          </a:xfrm>
        </p:spPr>
        <p:txBody>
          <a:bodyPr>
            <a:normAutofit/>
          </a:bodyPr>
          <a:lstStyle/>
          <a:p>
            <a:pPr algn="ctr"/>
            <a:r>
              <a:rPr lang="en-US" altLang="zh-CN" sz="5400" dirty="0"/>
              <a:t>Amazon Fine Food Review Analysis</a:t>
            </a:r>
            <a:endParaRPr lang="zh-CN" altLang="en-US" sz="5400" dirty="0">
              <a:solidFill>
                <a:schemeClr val="bg1"/>
              </a:solidFill>
            </a:endParaRPr>
          </a:p>
        </p:txBody>
      </p:sp>
      <p:sp>
        <p:nvSpPr>
          <p:cNvPr id="3" name="TextBox 2">
            <a:extLst>
              <a:ext uri="{FF2B5EF4-FFF2-40B4-BE49-F238E27FC236}">
                <a16:creationId xmlns:a16="http://schemas.microsoft.com/office/drawing/2014/main" id="{66192E68-A4C0-459D-8ECD-FF586F1CD1DC}"/>
              </a:ext>
            </a:extLst>
          </p:cNvPr>
          <p:cNvSpPr txBox="1"/>
          <p:nvPr/>
        </p:nvSpPr>
        <p:spPr>
          <a:xfrm>
            <a:off x="3527155" y="4267995"/>
            <a:ext cx="5137689" cy="2339102"/>
          </a:xfrm>
          <a:prstGeom prst="rect">
            <a:avLst/>
          </a:prstGeom>
          <a:noFill/>
        </p:spPr>
        <p:txBody>
          <a:bodyPr wrap="square" rtlCol="0">
            <a:spAutoFit/>
          </a:bodyPr>
          <a:lstStyle/>
          <a:p>
            <a:pPr algn="ctr"/>
            <a:r>
              <a:rPr lang="en-US" altLang="zh-CN" sz="2000" b="1" dirty="0">
                <a:solidFill>
                  <a:schemeClr val="bg1"/>
                </a:solidFill>
                <a:latin typeface="+mj-lt"/>
              </a:rPr>
              <a:t>Team 2</a:t>
            </a:r>
          </a:p>
          <a:p>
            <a:pPr algn="ctr"/>
            <a:endParaRPr lang="en-US" altLang="zh-CN" dirty="0">
              <a:solidFill>
                <a:schemeClr val="bg1"/>
              </a:solidFill>
              <a:latin typeface="+mj-lt"/>
              <a:cs typeface="Arial" panose="020B0604020202020204" pitchFamily="34" charset="0"/>
            </a:endParaRPr>
          </a:p>
          <a:p>
            <a:pPr algn="ctr">
              <a:spcBef>
                <a:spcPct val="0"/>
              </a:spcBef>
            </a:pPr>
            <a:r>
              <a:rPr lang="en-US" altLang="zh-CN" dirty="0">
                <a:solidFill>
                  <a:schemeClr val="bg1"/>
                </a:solidFill>
                <a:latin typeface="+mj-lt"/>
                <a:cs typeface="Arial" panose="020B0604020202020204" pitchFamily="34" charset="0"/>
              </a:rPr>
              <a:t>Abhishek Shivaprakash</a:t>
            </a:r>
          </a:p>
          <a:p>
            <a:pPr algn="ctr">
              <a:spcBef>
                <a:spcPct val="0"/>
              </a:spcBef>
            </a:pPr>
            <a:r>
              <a:rPr lang="en-US" altLang="zh-CN" dirty="0" err="1">
                <a:solidFill>
                  <a:schemeClr val="bg1"/>
                </a:solidFill>
                <a:latin typeface="+mj-lt"/>
                <a:cs typeface="Arial" panose="020B0604020202020204" pitchFamily="34" charset="0"/>
              </a:rPr>
              <a:t>Shengjie</a:t>
            </a:r>
            <a:r>
              <a:rPr lang="en-US" altLang="zh-CN" dirty="0">
                <a:solidFill>
                  <a:schemeClr val="bg1"/>
                </a:solidFill>
                <a:latin typeface="+mj-lt"/>
                <a:cs typeface="Arial" panose="020B0604020202020204" pitchFamily="34" charset="0"/>
              </a:rPr>
              <a:t> Shi    </a:t>
            </a:r>
          </a:p>
          <a:p>
            <a:pPr algn="ctr">
              <a:spcBef>
                <a:spcPct val="0"/>
              </a:spcBef>
            </a:pPr>
            <a:r>
              <a:rPr lang="en-US" altLang="zh-CN" dirty="0" err="1">
                <a:solidFill>
                  <a:schemeClr val="bg1"/>
                </a:solidFill>
                <a:latin typeface="+mj-lt"/>
                <a:cs typeface="Arial" panose="020B0604020202020204" pitchFamily="34" charset="0"/>
              </a:rPr>
              <a:t>Xinlei</a:t>
            </a:r>
            <a:r>
              <a:rPr lang="en-US" altLang="zh-CN" dirty="0">
                <a:solidFill>
                  <a:schemeClr val="bg1"/>
                </a:solidFill>
                <a:latin typeface="+mj-lt"/>
                <a:cs typeface="Arial" panose="020B0604020202020204" pitchFamily="34" charset="0"/>
              </a:rPr>
              <a:t> Ma</a:t>
            </a:r>
          </a:p>
          <a:p>
            <a:pPr algn="ctr">
              <a:spcBef>
                <a:spcPct val="0"/>
              </a:spcBef>
            </a:pPr>
            <a:r>
              <a:rPr lang="en-US" altLang="zh-CN" dirty="0">
                <a:solidFill>
                  <a:schemeClr val="bg1"/>
                </a:solidFill>
                <a:latin typeface="+mj-lt"/>
                <a:cs typeface="Arial" panose="020B0604020202020204" pitchFamily="34" charset="0"/>
              </a:rPr>
              <a:t>Yue Shangguan</a:t>
            </a:r>
          </a:p>
          <a:p>
            <a:pPr algn="ctr">
              <a:spcBef>
                <a:spcPct val="0"/>
              </a:spcBef>
            </a:pPr>
            <a:r>
              <a:rPr lang="en-US" altLang="zh-CN" dirty="0">
                <a:solidFill>
                  <a:schemeClr val="bg1"/>
                </a:solidFill>
                <a:latin typeface="+mj-lt"/>
                <a:cs typeface="Arial" panose="020B0604020202020204" pitchFamily="34" charset="0"/>
              </a:rPr>
              <a:t>Viraj </a:t>
            </a:r>
            <a:r>
              <a:rPr lang="en-US" altLang="zh-CN" dirty="0" err="1">
                <a:solidFill>
                  <a:schemeClr val="bg1"/>
                </a:solidFill>
                <a:latin typeface="+mj-lt"/>
                <a:cs typeface="Arial" panose="020B0604020202020204" pitchFamily="34" charset="0"/>
              </a:rPr>
              <a:t>Karnik</a:t>
            </a:r>
            <a:endParaRPr lang="en-US" altLang="zh-CN" dirty="0">
              <a:solidFill>
                <a:schemeClr val="bg1"/>
              </a:solidFill>
              <a:latin typeface="+mj-lt"/>
              <a:cs typeface="Arial" panose="020B0604020202020204" pitchFamily="34" charset="0"/>
            </a:endParaRPr>
          </a:p>
          <a:p>
            <a:pPr algn="ctr">
              <a:spcBef>
                <a:spcPct val="0"/>
              </a:spcBef>
            </a:pPr>
            <a:r>
              <a:rPr lang="en-US" altLang="zh-CN" dirty="0">
                <a:solidFill>
                  <a:schemeClr val="bg1"/>
                </a:solidFill>
                <a:latin typeface="+mj-lt"/>
                <a:cs typeface="Arial" panose="020B0604020202020204" pitchFamily="34" charset="0"/>
              </a:rPr>
              <a:t>Vivek Jayaraman</a:t>
            </a:r>
            <a:endParaRPr lang="zh-CN" altLang="en-US" dirty="0">
              <a:solidFill>
                <a:schemeClr val="bg1"/>
              </a:solidFill>
              <a:latin typeface="+mj-lt"/>
            </a:endParaRPr>
          </a:p>
        </p:txBody>
      </p:sp>
    </p:spTree>
    <p:extLst>
      <p:ext uri="{BB962C8B-B14F-4D97-AF65-F5344CB8AC3E}">
        <p14:creationId xmlns:p14="http://schemas.microsoft.com/office/powerpoint/2010/main" val="3223589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5910" y="308132"/>
            <a:ext cx="10515600" cy="722393"/>
          </a:xfrm>
        </p:spPr>
        <p:txBody>
          <a:bodyPr/>
          <a:lstStyle/>
          <a:p>
            <a:r>
              <a:rPr lang="en-US" altLang="zh-CN" dirty="0"/>
              <a:t>Project Summary</a:t>
            </a:r>
            <a:endParaRPr lang="zh-CN" altLang="en-US" dirty="0"/>
          </a:p>
        </p:txBody>
      </p:sp>
      <p:sp>
        <p:nvSpPr>
          <p:cNvPr id="6" name="矩形 5"/>
          <p:cNvSpPr/>
          <p:nvPr/>
        </p:nvSpPr>
        <p:spPr>
          <a:xfrm>
            <a:off x="1311578" y="2430358"/>
            <a:ext cx="3906381" cy="707886"/>
          </a:xfrm>
          <a:prstGeom prst="rect">
            <a:avLst/>
          </a:prstGeom>
        </p:spPr>
        <p:txBody>
          <a:bodyPr wrap="square">
            <a:spAutoFit/>
          </a:bodyPr>
          <a:lstStyle/>
          <a:p>
            <a:r>
              <a:rPr lang="en-US" altLang="zh-CN" sz="2000" b="1" dirty="0">
                <a:solidFill>
                  <a:schemeClr val="bg1"/>
                </a:solidFill>
                <a:latin typeface="Adobe Gothic Std B" panose="020B0800000000000000" pitchFamily="34" charset="-128"/>
                <a:ea typeface="Adobe Gothic Std B" panose="020B0800000000000000" pitchFamily="34" charset="-128"/>
              </a:rPr>
              <a:t>CRAS ULTRICIES LIGULA SED MAGNA DICTUM PORTA.</a:t>
            </a:r>
            <a:endParaRPr lang="zh-CN" altLang="en-US" sz="2000" b="1" dirty="0">
              <a:solidFill>
                <a:schemeClr val="bg1"/>
              </a:solidFill>
              <a:latin typeface="Adobe Gothic Std B" panose="020B0800000000000000" pitchFamily="34" charset="-128"/>
              <a:ea typeface="MS UI Gothic" panose="020B0600070205080204" pitchFamily="34" charset="-128"/>
            </a:endParaRPr>
          </a:p>
        </p:txBody>
      </p:sp>
      <p:pic>
        <p:nvPicPr>
          <p:cNvPr id="1026" name="Picture 2" descr="https://nycdatascience.com/blog/wp-content/uploads/2016/04/NewCover.png">
            <a:extLst>
              <a:ext uri="{FF2B5EF4-FFF2-40B4-BE49-F238E27FC236}">
                <a16:creationId xmlns:a16="http://schemas.microsoft.com/office/drawing/2014/main" id="{5E424B62-17F1-4A8D-98ED-2A914F103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8829" y="3220034"/>
            <a:ext cx="4573937" cy="326023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4">
            <a:extLst>
              <a:ext uri="{FF2B5EF4-FFF2-40B4-BE49-F238E27FC236}">
                <a16:creationId xmlns:a16="http://schemas.microsoft.com/office/drawing/2014/main" id="{A8721137-DCC0-47A7-9426-D88E1ED8AFA1}"/>
              </a:ext>
            </a:extLst>
          </p:cNvPr>
          <p:cNvSpPr>
            <a:spLocks noChangeArrowheads="1"/>
          </p:cNvSpPr>
          <p:nvPr/>
        </p:nvSpPr>
        <p:spPr bwMode="auto">
          <a:xfrm>
            <a:off x="511554" y="1561823"/>
            <a:ext cx="10771211" cy="204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eaLnBrk="1" hangingPunct="1">
              <a:lnSpc>
                <a:spcPct val="120000"/>
              </a:lnSpc>
              <a:buFont typeface="Wingdings" panose="05000000000000000000" pitchFamily="2" charset="2"/>
              <a:buChar char="u"/>
            </a:pPr>
            <a:r>
              <a:rPr lang="en-US" altLang="zh-CN" sz="1600" b="1" dirty="0">
                <a:latin typeface="+mj-lt"/>
              </a:rPr>
              <a:t>Why</a:t>
            </a:r>
            <a:r>
              <a:rPr lang="zh-CN" altLang="en-US" sz="1600" b="1" dirty="0">
                <a:latin typeface="+mj-lt"/>
              </a:rPr>
              <a:t> </a:t>
            </a:r>
            <a:r>
              <a:rPr lang="en-US" altLang="zh-CN" sz="1600" b="1" dirty="0">
                <a:latin typeface="+mj-lt"/>
              </a:rPr>
              <a:t>we</a:t>
            </a:r>
            <a:r>
              <a:rPr lang="zh-CN" altLang="en-US" sz="1600" b="1" dirty="0">
                <a:latin typeface="+mj-lt"/>
              </a:rPr>
              <a:t> </a:t>
            </a:r>
            <a:r>
              <a:rPr lang="en-US" altLang="zh-CN" sz="1600" b="1" dirty="0">
                <a:latin typeface="+mj-lt"/>
              </a:rPr>
              <a:t>Do:</a:t>
            </a:r>
            <a:endParaRPr lang="zh-CN" altLang="en-US" sz="1600" b="1" dirty="0">
              <a:latin typeface="+mj-lt"/>
            </a:endParaRPr>
          </a:p>
          <a:p>
            <a:pPr eaLnBrk="1" hangingPunct="1">
              <a:lnSpc>
                <a:spcPct val="120000"/>
              </a:lnSpc>
              <a:buFont typeface="Arial" panose="020B0604020202020204" pitchFamily="34" charset="0"/>
              <a:buNone/>
            </a:pPr>
            <a:r>
              <a:rPr lang="zh-CN" altLang="zh-CN" sz="1600" dirty="0">
                <a:latin typeface="+mj-lt"/>
              </a:rPr>
              <a:t>Amazon is the fastest growing companies in the USA with focus of their online marketplace always being on capturing market share and getting the best output from each of its users. </a:t>
            </a:r>
            <a:r>
              <a:rPr lang="en-US" altLang="zh-CN" sz="1600" dirty="0">
                <a:solidFill>
                  <a:srgbClr val="FFC000"/>
                </a:solidFill>
                <a:latin typeface="+mj-lt"/>
              </a:rPr>
              <a:t>55%</a:t>
            </a:r>
            <a:r>
              <a:rPr lang="en-US" altLang="zh-CN" sz="1600" dirty="0">
                <a:latin typeface="+mj-lt"/>
              </a:rPr>
              <a:t> </a:t>
            </a:r>
            <a:r>
              <a:rPr lang="zh-CN" altLang="zh-CN" sz="1600" dirty="0">
                <a:latin typeface="+mj-lt"/>
              </a:rPr>
              <a:t>of shoppers start their buying research on Amazon</a:t>
            </a:r>
            <a:r>
              <a:rPr lang="en-US" altLang="zh-CN" sz="1600" dirty="0">
                <a:latin typeface="+mj-lt"/>
              </a:rPr>
              <a:t> </a:t>
            </a:r>
            <a:r>
              <a:rPr lang="zh-CN" altLang="zh-CN" sz="1600" dirty="0">
                <a:latin typeface="+mj-lt"/>
              </a:rPr>
              <a:t>and </a:t>
            </a:r>
            <a:r>
              <a:rPr lang="en-US" altLang="zh-CN" sz="1600" dirty="0">
                <a:solidFill>
                  <a:srgbClr val="FFC000"/>
                </a:solidFill>
                <a:latin typeface="+mj-lt"/>
              </a:rPr>
              <a:t>50%</a:t>
            </a:r>
            <a:r>
              <a:rPr lang="en-US" altLang="zh-CN" sz="1600" dirty="0">
                <a:latin typeface="+mj-lt"/>
              </a:rPr>
              <a:t> </a:t>
            </a:r>
            <a:r>
              <a:rPr lang="zh-CN" altLang="zh-CN" sz="1600" dirty="0">
                <a:latin typeface="+mj-lt"/>
              </a:rPr>
              <a:t>all shoppers say they rely primarily on Amazon for reviews</a:t>
            </a:r>
            <a:r>
              <a:rPr lang="en-US" altLang="zh-CN" sz="1600" dirty="0">
                <a:latin typeface="+mj-lt"/>
              </a:rPr>
              <a:t>. They provide a means to judge how </a:t>
            </a:r>
            <a:r>
              <a:rPr lang="en-US" altLang="zh-CN" sz="1600" dirty="0">
                <a:solidFill>
                  <a:srgbClr val="FFC000"/>
                </a:solidFill>
                <a:latin typeface="+mj-lt"/>
              </a:rPr>
              <a:t>influential </a:t>
            </a:r>
            <a:r>
              <a:rPr lang="en-US" altLang="zh-CN" sz="1600" dirty="0">
                <a:latin typeface="+mj-lt"/>
              </a:rPr>
              <a:t>their reviews are on other customers and how their reviews can be used to </a:t>
            </a:r>
            <a:r>
              <a:rPr lang="en-US" altLang="zh-CN" sz="1600" dirty="0">
                <a:solidFill>
                  <a:srgbClr val="FFC000"/>
                </a:solidFill>
                <a:latin typeface="+mj-lt"/>
              </a:rPr>
              <a:t>increase the output </a:t>
            </a:r>
            <a:r>
              <a:rPr lang="en-US" altLang="zh-CN" sz="1600" dirty="0">
                <a:latin typeface="+mj-lt"/>
              </a:rPr>
              <a:t>from other customers.</a:t>
            </a:r>
          </a:p>
          <a:p>
            <a:pPr eaLnBrk="1" hangingPunct="1">
              <a:lnSpc>
                <a:spcPct val="120000"/>
              </a:lnSpc>
              <a:buFont typeface="Arial" panose="020B0604020202020204" pitchFamily="34" charset="0"/>
              <a:buNone/>
            </a:pPr>
            <a:endParaRPr lang="en-US" altLang="zh-CN" sz="1600" dirty="0">
              <a:latin typeface="+mj-lt"/>
            </a:endParaRPr>
          </a:p>
          <a:p>
            <a:pPr eaLnBrk="1" hangingPunct="1">
              <a:lnSpc>
                <a:spcPct val="120000"/>
              </a:lnSpc>
              <a:buFont typeface="Arial" panose="020B0604020202020204" pitchFamily="34" charset="0"/>
              <a:buNone/>
            </a:pPr>
            <a:r>
              <a:rPr lang="en-US" altLang="zh-CN" sz="1600" dirty="0">
                <a:latin typeface="+mj-lt"/>
              </a:rPr>
              <a:t> </a:t>
            </a:r>
            <a:endParaRPr lang="zh-CN" altLang="en-US" sz="1600" dirty="0">
              <a:latin typeface="+mj-lt"/>
            </a:endParaRPr>
          </a:p>
        </p:txBody>
      </p:sp>
      <p:sp>
        <p:nvSpPr>
          <p:cNvPr id="7" name="Rectangle 6">
            <a:extLst>
              <a:ext uri="{FF2B5EF4-FFF2-40B4-BE49-F238E27FC236}">
                <a16:creationId xmlns:a16="http://schemas.microsoft.com/office/drawing/2014/main" id="{D430F66A-68C1-4E7E-B217-3843F3FABF50}"/>
              </a:ext>
            </a:extLst>
          </p:cNvPr>
          <p:cNvSpPr/>
          <p:nvPr/>
        </p:nvSpPr>
        <p:spPr>
          <a:xfrm>
            <a:off x="398760" y="3300240"/>
            <a:ext cx="6040786" cy="1549911"/>
          </a:xfrm>
          <a:prstGeom prst="rect">
            <a:avLst/>
          </a:prstGeom>
        </p:spPr>
        <p:txBody>
          <a:bodyPr wrap="square">
            <a:spAutoFit/>
          </a:bodyPr>
          <a:lstStyle/>
          <a:p>
            <a:pPr marL="285750" indent="-285750">
              <a:lnSpc>
                <a:spcPct val="120000"/>
              </a:lnSpc>
              <a:buFont typeface="Wingdings" panose="05000000000000000000" pitchFamily="2" charset="2"/>
              <a:buChar char="u"/>
            </a:pPr>
            <a:r>
              <a:rPr lang="en-US" altLang="zh-CN" sz="1600" b="1" dirty="0"/>
              <a:t>What We Will Do:</a:t>
            </a:r>
          </a:p>
          <a:p>
            <a:pPr marL="342900" indent="-342900">
              <a:lnSpc>
                <a:spcPct val="120000"/>
              </a:lnSpc>
              <a:buFont typeface="Wingdings" panose="05000000000000000000" pitchFamily="2" charset="2"/>
              <a:buChar char="ü"/>
            </a:pPr>
            <a:r>
              <a:rPr lang="en-US" altLang="zh-CN" sz="1600" dirty="0"/>
              <a:t>Finding out whether the review is a </a:t>
            </a:r>
            <a:r>
              <a:rPr lang="en-US" altLang="zh-CN" sz="1600" dirty="0">
                <a:solidFill>
                  <a:srgbClr val="FFC000"/>
                </a:solidFill>
              </a:rPr>
              <a:t>positive</a:t>
            </a:r>
            <a:r>
              <a:rPr lang="en-US" altLang="zh-CN" sz="1600" dirty="0"/>
              <a:t> or a </a:t>
            </a:r>
            <a:r>
              <a:rPr lang="en-US" altLang="zh-CN" sz="1600" dirty="0">
                <a:solidFill>
                  <a:srgbClr val="FFC000"/>
                </a:solidFill>
              </a:rPr>
              <a:t>negative</a:t>
            </a:r>
            <a:r>
              <a:rPr lang="en-US" altLang="zh-CN" sz="1600" dirty="0"/>
              <a:t> one and how well the other users agree on these reviews</a:t>
            </a:r>
          </a:p>
          <a:p>
            <a:pPr marL="342900" indent="-342900">
              <a:lnSpc>
                <a:spcPct val="120000"/>
              </a:lnSpc>
              <a:buFont typeface="Wingdings" panose="05000000000000000000" pitchFamily="2" charset="2"/>
              <a:buChar char="ü"/>
            </a:pPr>
            <a:r>
              <a:rPr lang="en-US" altLang="zh-CN" sz="1600" dirty="0"/>
              <a:t>Focusing on specific users to generate </a:t>
            </a:r>
            <a:r>
              <a:rPr lang="en-US" altLang="zh-CN" sz="1600" dirty="0">
                <a:solidFill>
                  <a:srgbClr val="FFC000"/>
                </a:solidFill>
              </a:rPr>
              <a:t>patterns </a:t>
            </a:r>
            <a:r>
              <a:rPr lang="en-US" altLang="zh-CN" sz="1600" dirty="0"/>
              <a:t>of preference on so that they can be recommended better products in the future</a:t>
            </a:r>
            <a:endParaRPr lang="zh-CN" altLang="en-US" sz="1600" dirty="0"/>
          </a:p>
        </p:txBody>
      </p:sp>
      <p:sp>
        <p:nvSpPr>
          <p:cNvPr id="17" name="Rectangle 16">
            <a:extLst>
              <a:ext uri="{FF2B5EF4-FFF2-40B4-BE49-F238E27FC236}">
                <a16:creationId xmlns:a16="http://schemas.microsoft.com/office/drawing/2014/main" id="{8E8938E4-8600-4A79-AA37-F30F1F85DD03}"/>
              </a:ext>
            </a:extLst>
          </p:cNvPr>
          <p:cNvSpPr/>
          <p:nvPr/>
        </p:nvSpPr>
        <p:spPr>
          <a:xfrm>
            <a:off x="455910" y="4850150"/>
            <a:ext cx="6040786" cy="1894621"/>
          </a:xfrm>
          <a:prstGeom prst="rect">
            <a:avLst/>
          </a:prstGeom>
        </p:spPr>
        <p:txBody>
          <a:bodyPr wrap="square">
            <a:spAutoFit/>
          </a:bodyPr>
          <a:lstStyle/>
          <a:p>
            <a:pPr>
              <a:lnSpc>
                <a:spcPct val="120000"/>
              </a:lnSpc>
            </a:pPr>
            <a:endParaRPr lang="en-US" altLang="zh-CN" sz="1600" dirty="0"/>
          </a:p>
          <a:p>
            <a:pPr marL="285750" lvl="0" indent="-285750">
              <a:spcAft>
                <a:spcPts val="0"/>
              </a:spcAft>
              <a:buFont typeface="Wingdings" panose="05000000000000000000" pitchFamily="2" charset="2"/>
              <a:buChar char="u"/>
            </a:pPr>
            <a:r>
              <a:rPr lang="en-US" altLang="zh-CN" sz="1600" b="1" dirty="0">
                <a:ea typeface="宋体" panose="02010600030101010101" pitchFamily="2" charset="-122"/>
              </a:rPr>
              <a:t>What We Will Deliver</a:t>
            </a:r>
            <a:r>
              <a:rPr lang="en-US" altLang="zh-CN" sz="1600" dirty="0">
                <a:ea typeface="宋体" panose="02010600030101010101" pitchFamily="2" charset="-122"/>
              </a:rPr>
              <a:t>:</a:t>
            </a:r>
          </a:p>
          <a:p>
            <a:pPr marL="342900" lvl="0" indent="-342900">
              <a:spcAft>
                <a:spcPts val="0"/>
              </a:spcAft>
              <a:buFont typeface="Arial" panose="020B0604020202020204" pitchFamily="34" charset="0"/>
              <a:buChar char="•"/>
            </a:pPr>
            <a:r>
              <a:rPr lang="zh-CN" altLang="zh-CN" sz="1600" dirty="0">
                <a:ea typeface="宋体" panose="02010600030101010101" pitchFamily="2" charset="-122"/>
              </a:rPr>
              <a:t>Project brief</a:t>
            </a:r>
          </a:p>
          <a:p>
            <a:pPr marL="342900" lvl="0" indent="-342900">
              <a:spcAft>
                <a:spcPts val="0"/>
              </a:spcAft>
              <a:buFont typeface="Arial" panose="020B0604020202020204" pitchFamily="34" charset="0"/>
              <a:buChar char="•"/>
            </a:pPr>
            <a:r>
              <a:rPr lang="zh-CN" altLang="zh-CN" sz="1600" dirty="0">
                <a:ea typeface="宋体" panose="02010600030101010101" pitchFamily="2" charset="-122"/>
              </a:rPr>
              <a:t>Project proposal presentation</a:t>
            </a:r>
          </a:p>
          <a:p>
            <a:pPr marL="342900" lvl="0" indent="-342900">
              <a:spcAft>
                <a:spcPts val="0"/>
              </a:spcAft>
              <a:buFont typeface="Arial" panose="020B0604020202020204" pitchFamily="34" charset="0"/>
              <a:buChar char="•"/>
            </a:pPr>
            <a:r>
              <a:rPr lang="zh-CN" altLang="zh-CN" sz="1600" dirty="0">
                <a:ea typeface="宋体" panose="02010600030101010101" pitchFamily="2" charset="-122"/>
              </a:rPr>
              <a:t>R Script</a:t>
            </a:r>
          </a:p>
          <a:p>
            <a:pPr marL="342900" lvl="0" indent="-342900">
              <a:spcAft>
                <a:spcPts val="0"/>
              </a:spcAft>
              <a:buFont typeface="Arial" panose="020B0604020202020204" pitchFamily="34" charset="0"/>
              <a:buChar char="•"/>
            </a:pPr>
            <a:r>
              <a:rPr lang="zh-CN" altLang="zh-CN" sz="1600" dirty="0">
                <a:ea typeface="宋体" panose="02010600030101010101" pitchFamily="2" charset="-122"/>
              </a:rPr>
              <a:t>Final presentation</a:t>
            </a:r>
            <a:endParaRPr lang="zh-CN" altLang="en-US" sz="1600" dirty="0">
              <a:ea typeface="宋体" panose="02010600030101010101" pitchFamily="2" charset="-122"/>
            </a:endParaRPr>
          </a:p>
          <a:p>
            <a:pPr marL="342900" indent="-342900">
              <a:lnSpc>
                <a:spcPct val="120000"/>
              </a:lnSpc>
              <a:buFont typeface="Wingdings" panose="05000000000000000000" pitchFamily="2" charset="2"/>
              <a:buChar char="ü"/>
            </a:pPr>
            <a:endParaRPr lang="zh-CN" altLang="en-US" sz="1600" dirty="0"/>
          </a:p>
        </p:txBody>
      </p:sp>
      <p:sp>
        <p:nvSpPr>
          <p:cNvPr id="18" name="矩形 44">
            <a:extLst>
              <a:ext uri="{FF2B5EF4-FFF2-40B4-BE49-F238E27FC236}">
                <a16:creationId xmlns:a16="http://schemas.microsoft.com/office/drawing/2014/main" id="{C6FF766F-713D-47AF-82C7-4F8C8CDE21AA}"/>
              </a:ext>
            </a:extLst>
          </p:cNvPr>
          <p:cNvSpPr/>
          <p:nvPr/>
        </p:nvSpPr>
        <p:spPr>
          <a:xfrm>
            <a:off x="511554" y="927501"/>
            <a:ext cx="6096000" cy="400110"/>
          </a:xfrm>
          <a:prstGeom prst="rect">
            <a:avLst/>
          </a:prstGeom>
        </p:spPr>
        <p:txBody>
          <a:bodyPr>
            <a:spAutoFit/>
          </a:bodyPr>
          <a:lstStyle/>
          <a:p>
            <a:r>
              <a:rPr lang="en-US" altLang="zh-CN" sz="2000" dirty="0"/>
              <a:t>Explanation of Project Content</a:t>
            </a:r>
            <a:endParaRPr lang="zh-CN" altLang="en-US" sz="2000" dirty="0"/>
          </a:p>
        </p:txBody>
      </p:sp>
    </p:spTree>
    <p:extLst>
      <p:ext uri="{BB962C8B-B14F-4D97-AF65-F5344CB8AC3E}">
        <p14:creationId xmlns:p14="http://schemas.microsoft.com/office/powerpoint/2010/main" val="2151136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68205" y="267522"/>
            <a:ext cx="10515600" cy="722393"/>
          </a:xfrm>
        </p:spPr>
        <p:txBody>
          <a:bodyPr/>
          <a:lstStyle/>
          <a:p>
            <a:r>
              <a:rPr lang="en-US" altLang="zh-CN" dirty="0"/>
              <a:t>Data Summary</a:t>
            </a:r>
            <a:endParaRPr lang="zh-CN" altLang="en-US" dirty="0"/>
          </a:p>
        </p:txBody>
      </p:sp>
      <p:sp>
        <p:nvSpPr>
          <p:cNvPr id="6" name="矩形 5"/>
          <p:cNvSpPr/>
          <p:nvPr/>
        </p:nvSpPr>
        <p:spPr>
          <a:xfrm>
            <a:off x="1311578" y="2430358"/>
            <a:ext cx="3906381" cy="707886"/>
          </a:xfrm>
          <a:prstGeom prst="rect">
            <a:avLst/>
          </a:prstGeom>
        </p:spPr>
        <p:txBody>
          <a:bodyPr wrap="square">
            <a:spAutoFit/>
          </a:bodyPr>
          <a:lstStyle/>
          <a:p>
            <a:r>
              <a:rPr lang="en-US" altLang="zh-CN" sz="2000" b="1" dirty="0">
                <a:solidFill>
                  <a:schemeClr val="bg1"/>
                </a:solidFill>
                <a:latin typeface="Adobe Gothic Std B" panose="020B0800000000000000" pitchFamily="34" charset="-128"/>
                <a:ea typeface="Adobe Gothic Std B" panose="020B0800000000000000" pitchFamily="34" charset="-128"/>
              </a:rPr>
              <a:t>CRAS ULTRICIES LIGULA SED MAGNA DICTUM PORTA.</a:t>
            </a:r>
            <a:endParaRPr lang="zh-CN" altLang="en-US" sz="2000" b="1" dirty="0">
              <a:solidFill>
                <a:schemeClr val="bg1"/>
              </a:solidFill>
              <a:latin typeface="Adobe Gothic Std B" panose="020B0800000000000000" pitchFamily="34" charset="-128"/>
              <a:ea typeface="MS UI Gothic" panose="020B0600070205080204" pitchFamily="34" charset="-128"/>
            </a:endParaRPr>
          </a:p>
        </p:txBody>
      </p:sp>
      <p:pic>
        <p:nvPicPr>
          <p:cNvPr id="3074" name="Picture 2" descr="https://nycdatascience.com/blog/wp-content/uploads/2016/04/AmazonReview.png">
            <a:extLst>
              <a:ext uri="{FF2B5EF4-FFF2-40B4-BE49-F238E27FC236}">
                <a16:creationId xmlns:a16="http://schemas.microsoft.com/office/drawing/2014/main" id="{C4952C70-4B14-4925-8971-A66C44EBD5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5966" y="705461"/>
            <a:ext cx="4857898" cy="21474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F502D82-F5F6-4E1A-B3FB-D09762EF25A8}"/>
              </a:ext>
            </a:extLst>
          </p:cNvPr>
          <p:cNvSpPr/>
          <p:nvPr/>
        </p:nvSpPr>
        <p:spPr>
          <a:xfrm>
            <a:off x="1311578" y="1457657"/>
            <a:ext cx="3182319" cy="553998"/>
          </a:xfrm>
          <a:prstGeom prst="rect">
            <a:avLst/>
          </a:prstGeom>
        </p:spPr>
        <p:txBody>
          <a:bodyPr wrap="square">
            <a:spAutoFit/>
          </a:bodyPr>
          <a:lstStyle/>
          <a:p>
            <a:r>
              <a:rPr lang="en-US" altLang="zh-CN" sz="3000" b="1" dirty="0">
                <a:solidFill>
                  <a:srgbClr val="FFC000"/>
                </a:solidFill>
                <a:highlight>
                  <a:srgbClr val="FFFFFF"/>
                </a:highlight>
                <a:ea typeface="Arial" panose="020B0604020202020204" pitchFamily="34" charset="0"/>
              </a:rPr>
              <a:t> </a:t>
            </a:r>
            <a:r>
              <a:rPr lang="zh-CN" altLang="zh-CN" sz="3000" b="1" dirty="0">
                <a:solidFill>
                  <a:srgbClr val="FFC000"/>
                </a:solidFill>
                <a:highlight>
                  <a:srgbClr val="FFFFFF"/>
                </a:highlight>
                <a:ea typeface="Arial" panose="020B0604020202020204" pitchFamily="34" charset="0"/>
              </a:rPr>
              <a:t>568455 </a:t>
            </a:r>
            <a:r>
              <a:rPr lang="zh-CN" altLang="zh-CN" sz="2000" b="1" dirty="0">
                <a:highlight>
                  <a:srgbClr val="FFFFFF"/>
                </a:highlight>
                <a:latin typeface="+mj-lt"/>
                <a:ea typeface="Arial" panose="020B0604020202020204" pitchFamily="34" charset="0"/>
              </a:rPr>
              <a:t>text reviews </a:t>
            </a:r>
            <a:endParaRPr lang="zh-CN" altLang="en-US" sz="2000" b="1" dirty="0">
              <a:latin typeface="+mj-lt"/>
            </a:endParaRPr>
          </a:p>
        </p:txBody>
      </p:sp>
      <p:pic>
        <p:nvPicPr>
          <p:cNvPr id="4100" name="Picture 4" descr="https://nycdatascience.com/blog/wp-content/uploads/2016/04/RatingDist.png">
            <a:extLst>
              <a:ext uri="{FF2B5EF4-FFF2-40B4-BE49-F238E27FC236}">
                <a16:creationId xmlns:a16="http://schemas.microsoft.com/office/drawing/2014/main" id="{02AD2DC9-E15E-406D-B267-A91F03F0B0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865"/>
          <a:stretch/>
        </p:blipFill>
        <p:spPr bwMode="auto">
          <a:xfrm>
            <a:off x="573164" y="2430358"/>
            <a:ext cx="4164358" cy="261331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nycdatascience.com/blog/wp-content/uploads/2016/04/positiveSampleText.png">
            <a:extLst>
              <a:ext uri="{FF2B5EF4-FFF2-40B4-BE49-F238E27FC236}">
                <a16:creationId xmlns:a16="http://schemas.microsoft.com/office/drawing/2014/main" id="{77BA2AF6-C774-4BDE-AAEE-BE543EAD9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5966" y="3079053"/>
            <a:ext cx="3047274" cy="248225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s://nycdatascience.com/blog/wp-content/uploads/2016/04/negativeSampleText.png">
            <a:extLst>
              <a:ext uri="{FF2B5EF4-FFF2-40B4-BE49-F238E27FC236}">
                <a16:creationId xmlns:a16="http://schemas.microsoft.com/office/drawing/2014/main" id="{B1DD2637-4E43-490E-8F7A-35308264BC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9044" y="3048593"/>
            <a:ext cx="2676525" cy="2543175"/>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3">
            <a:extLst>
              <a:ext uri="{FF2B5EF4-FFF2-40B4-BE49-F238E27FC236}">
                <a16:creationId xmlns:a16="http://schemas.microsoft.com/office/drawing/2014/main" id="{A7545F43-5205-4BDD-A8B7-32ACA7273435}"/>
              </a:ext>
            </a:extLst>
          </p:cNvPr>
          <p:cNvSpPr/>
          <p:nvPr/>
        </p:nvSpPr>
        <p:spPr>
          <a:xfrm>
            <a:off x="453156" y="5519326"/>
            <a:ext cx="4780881" cy="954107"/>
          </a:xfrm>
          <a:prstGeom prst="rect">
            <a:avLst/>
          </a:prstGeom>
        </p:spPr>
        <p:txBody>
          <a:bodyPr wrap="square">
            <a:spAutoFit/>
          </a:bodyPr>
          <a:lstStyle/>
          <a:p>
            <a:r>
              <a:rPr lang="en-US" altLang="zh-CN" sz="1400" dirty="0"/>
              <a:t>We see that 5-star reviews constitute a large proportion (64%) of all reviews. The next most prevalent rating is 4-stars(14%), followed by 1-star (9%), 3-star (8%), and finally 2-star reviews (5%).</a:t>
            </a:r>
            <a:endParaRPr lang="zh-CN" altLang="en-US" sz="1400" dirty="0"/>
          </a:p>
        </p:txBody>
      </p:sp>
      <p:cxnSp>
        <p:nvCxnSpPr>
          <p:cNvPr id="16" name="直接连接符 15">
            <a:extLst>
              <a:ext uri="{FF2B5EF4-FFF2-40B4-BE49-F238E27FC236}">
                <a16:creationId xmlns:a16="http://schemas.microsoft.com/office/drawing/2014/main" id="{4E5814CD-C7F1-4025-87F3-F21C83637876}"/>
              </a:ext>
            </a:extLst>
          </p:cNvPr>
          <p:cNvCxnSpPr>
            <a:cxnSpLocks/>
          </p:cNvCxnSpPr>
          <p:nvPr/>
        </p:nvCxnSpPr>
        <p:spPr>
          <a:xfrm>
            <a:off x="5234037" y="2487478"/>
            <a:ext cx="0" cy="3985955"/>
          </a:xfrm>
          <a:prstGeom prst="line">
            <a:avLst/>
          </a:prstGeom>
          <a:ln/>
        </p:spPr>
        <p:style>
          <a:lnRef idx="1">
            <a:schemeClr val="accent4"/>
          </a:lnRef>
          <a:fillRef idx="0">
            <a:schemeClr val="accent4"/>
          </a:fillRef>
          <a:effectRef idx="0">
            <a:schemeClr val="accent4"/>
          </a:effectRef>
          <a:fontRef idx="minor">
            <a:schemeClr val="tx1"/>
          </a:fontRef>
        </p:style>
      </p:cxnSp>
      <p:sp>
        <p:nvSpPr>
          <p:cNvPr id="11" name="Rectangle 10">
            <a:extLst>
              <a:ext uri="{FF2B5EF4-FFF2-40B4-BE49-F238E27FC236}">
                <a16:creationId xmlns:a16="http://schemas.microsoft.com/office/drawing/2014/main" id="{1AA937ED-6D0C-400A-8340-4E8105367FE6}"/>
              </a:ext>
            </a:extLst>
          </p:cNvPr>
          <p:cNvSpPr/>
          <p:nvPr/>
        </p:nvSpPr>
        <p:spPr>
          <a:xfrm>
            <a:off x="453156" y="5172187"/>
            <a:ext cx="2594621" cy="369332"/>
          </a:xfrm>
          <a:prstGeom prst="rect">
            <a:avLst/>
          </a:prstGeom>
        </p:spPr>
        <p:txBody>
          <a:bodyPr wrap="none">
            <a:spAutoFit/>
          </a:bodyPr>
          <a:lstStyle/>
          <a:p>
            <a:r>
              <a:rPr lang="en-US" altLang="zh-CN" b="1" dirty="0">
                <a:solidFill>
                  <a:srgbClr val="2D3B55"/>
                </a:solidFill>
                <a:latin typeface="Lato"/>
              </a:rPr>
              <a:t>Distribution of ratings</a:t>
            </a:r>
            <a:endParaRPr lang="en-US" altLang="zh-CN" b="1" i="0" dirty="0">
              <a:solidFill>
                <a:srgbClr val="2D3B55"/>
              </a:solidFill>
              <a:effectLst/>
              <a:latin typeface="Lato"/>
            </a:endParaRPr>
          </a:p>
        </p:txBody>
      </p:sp>
      <p:sp>
        <p:nvSpPr>
          <p:cNvPr id="12" name="Rectangle 11">
            <a:extLst>
              <a:ext uri="{FF2B5EF4-FFF2-40B4-BE49-F238E27FC236}">
                <a16:creationId xmlns:a16="http://schemas.microsoft.com/office/drawing/2014/main" id="{7B4B9CAB-77B9-4D60-A9A3-210BAEFC2459}"/>
              </a:ext>
            </a:extLst>
          </p:cNvPr>
          <p:cNvSpPr/>
          <p:nvPr/>
        </p:nvSpPr>
        <p:spPr>
          <a:xfrm>
            <a:off x="5525966" y="6032907"/>
            <a:ext cx="6206410" cy="523220"/>
          </a:xfrm>
          <a:prstGeom prst="rect">
            <a:avLst/>
          </a:prstGeom>
        </p:spPr>
        <p:txBody>
          <a:bodyPr wrap="square">
            <a:spAutoFit/>
          </a:bodyPr>
          <a:lstStyle/>
          <a:p>
            <a:r>
              <a:rPr lang="en-US" altLang="zh-CN" sz="1400" dirty="0">
                <a:solidFill>
                  <a:srgbClr val="020202"/>
                </a:solidFill>
                <a:latin typeface="+mj-lt"/>
              </a:rPr>
              <a:t> Both positive and negative reviews share many popular words, such as "like", "taste“. </a:t>
            </a:r>
            <a:endParaRPr lang="zh-CN" altLang="en-US" sz="1400" dirty="0">
              <a:latin typeface="+mj-lt"/>
            </a:endParaRPr>
          </a:p>
        </p:txBody>
      </p:sp>
      <p:sp>
        <p:nvSpPr>
          <p:cNvPr id="17" name="Rectangle 16">
            <a:extLst>
              <a:ext uri="{FF2B5EF4-FFF2-40B4-BE49-F238E27FC236}">
                <a16:creationId xmlns:a16="http://schemas.microsoft.com/office/drawing/2014/main" id="{3879DF92-699C-4C98-91D3-7B78F5F683FA}"/>
              </a:ext>
            </a:extLst>
          </p:cNvPr>
          <p:cNvSpPr/>
          <p:nvPr/>
        </p:nvSpPr>
        <p:spPr>
          <a:xfrm>
            <a:off x="5528643" y="5648616"/>
            <a:ext cx="5495992" cy="369332"/>
          </a:xfrm>
          <a:prstGeom prst="rect">
            <a:avLst/>
          </a:prstGeom>
        </p:spPr>
        <p:txBody>
          <a:bodyPr wrap="none">
            <a:spAutoFit/>
          </a:bodyPr>
          <a:lstStyle/>
          <a:p>
            <a:r>
              <a:rPr lang="en-US" altLang="zh-CN" b="1" dirty="0">
                <a:solidFill>
                  <a:srgbClr val="303749"/>
                </a:solidFill>
                <a:latin typeface="Open Sans"/>
              </a:rPr>
              <a:t>Common words in positive and negative reviews</a:t>
            </a:r>
            <a:endParaRPr lang="zh-CN" altLang="en-US" b="1" dirty="0">
              <a:solidFill>
                <a:srgbClr val="303749"/>
              </a:solidFill>
            </a:endParaRPr>
          </a:p>
        </p:txBody>
      </p:sp>
      <p:sp>
        <p:nvSpPr>
          <p:cNvPr id="29" name="矩形 44">
            <a:extLst>
              <a:ext uri="{FF2B5EF4-FFF2-40B4-BE49-F238E27FC236}">
                <a16:creationId xmlns:a16="http://schemas.microsoft.com/office/drawing/2014/main" id="{DAFCD398-60CF-438E-9C45-19A4CB092B5C}"/>
              </a:ext>
            </a:extLst>
          </p:cNvPr>
          <p:cNvSpPr/>
          <p:nvPr/>
        </p:nvSpPr>
        <p:spPr>
          <a:xfrm>
            <a:off x="568205" y="868589"/>
            <a:ext cx="6096000" cy="400110"/>
          </a:xfrm>
          <a:prstGeom prst="rect">
            <a:avLst/>
          </a:prstGeom>
        </p:spPr>
        <p:txBody>
          <a:bodyPr>
            <a:spAutoFit/>
          </a:bodyPr>
          <a:lstStyle/>
          <a:p>
            <a:r>
              <a:rPr lang="en-US" altLang="zh-CN" sz="2000" dirty="0"/>
              <a:t>Brief of Exploration Data Analysis</a:t>
            </a:r>
            <a:endParaRPr lang="zh-CN" altLang="en-US" sz="2000" dirty="0"/>
          </a:p>
        </p:txBody>
      </p:sp>
    </p:spTree>
    <p:extLst>
      <p:ext uri="{BB962C8B-B14F-4D97-AF65-F5344CB8AC3E}">
        <p14:creationId xmlns:p14="http://schemas.microsoft.com/office/powerpoint/2010/main" val="82725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82478" y="206371"/>
            <a:ext cx="10515600" cy="707886"/>
          </a:xfrm>
        </p:spPr>
        <p:txBody>
          <a:bodyPr/>
          <a:lstStyle/>
          <a:p>
            <a:r>
              <a:rPr lang="en-US" altLang="zh-CN" dirty="0"/>
              <a:t>Methodology—Text Mining</a:t>
            </a:r>
            <a:endParaRPr lang="zh-CN" altLang="en-US" dirty="0"/>
          </a:p>
        </p:txBody>
      </p:sp>
      <p:sp>
        <p:nvSpPr>
          <p:cNvPr id="6" name="矩形 5"/>
          <p:cNvSpPr/>
          <p:nvPr/>
        </p:nvSpPr>
        <p:spPr>
          <a:xfrm>
            <a:off x="1311578" y="2430358"/>
            <a:ext cx="3906381" cy="707886"/>
          </a:xfrm>
          <a:prstGeom prst="rect">
            <a:avLst/>
          </a:prstGeom>
        </p:spPr>
        <p:txBody>
          <a:bodyPr wrap="square">
            <a:spAutoFit/>
          </a:bodyPr>
          <a:lstStyle/>
          <a:p>
            <a:r>
              <a:rPr lang="en-US" altLang="zh-CN" sz="2000" b="1" dirty="0">
                <a:solidFill>
                  <a:schemeClr val="bg1"/>
                </a:solidFill>
                <a:latin typeface="Adobe Gothic Std B" panose="020B0800000000000000" pitchFamily="34" charset="-128"/>
                <a:ea typeface="Adobe Gothic Std B" panose="020B0800000000000000" pitchFamily="34" charset="-128"/>
              </a:rPr>
              <a:t>CRAS ULTRICIES LIGULA SED MAGNA DICTUM PORTA.</a:t>
            </a:r>
            <a:endParaRPr lang="zh-CN" altLang="en-US" sz="2000" b="1" dirty="0">
              <a:solidFill>
                <a:schemeClr val="bg1"/>
              </a:solidFill>
              <a:latin typeface="Adobe Gothic Std B" panose="020B0800000000000000" pitchFamily="34" charset="-128"/>
              <a:ea typeface="MS UI Gothic" panose="020B0600070205080204" pitchFamily="34" charset="-128"/>
            </a:endParaRPr>
          </a:p>
        </p:txBody>
      </p:sp>
      <p:grpSp>
        <p:nvGrpSpPr>
          <p:cNvPr id="7" name="Group 6">
            <a:extLst>
              <a:ext uri="{FF2B5EF4-FFF2-40B4-BE49-F238E27FC236}">
                <a16:creationId xmlns:a16="http://schemas.microsoft.com/office/drawing/2014/main" id="{73EAF4F1-0B79-4B51-BCBB-1A8117BAC295}"/>
              </a:ext>
            </a:extLst>
          </p:cNvPr>
          <p:cNvGrpSpPr/>
          <p:nvPr/>
        </p:nvGrpSpPr>
        <p:grpSpPr>
          <a:xfrm>
            <a:off x="677245" y="2179753"/>
            <a:ext cx="10069942" cy="924088"/>
            <a:chOff x="664850" y="1723378"/>
            <a:chExt cx="10069942" cy="924088"/>
          </a:xfrm>
        </p:grpSpPr>
        <p:sp>
          <p:nvSpPr>
            <p:cNvPr id="8" name="Rectangle 7">
              <a:extLst>
                <a:ext uri="{FF2B5EF4-FFF2-40B4-BE49-F238E27FC236}">
                  <a16:creationId xmlns:a16="http://schemas.microsoft.com/office/drawing/2014/main" id="{D55793DF-EE5C-46F9-87CF-64DC554A55CA}"/>
                </a:ext>
              </a:extLst>
            </p:cNvPr>
            <p:cNvSpPr/>
            <p:nvPr/>
          </p:nvSpPr>
          <p:spPr>
            <a:xfrm>
              <a:off x="664850" y="1723378"/>
              <a:ext cx="2168901" cy="881116"/>
            </a:xfrm>
            <a:prstGeom prst="rect">
              <a:avLst/>
            </a:prstGeom>
            <a:solidFill>
              <a:srgbClr val="303749"/>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a:latin typeface="Gill Sans MT" panose="020B0502020104020203" pitchFamily="34" charset="0"/>
                </a:rPr>
                <a:t>Data cleaning</a:t>
              </a:r>
              <a:endParaRPr lang="en-US" dirty="0">
                <a:latin typeface="Gill Sans MT" panose="020B0502020104020203" pitchFamily="34" charset="0"/>
              </a:endParaRPr>
            </a:p>
          </p:txBody>
        </p:sp>
        <p:sp>
          <p:nvSpPr>
            <p:cNvPr id="9" name="Rectangle 8">
              <a:extLst>
                <a:ext uri="{FF2B5EF4-FFF2-40B4-BE49-F238E27FC236}">
                  <a16:creationId xmlns:a16="http://schemas.microsoft.com/office/drawing/2014/main" id="{8348AD52-A441-4B9D-83E5-03B0A9259645}"/>
                </a:ext>
              </a:extLst>
            </p:cNvPr>
            <p:cNvSpPr/>
            <p:nvPr/>
          </p:nvSpPr>
          <p:spPr>
            <a:xfrm>
              <a:off x="3305064" y="1723378"/>
              <a:ext cx="2168901" cy="881116"/>
            </a:xfrm>
            <a:prstGeom prst="rect">
              <a:avLst/>
            </a:prstGeom>
            <a:solidFill>
              <a:srgbClr val="303749"/>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a:latin typeface="Gill Sans MT" panose="020B0502020104020203" pitchFamily="34" charset="0"/>
                </a:rPr>
                <a:t>Natural language processing</a:t>
              </a:r>
              <a:endParaRPr lang="en-US" dirty="0">
                <a:latin typeface="Gill Sans MT" panose="020B0502020104020203" pitchFamily="34" charset="0"/>
              </a:endParaRPr>
            </a:p>
          </p:txBody>
        </p:sp>
        <p:sp>
          <p:nvSpPr>
            <p:cNvPr id="10" name="Rectangle 9">
              <a:extLst>
                <a:ext uri="{FF2B5EF4-FFF2-40B4-BE49-F238E27FC236}">
                  <a16:creationId xmlns:a16="http://schemas.microsoft.com/office/drawing/2014/main" id="{CBEF5DBA-FE10-42EB-A252-30A79AD3B8AF}"/>
                </a:ext>
              </a:extLst>
            </p:cNvPr>
            <p:cNvSpPr/>
            <p:nvPr/>
          </p:nvSpPr>
          <p:spPr>
            <a:xfrm>
              <a:off x="5912224" y="1771728"/>
              <a:ext cx="2168901" cy="875738"/>
            </a:xfrm>
            <a:prstGeom prst="rect">
              <a:avLst/>
            </a:prstGeom>
            <a:solidFill>
              <a:srgbClr val="303749"/>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a:latin typeface="Gill Sans MT" panose="020B0502020104020203" pitchFamily="34" charset="0"/>
                </a:rPr>
                <a:t>Sentiment &amp; Topic Detection</a:t>
              </a:r>
              <a:endParaRPr lang="en-US" dirty="0">
                <a:latin typeface="Gill Sans MT" panose="020B0502020104020203" pitchFamily="34" charset="0"/>
              </a:endParaRPr>
            </a:p>
          </p:txBody>
        </p:sp>
        <p:sp>
          <p:nvSpPr>
            <p:cNvPr id="11" name="Rectangle 10">
              <a:extLst>
                <a:ext uri="{FF2B5EF4-FFF2-40B4-BE49-F238E27FC236}">
                  <a16:creationId xmlns:a16="http://schemas.microsoft.com/office/drawing/2014/main" id="{35B6F4CD-C7FE-4E48-8D09-FBE1B5F8A8A6}"/>
                </a:ext>
              </a:extLst>
            </p:cNvPr>
            <p:cNvSpPr/>
            <p:nvPr/>
          </p:nvSpPr>
          <p:spPr>
            <a:xfrm>
              <a:off x="8565891" y="1771728"/>
              <a:ext cx="2168901" cy="875738"/>
            </a:xfrm>
            <a:prstGeom prst="rect">
              <a:avLst/>
            </a:prstGeom>
            <a:solidFill>
              <a:srgbClr val="303749"/>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dirty="0">
                  <a:latin typeface="Gill Sans MT" panose="020B0502020104020203" pitchFamily="34" charset="0"/>
                </a:rPr>
                <a:t>Visualization &amp; LDA tool </a:t>
              </a:r>
            </a:p>
          </p:txBody>
        </p:sp>
        <p:sp>
          <p:nvSpPr>
            <p:cNvPr id="12" name="Arrow: Right 11">
              <a:extLst>
                <a:ext uri="{FF2B5EF4-FFF2-40B4-BE49-F238E27FC236}">
                  <a16:creationId xmlns:a16="http://schemas.microsoft.com/office/drawing/2014/main" id="{6C165385-3641-4E6A-AD9D-CFACFFC1552E}"/>
                </a:ext>
              </a:extLst>
            </p:cNvPr>
            <p:cNvSpPr/>
            <p:nvPr/>
          </p:nvSpPr>
          <p:spPr>
            <a:xfrm>
              <a:off x="2930508" y="1986771"/>
              <a:ext cx="277798" cy="35433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A36B96D-A973-478A-B01D-BF4749A1C871}"/>
                </a:ext>
              </a:extLst>
            </p:cNvPr>
            <p:cNvSpPr/>
            <p:nvPr/>
          </p:nvSpPr>
          <p:spPr>
            <a:xfrm>
              <a:off x="5554195" y="1989102"/>
              <a:ext cx="277798" cy="35433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5BB275D4-65BE-446B-8AB3-0138EAE766D6}"/>
                </a:ext>
              </a:extLst>
            </p:cNvPr>
            <p:cNvSpPr/>
            <p:nvPr/>
          </p:nvSpPr>
          <p:spPr>
            <a:xfrm>
              <a:off x="8184609" y="2032432"/>
              <a:ext cx="277798" cy="35433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18651D71-C25E-463A-BA0F-2B397E3FF7E5}"/>
              </a:ext>
            </a:extLst>
          </p:cNvPr>
          <p:cNvGrpSpPr/>
          <p:nvPr/>
        </p:nvGrpSpPr>
        <p:grpSpPr>
          <a:xfrm>
            <a:off x="1311578" y="3282496"/>
            <a:ext cx="8583316" cy="629384"/>
            <a:chOff x="1369191" y="2875016"/>
            <a:chExt cx="8583316" cy="629384"/>
          </a:xfrm>
          <a:solidFill>
            <a:srgbClr val="303749"/>
          </a:solidFill>
        </p:grpSpPr>
        <p:pic>
          <p:nvPicPr>
            <p:cNvPr id="17" name="Graphic 16" descr="Table">
              <a:extLst>
                <a:ext uri="{FF2B5EF4-FFF2-40B4-BE49-F238E27FC236}">
                  <a16:creationId xmlns:a16="http://schemas.microsoft.com/office/drawing/2014/main" id="{A24E1EB7-942C-495E-A884-8A6B2ADFF9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9191" y="2875016"/>
              <a:ext cx="604333" cy="604333"/>
            </a:xfrm>
            <a:prstGeom prst="rect">
              <a:avLst/>
            </a:prstGeom>
          </p:spPr>
        </p:pic>
        <p:pic>
          <p:nvPicPr>
            <p:cNvPr id="18" name="Graphic 17" descr="Head with gears">
              <a:extLst>
                <a:ext uri="{FF2B5EF4-FFF2-40B4-BE49-F238E27FC236}">
                  <a16:creationId xmlns:a16="http://schemas.microsoft.com/office/drawing/2014/main" id="{3FEFC1C5-FB89-4EAD-BDB2-AD7CA3BB78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4801" y="2900067"/>
              <a:ext cx="604333" cy="604333"/>
            </a:xfrm>
            <a:prstGeom prst="rect">
              <a:avLst/>
            </a:prstGeom>
          </p:spPr>
        </p:pic>
        <p:pic>
          <p:nvPicPr>
            <p:cNvPr id="19" name="Graphic 18" descr="Bar chart">
              <a:extLst>
                <a:ext uri="{FF2B5EF4-FFF2-40B4-BE49-F238E27FC236}">
                  <a16:creationId xmlns:a16="http://schemas.microsoft.com/office/drawing/2014/main" id="{5D8F16E5-602E-445D-BF1B-1F810B5CD4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48174" y="2900067"/>
              <a:ext cx="604333" cy="604333"/>
            </a:xfrm>
            <a:prstGeom prst="rect">
              <a:avLst/>
            </a:prstGeom>
          </p:spPr>
        </p:pic>
        <p:pic>
          <p:nvPicPr>
            <p:cNvPr id="20" name="Graphic 19" descr="Gauge">
              <a:extLst>
                <a:ext uri="{FF2B5EF4-FFF2-40B4-BE49-F238E27FC236}">
                  <a16:creationId xmlns:a16="http://schemas.microsoft.com/office/drawing/2014/main" id="{922B7EDF-337F-45AF-AF9B-03A46D69DA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22564" y="2875016"/>
              <a:ext cx="604333" cy="604333"/>
            </a:xfrm>
            <a:prstGeom prst="rect">
              <a:avLst/>
            </a:prstGeom>
          </p:spPr>
        </p:pic>
      </p:grpSp>
      <p:pic>
        <p:nvPicPr>
          <p:cNvPr id="21" name="Graphic 20" descr="Magnifying glass">
            <a:extLst>
              <a:ext uri="{FF2B5EF4-FFF2-40B4-BE49-F238E27FC236}">
                <a16:creationId xmlns:a16="http://schemas.microsoft.com/office/drawing/2014/main" id="{E5060135-07A2-491A-8509-8B72AEC027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63163" y="3521632"/>
            <a:ext cx="505495" cy="505495"/>
          </a:xfrm>
          <a:prstGeom prst="rect">
            <a:avLst/>
          </a:prstGeom>
        </p:spPr>
      </p:pic>
      <p:grpSp>
        <p:nvGrpSpPr>
          <p:cNvPr id="22" name="Group 21">
            <a:extLst>
              <a:ext uri="{FF2B5EF4-FFF2-40B4-BE49-F238E27FC236}">
                <a16:creationId xmlns:a16="http://schemas.microsoft.com/office/drawing/2014/main" id="{45F51A5D-9C92-48C6-A0D7-B7F586D351AB}"/>
              </a:ext>
            </a:extLst>
          </p:cNvPr>
          <p:cNvGrpSpPr/>
          <p:nvPr/>
        </p:nvGrpSpPr>
        <p:grpSpPr>
          <a:xfrm>
            <a:off x="664850" y="4210535"/>
            <a:ext cx="10069943" cy="2308324"/>
            <a:chOff x="664849" y="3833618"/>
            <a:chExt cx="10069943" cy="2308324"/>
          </a:xfrm>
        </p:grpSpPr>
        <p:sp>
          <p:nvSpPr>
            <p:cNvPr id="23" name="TextBox 22">
              <a:extLst>
                <a:ext uri="{FF2B5EF4-FFF2-40B4-BE49-F238E27FC236}">
                  <a16:creationId xmlns:a16="http://schemas.microsoft.com/office/drawing/2014/main" id="{6E8D6391-8416-4856-9421-3CF0011CE3A4}"/>
                </a:ext>
              </a:extLst>
            </p:cNvPr>
            <p:cNvSpPr txBox="1"/>
            <p:nvPr/>
          </p:nvSpPr>
          <p:spPr>
            <a:xfrm>
              <a:off x="664849" y="3839334"/>
              <a:ext cx="2168901" cy="1200329"/>
            </a:xfrm>
            <a:prstGeom prst="rect">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285750" indent="-285750">
                <a:buFont typeface="Wingdings" panose="05000000000000000000" pitchFamily="2" charset="2"/>
                <a:buChar char="§"/>
              </a:pPr>
              <a:r>
                <a:rPr lang="en-US" dirty="0">
                  <a:solidFill>
                    <a:sysClr val="windowText" lastClr="000000"/>
                  </a:solidFill>
                  <a:latin typeface="Gill Sans MT" panose="020B0502020104020203" pitchFamily="34" charset="0"/>
                </a:rPr>
                <a:t>Preprocess the text data</a:t>
              </a:r>
            </a:p>
            <a:p>
              <a:pPr marL="285750" indent="-285750">
                <a:buFont typeface="Wingdings" panose="05000000000000000000" pitchFamily="2" charset="2"/>
                <a:buChar char="§"/>
              </a:pPr>
              <a:r>
                <a:rPr lang="en-US" dirty="0">
                  <a:solidFill>
                    <a:sysClr val="windowText" lastClr="000000"/>
                  </a:solidFill>
                  <a:latin typeface="Gill Sans MT" panose="020B0502020104020203" pitchFamily="34" charset="0"/>
                </a:rPr>
                <a:t>Remove stop words</a:t>
              </a:r>
            </a:p>
          </p:txBody>
        </p:sp>
        <p:sp>
          <p:nvSpPr>
            <p:cNvPr id="24" name="TextBox 23">
              <a:extLst>
                <a:ext uri="{FF2B5EF4-FFF2-40B4-BE49-F238E27FC236}">
                  <a16:creationId xmlns:a16="http://schemas.microsoft.com/office/drawing/2014/main" id="{59EA9423-6E33-4664-859B-3669A4E3932C}"/>
                </a:ext>
              </a:extLst>
            </p:cNvPr>
            <p:cNvSpPr txBox="1"/>
            <p:nvPr/>
          </p:nvSpPr>
          <p:spPr>
            <a:xfrm>
              <a:off x="3305064" y="3833618"/>
              <a:ext cx="2168901" cy="2308324"/>
            </a:xfrm>
            <a:prstGeom prst="rect">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285750" indent="-285750">
                <a:buFont typeface="Wingdings" panose="05000000000000000000" pitchFamily="2" charset="2"/>
                <a:buChar char="§"/>
              </a:pPr>
              <a:r>
                <a:rPr lang="en-US" dirty="0">
                  <a:solidFill>
                    <a:sysClr val="windowText" lastClr="000000"/>
                  </a:solidFill>
                  <a:latin typeface="Gill Sans MT" panose="020B0502020104020203" pitchFamily="34" charset="0"/>
                </a:rPr>
                <a:t>Parts of Speech tagging (identify verb, noun, etc.)</a:t>
              </a:r>
            </a:p>
            <a:p>
              <a:pPr marL="285750" indent="-285750">
                <a:buFont typeface="Wingdings" panose="05000000000000000000" pitchFamily="2" charset="2"/>
                <a:buChar char="§"/>
              </a:pPr>
              <a:r>
                <a:rPr lang="en-US" dirty="0">
                  <a:solidFill>
                    <a:sysClr val="windowText" lastClr="000000"/>
                  </a:solidFill>
                  <a:latin typeface="Gill Sans MT" panose="020B0502020104020203" pitchFamily="34" charset="0"/>
                </a:rPr>
                <a:t>Tokenization (extract words, removing punctuations, numbers)</a:t>
              </a:r>
            </a:p>
          </p:txBody>
        </p:sp>
        <p:sp>
          <p:nvSpPr>
            <p:cNvPr id="25" name="TextBox 24">
              <a:extLst>
                <a:ext uri="{FF2B5EF4-FFF2-40B4-BE49-F238E27FC236}">
                  <a16:creationId xmlns:a16="http://schemas.microsoft.com/office/drawing/2014/main" id="{D40344BE-FD94-4002-88F3-52758B128768}"/>
                </a:ext>
              </a:extLst>
            </p:cNvPr>
            <p:cNvSpPr txBox="1"/>
            <p:nvPr/>
          </p:nvSpPr>
          <p:spPr>
            <a:xfrm>
              <a:off x="5912224" y="3833618"/>
              <a:ext cx="2168901" cy="1477328"/>
            </a:xfrm>
            <a:prstGeom prst="rect">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285750" indent="-285750">
                <a:buFont typeface="Wingdings" panose="05000000000000000000" pitchFamily="2" charset="2"/>
                <a:buChar char="§"/>
              </a:pPr>
              <a:r>
                <a:rPr lang="en-US" dirty="0">
                  <a:solidFill>
                    <a:sysClr val="windowText" lastClr="000000"/>
                  </a:solidFill>
                  <a:latin typeface="Gill Sans MT" panose="020B0502020104020203" pitchFamily="34" charset="0"/>
                </a:rPr>
                <a:t>Sentiment analysis( Positive &amp; Negative)</a:t>
              </a:r>
            </a:p>
            <a:p>
              <a:pPr marL="285750" indent="-285750">
                <a:buFont typeface="Wingdings" panose="05000000000000000000" pitchFamily="2" charset="2"/>
                <a:buChar char="§"/>
              </a:pPr>
              <a:r>
                <a:rPr lang="en-US" dirty="0">
                  <a:solidFill>
                    <a:sysClr val="windowText" lastClr="000000"/>
                  </a:solidFill>
                  <a:latin typeface="Gill Sans MT" panose="020B0502020104020203" pitchFamily="34" charset="0"/>
                </a:rPr>
                <a:t>Topic detection</a:t>
              </a:r>
            </a:p>
            <a:p>
              <a:pPr marL="285750" indent="-285750">
                <a:buFont typeface="Wingdings" panose="05000000000000000000" pitchFamily="2" charset="2"/>
                <a:buChar char="§"/>
              </a:pPr>
              <a:endParaRPr lang="en-US" dirty="0">
                <a:solidFill>
                  <a:sysClr val="windowText" lastClr="000000"/>
                </a:solidFill>
                <a:latin typeface="Gill Sans MT" panose="020B0502020104020203" pitchFamily="34" charset="0"/>
              </a:endParaRPr>
            </a:p>
          </p:txBody>
        </p:sp>
        <p:sp>
          <p:nvSpPr>
            <p:cNvPr id="26" name="TextBox 25">
              <a:extLst>
                <a:ext uri="{FF2B5EF4-FFF2-40B4-BE49-F238E27FC236}">
                  <a16:creationId xmlns:a16="http://schemas.microsoft.com/office/drawing/2014/main" id="{3D2876CD-B636-4A46-BBE4-A557FDBAF927}"/>
                </a:ext>
              </a:extLst>
            </p:cNvPr>
            <p:cNvSpPr txBox="1"/>
            <p:nvPr/>
          </p:nvSpPr>
          <p:spPr>
            <a:xfrm>
              <a:off x="8565891" y="3838997"/>
              <a:ext cx="2168901" cy="2031325"/>
            </a:xfrm>
            <a:prstGeom prst="rect">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285750" indent="-285750">
                <a:buFont typeface="Wingdings" panose="05000000000000000000" pitchFamily="2" charset="2"/>
                <a:buChar char="§"/>
              </a:pPr>
              <a:r>
                <a:rPr lang="en-US" dirty="0">
                  <a:solidFill>
                    <a:sysClr val="windowText" lastClr="000000"/>
                  </a:solidFill>
                  <a:latin typeface="Gill Sans MT" panose="020B0502020104020203" pitchFamily="34" charset="0"/>
                </a:rPr>
                <a:t>Word frequencies &amp; word clouds</a:t>
              </a:r>
            </a:p>
            <a:p>
              <a:pPr marL="285750" indent="-285750">
                <a:buFont typeface="Wingdings" panose="05000000000000000000" pitchFamily="2" charset="2"/>
                <a:buChar char="§"/>
              </a:pPr>
              <a:r>
                <a:rPr lang="en-US" dirty="0">
                  <a:solidFill>
                    <a:sysClr val="windowText" lastClr="000000"/>
                  </a:solidFill>
                  <a:latin typeface="Gill Sans MT" panose="020B0502020104020203" pitchFamily="34" charset="0"/>
                </a:rPr>
                <a:t>Sentiment scores</a:t>
              </a:r>
            </a:p>
            <a:p>
              <a:pPr marL="285750" indent="-285750">
                <a:buFont typeface="Wingdings" panose="05000000000000000000" pitchFamily="2" charset="2"/>
                <a:buChar char="§"/>
              </a:pPr>
              <a:r>
                <a:rPr lang="en-US" dirty="0">
                  <a:solidFill>
                    <a:sysClr val="windowText" lastClr="000000"/>
                  </a:solidFill>
                  <a:latin typeface="Gill Sans MT" panose="020B0502020104020203" pitchFamily="34" charset="0"/>
                </a:rPr>
                <a:t>Word correlation</a:t>
              </a:r>
            </a:p>
            <a:p>
              <a:pPr marL="285750" indent="-285750">
                <a:buFont typeface="Wingdings" panose="05000000000000000000" pitchFamily="2" charset="2"/>
                <a:buChar char="§"/>
              </a:pPr>
              <a:r>
                <a:rPr lang="en-US" dirty="0">
                  <a:solidFill>
                    <a:sysClr val="windowText" lastClr="000000"/>
                  </a:solidFill>
                  <a:latin typeface="Gill Sans MT" panose="020B0502020104020203" pitchFamily="34" charset="0"/>
                </a:rPr>
                <a:t>Topic visualization &amp; profiling</a:t>
              </a:r>
            </a:p>
            <a:p>
              <a:pPr marL="285750" indent="-285750">
                <a:buFont typeface="Wingdings" panose="05000000000000000000" pitchFamily="2" charset="2"/>
                <a:buChar char="§"/>
              </a:pPr>
              <a:endParaRPr lang="en-US" dirty="0">
                <a:solidFill>
                  <a:sysClr val="windowText" lastClr="000000"/>
                </a:solidFill>
                <a:latin typeface="Gill Sans MT" panose="020B0502020104020203" pitchFamily="34" charset="0"/>
              </a:endParaRPr>
            </a:p>
          </p:txBody>
        </p:sp>
      </p:grpSp>
      <p:sp>
        <p:nvSpPr>
          <p:cNvPr id="27" name="矩形 44">
            <a:extLst>
              <a:ext uri="{FF2B5EF4-FFF2-40B4-BE49-F238E27FC236}">
                <a16:creationId xmlns:a16="http://schemas.microsoft.com/office/drawing/2014/main" id="{E57F34B1-0CC1-4690-AD9B-14F7BE54A743}"/>
              </a:ext>
            </a:extLst>
          </p:cNvPr>
          <p:cNvSpPr/>
          <p:nvPr/>
        </p:nvSpPr>
        <p:spPr>
          <a:xfrm>
            <a:off x="654154" y="869888"/>
            <a:ext cx="6096000" cy="400110"/>
          </a:xfrm>
          <a:prstGeom prst="rect">
            <a:avLst/>
          </a:prstGeom>
        </p:spPr>
        <p:txBody>
          <a:bodyPr>
            <a:spAutoFit/>
          </a:bodyPr>
          <a:lstStyle/>
          <a:p>
            <a:r>
              <a:rPr lang="en-US" altLang="zh-CN" sz="2000" dirty="0"/>
              <a:t>The Methods of Modeling</a:t>
            </a:r>
            <a:endParaRPr lang="zh-CN" altLang="en-US" sz="2000" dirty="0"/>
          </a:p>
        </p:txBody>
      </p:sp>
    </p:spTree>
    <p:extLst>
      <p:ext uri="{BB962C8B-B14F-4D97-AF65-F5344CB8AC3E}">
        <p14:creationId xmlns:p14="http://schemas.microsoft.com/office/powerpoint/2010/main" val="113462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11578" y="2430358"/>
            <a:ext cx="3906381" cy="707886"/>
          </a:xfrm>
          <a:prstGeom prst="rect">
            <a:avLst/>
          </a:prstGeom>
        </p:spPr>
        <p:txBody>
          <a:bodyPr wrap="square">
            <a:spAutoFit/>
          </a:bodyPr>
          <a:lstStyle/>
          <a:p>
            <a:r>
              <a:rPr lang="en-US" altLang="zh-CN" sz="2000" b="1" dirty="0">
                <a:solidFill>
                  <a:schemeClr val="bg1"/>
                </a:solidFill>
                <a:latin typeface="Adobe Gothic Std B" panose="020B0800000000000000" pitchFamily="34" charset="-128"/>
                <a:ea typeface="Adobe Gothic Std B" panose="020B0800000000000000" pitchFamily="34" charset="-128"/>
              </a:rPr>
              <a:t>CRAS ULTRICIES LIGULA SED MAGNA DICTUM PORTA.</a:t>
            </a:r>
            <a:endParaRPr lang="zh-CN" altLang="en-US" sz="2000" b="1" dirty="0">
              <a:solidFill>
                <a:schemeClr val="bg1"/>
              </a:solidFill>
              <a:latin typeface="Adobe Gothic Std B" panose="020B0800000000000000" pitchFamily="34" charset="-128"/>
              <a:ea typeface="MS UI Gothic" panose="020B0600070205080204" pitchFamily="34" charset="-128"/>
            </a:endParaRPr>
          </a:p>
        </p:txBody>
      </p:sp>
      <p:grpSp>
        <p:nvGrpSpPr>
          <p:cNvPr id="8" name="Group 7">
            <a:extLst>
              <a:ext uri="{FF2B5EF4-FFF2-40B4-BE49-F238E27FC236}">
                <a16:creationId xmlns:a16="http://schemas.microsoft.com/office/drawing/2014/main" id="{07B9096B-7EF4-42E0-8787-B798D174D26B}"/>
              </a:ext>
            </a:extLst>
          </p:cNvPr>
          <p:cNvGrpSpPr/>
          <p:nvPr/>
        </p:nvGrpSpPr>
        <p:grpSpPr>
          <a:xfrm>
            <a:off x="1511084" y="1325105"/>
            <a:ext cx="8655803" cy="5173526"/>
            <a:chOff x="1193801" y="378426"/>
            <a:chExt cx="9697718" cy="6065961"/>
          </a:xfrm>
        </p:grpSpPr>
        <p:pic>
          <p:nvPicPr>
            <p:cNvPr id="9" name="Graphic 8" descr="Database">
              <a:extLst>
                <a:ext uri="{FF2B5EF4-FFF2-40B4-BE49-F238E27FC236}">
                  <a16:creationId xmlns:a16="http://schemas.microsoft.com/office/drawing/2014/main" id="{8CC0C2E2-DD16-46F7-8BE8-4763B22E13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7767" y="877283"/>
              <a:ext cx="914400" cy="914400"/>
            </a:xfrm>
            <a:prstGeom prst="rect">
              <a:avLst/>
            </a:prstGeom>
          </p:spPr>
        </p:pic>
        <p:pic>
          <p:nvPicPr>
            <p:cNvPr id="10" name="Graphic 9" descr="Playbook">
              <a:extLst>
                <a:ext uri="{FF2B5EF4-FFF2-40B4-BE49-F238E27FC236}">
                  <a16:creationId xmlns:a16="http://schemas.microsoft.com/office/drawing/2014/main" id="{A5F2D998-751C-4744-959D-F9837F24E7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84718" y="3874638"/>
              <a:ext cx="914400" cy="914400"/>
            </a:xfrm>
            <a:prstGeom prst="rect">
              <a:avLst/>
            </a:prstGeom>
          </p:spPr>
        </p:pic>
        <p:pic>
          <p:nvPicPr>
            <p:cNvPr id="11" name="Graphic 10" descr="Filter">
              <a:extLst>
                <a:ext uri="{FF2B5EF4-FFF2-40B4-BE49-F238E27FC236}">
                  <a16:creationId xmlns:a16="http://schemas.microsoft.com/office/drawing/2014/main" id="{87565FF8-E9C7-42E1-A332-0C44FC98371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84718" y="1839837"/>
              <a:ext cx="914400" cy="914400"/>
            </a:xfrm>
            <a:prstGeom prst="rect">
              <a:avLst/>
            </a:prstGeom>
          </p:spPr>
        </p:pic>
        <p:pic>
          <p:nvPicPr>
            <p:cNvPr id="12" name="Graphic 11" descr="Gears">
              <a:extLst>
                <a:ext uri="{FF2B5EF4-FFF2-40B4-BE49-F238E27FC236}">
                  <a16:creationId xmlns:a16="http://schemas.microsoft.com/office/drawing/2014/main" id="{D4BA0E84-AF3F-4D6B-9D56-2180594251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83249" y="5066317"/>
              <a:ext cx="914400" cy="914400"/>
            </a:xfrm>
            <a:prstGeom prst="rect">
              <a:avLst/>
            </a:prstGeom>
          </p:spPr>
        </p:pic>
        <p:pic>
          <p:nvPicPr>
            <p:cNvPr id="13" name="Graphic 12" descr="Gauge">
              <a:extLst>
                <a:ext uri="{FF2B5EF4-FFF2-40B4-BE49-F238E27FC236}">
                  <a16:creationId xmlns:a16="http://schemas.microsoft.com/office/drawing/2014/main" id="{81E06530-A37D-44E5-9098-284FAE74194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21551" y="1737098"/>
              <a:ext cx="914400" cy="914400"/>
            </a:xfrm>
            <a:prstGeom prst="rect">
              <a:avLst/>
            </a:prstGeom>
          </p:spPr>
        </p:pic>
        <p:pic>
          <p:nvPicPr>
            <p:cNvPr id="14" name="Graphic 13" descr="Research">
              <a:extLst>
                <a:ext uri="{FF2B5EF4-FFF2-40B4-BE49-F238E27FC236}">
                  <a16:creationId xmlns:a16="http://schemas.microsoft.com/office/drawing/2014/main" id="{D7DFB8D5-A3AB-4D00-B98B-13661AF352A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21551" y="3799715"/>
              <a:ext cx="914400" cy="914400"/>
            </a:xfrm>
            <a:prstGeom prst="rect">
              <a:avLst/>
            </a:prstGeom>
          </p:spPr>
        </p:pic>
        <p:sp>
          <p:nvSpPr>
            <p:cNvPr id="15" name="Arrow: Right 14">
              <a:extLst>
                <a:ext uri="{FF2B5EF4-FFF2-40B4-BE49-F238E27FC236}">
                  <a16:creationId xmlns:a16="http://schemas.microsoft.com/office/drawing/2014/main" id="{6E90F981-1824-4A0D-BF9E-90AB92543DD5}"/>
                </a:ext>
              </a:extLst>
            </p:cNvPr>
            <p:cNvSpPr/>
            <p:nvPr/>
          </p:nvSpPr>
          <p:spPr>
            <a:xfrm rot="8990502">
              <a:off x="6928567" y="4931431"/>
              <a:ext cx="914400" cy="18288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06F791B0-CDAC-489A-BEC8-A4CEB4ABC2E6}"/>
                </a:ext>
              </a:extLst>
            </p:cNvPr>
            <p:cNvSpPr/>
            <p:nvPr/>
          </p:nvSpPr>
          <p:spPr>
            <a:xfrm rot="12566598">
              <a:off x="4479547" y="4931431"/>
              <a:ext cx="914400" cy="18288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D80C6539-C3F6-4ED3-B1E9-04FFE5C345C1}"/>
                </a:ext>
              </a:extLst>
            </p:cNvPr>
            <p:cNvSpPr/>
            <p:nvPr/>
          </p:nvSpPr>
          <p:spPr>
            <a:xfrm rot="1471578">
              <a:off x="6915914" y="1672724"/>
              <a:ext cx="914400" cy="18288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F32CE2F0-E120-4795-8C95-711C876326D9}"/>
                </a:ext>
              </a:extLst>
            </p:cNvPr>
            <p:cNvSpPr/>
            <p:nvPr/>
          </p:nvSpPr>
          <p:spPr>
            <a:xfrm rot="16200000">
              <a:off x="3321551" y="3158097"/>
              <a:ext cx="914400" cy="18288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CF52C381-5B4D-442A-A81A-D6A630E01BA0}"/>
                </a:ext>
              </a:extLst>
            </p:cNvPr>
            <p:cNvSpPr/>
            <p:nvPr/>
          </p:nvSpPr>
          <p:spPr>
            <a:xfrm rot="5400000">
              <a:off x="8084718" y="3164184"/>
              <a:ext cx="914400" cy="18288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DD5D9C0-A27E-4F5F-9E84-1C6473CF75BC}"/>
                </a:ext>
              </a:extLst>
            </p:cNvPr>
            <p:cNvSpPr txBox="1"/>
            <p:nvPr/>
          </p:nvSpPr>
          <p:spPr>
            <a:xfrm>
              <a:off x="4983133" y="378426"/>
              <a:ext cx="2141821" cy="369332"/>
            </a:xfrm>
            <a:prstGeom prst="rect">
              <a:avLst/>
            </a:prstGeom>
            <a:solidFill>
              <a:srgbClr val="303749"/>
            </a:solidFill>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latin typeface="Gill Sans MT" panose="020B05020201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Confirm the dataset</a:t>
              </a:r>
            </a:p>
          </p:txBody>
        </p:sp>
        <p:sp>
          <p:nvSpPr>
            <p:cNvPr id="21" name="TextBox 20">
              <a:extLst>
                <a:ext uri="{FF2B5EF4-FFF2-40B4-BE49-F238E27FC236}">
                  <a16:creationId xmlns:a16="http://schemas.microsoft.com/office/drawing/2014/main" id="{371E4306-D903-4D4C-A8BD-1505187D38BB}"/>
                </a:ext>
              </a:extLst>
            </p:cNvPr>
            <p:cNvSpPr txBox="1"/>
            <p:nvPr/>
          </p:nvSpPr>
          <p:spPr>
            <a:xfrm>
              <a:off x="4888972" y="6075055"/>
              <a:ext cx="2414056" cy="369332"/>
            </a:xfrm>
            <a:prstGeom prst="rect">
              <a:avLst/>
            </a:prstGeom>
            <a:solidFill>
              <a:srgbClr val="303749"/>
            </a:solidFill>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latin typeface="Gill Sans MT" panose="020B05020201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Test models</a:t>
              </a:r>
            </a:p>
          </p:txBody>
        </p:sp>
        <p:sp>
          <p:nvSpPr>
            <p:cNvPr id="22" name="TextBox 21">
              <a:extLst>
                <a:ext uri="{FF2B5EF4-FFF2-40B4-BE49-F238E27FC236}">
                  <a16:creationId xmlns:a16="http://schemas.microsoft.com/office/drawing/2014/main" id="{824C6DA3-020D-4FE0-AF8E-8359EC70FF50}"/>
                </a:ext>
              </a:extLst>
            </p:cNvPr>
            <p:cNvSpPr txBox="1"/>
            <p:nvPr/>
          </p:nvSpPr>
          <p:spPr>
            <a:xfrm>
              <a:off x="9256815" y="1914638"/>
              <a:ext cx="1634703" cy="382399"/>
            </a:xfrm>
            <a:prstGeom prst="rect">
              <a:avLst/>
            </a:prstGeom>
            <a:solidFill>
              <a:srgbClr val="303749"/>
            </a:solidFill>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latin typeface="Gill Sans MT" panose="020B05020201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Clean the data</a:t>
              </a:r>
            </a:p>
          </p:txBody>
        </p:sp>
        <p:sp>
          <p:nvSpPr>
            <p:cNvPr id="23" name="TextBox 22">
              <a:extLst>
                <a:ext uri="{FF2B5EF4-FFF2-40B4-BE49-F238E27FC236}">
                  <a16:creationId xmlns:a16="http://schemas.microsoft.com/office/drawing/2014/main" id="{7E055423-5357-4106-8DA8-C071E1FCE39A}"/>
                </a:ext>
              </a:extLst>
            </p:cNvPr>
            <p:cNvSpPr txBox="1"/>
            <p:nvPr/>
          </p:nvSpPr>
          <p:spPr>
            <a:xfrm>
              <a:off x="9256816" y="4125890"/>
              <a:ext cx="1634703" cy="382399"/>
            </a:xfrm>
            <a:prstGeom prst="rect">
              <a:avLst/>
            </a:prstGeom>
            <a:solidFill>
              <a:srgbClr val="303749"/>
            </a:solidFill>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latin typeface="Gill Sans MT" panose="020B05020201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Create models</a:t>
              </a:r>
            </a:p>
          </p:txBody>
        </p:sp>
        <p:sp>
          <p:nvSpPr>
            <p:cNvPr id="24" name="TextBox 23">
              <a:extLst>
                <a:ext uri="{FF2B5EF4-FFF2-40B4-BE49-F238E27FC236}">
                  <a16:creationId xmlns:a16="http://schemas.microsoft.com/office/drawing/2014/main" id="{445D3992-880B-49B6-BBCF-4018CB801C42}"/>
                </a:ext>
              </a:extLst>
            </p:cNvPr>
            <p:cNvSpPr txBox="1"/>
            <p:nvPr/>
          </p:nvSpPr>
          <p:spPr>
            <a:xfrm>
              <a:off x="1193801" y="3949439"/>
              <a:ext cx="1634703" cy="382399"/>
            </a:xfrm>
            <a:prstGeom prst="rect">
              <a:avLst/>
            </a:prstGeom>
            <a:solidFill>
              <a:srgbClr val="303749"/>
            </a:solidFill>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latin typeface="Gill Sans MT" panose="020B05020201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Apply model</a:t>
              </a:r>
            </a:p>
          </p:txBody>
        </p:sp>
        <p:sp>
          <p:nvSpPr>
            <p:cNvPr id="25" name="TextBox 24">
              <a:extLst>
                <a:ext uri="{FF2B5EF4-FFF2-40B4-BE49-F238E27FC236}">
                  <a16:creationId xmlns:a16="http://schemas.microsoft.com/office/drawing/2014/main" id="{50E57330-0865-4513-9F0E-0901DC1974D2}"/>
                </a:ext>
              </a:extLst>
            </p:cNvPr>
            <p:cNvSpPr txBox="1"/>
            <p:nvPr/>
          </p:nvSpPr>
          <p:spPr>
            <a:xfrm>
              <a:off x="1193801" y="1725799"/>
              <a:ext cx="1634703" cy="914400"/>
            </a:xfrm>
            <a:prstGeom prst="rect">
              <a:avLst/>
            </a:prstGeom>
            <a:solidFill>
              <a:srgbClr val="303749"/>
            </a:solidFill>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latin typeface="Gill Sans MT" panose="020B05020201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Measure the performance of the model</a:t>
              </a:r>
            </a:p>
          </p:txBody>
        </p:sp>
        <p:sp>
          <p:nvSpPr>
            <p:cNvPr id="26" name="Oval 25">
              <a:extLst>
                <a:ext uri="{FF2B5EF4-FFF2-40B4-BE49-F238E27FC236}">
                  <a16:creationId xmlns:a16="http://schemas.microsoft.com/office/drawing/2014/main" id="{793289B3-5A33-461B-8BAC-F7D573DBF6D6}"/>
                </a:ext>
              </a:extLst>
            </p:cNvPr>
            <p:cNvSpPr/>
            <p:nvPr/>
          </p:nvSpPr>
          <p:spPr>
            <a:xfrm>
              <a:off x="5109354" y="2404315"/>
              <a:ext cx="1768967" cy="160420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Predictive Analytics</a:t>
              </a:r>
            </a:p>
          </p:txBody>
        </p:sp>
      </p:grpSp>
      <p:sp>
        <p:nvSpPr>
          <p:cNvPr id="27" name="标题 3">
            <a:extLst>
              <a:ext uri="{FF2B5EF4-FFF2-40B4-BE49-F238E27FC236}">
                <a16:creationId xmlns:a16="http://schemas.microsoft.com/office/drawing/2014/main" id="{5E08A196-E5C5-4FAF-B34D-EE9FEDCEEF39}"/>
              </a:ext>
            </a:extLst>
          </p:cNvPr>
          <p:cNvSpPr>
            <a:spLocks noGrp="1"/>
          </p:cNvSpPr>
          <p:nvPr>
            <p:ph type="title"/>
          </p:nvPr>
        </p:nvSpPr>
        <p:spPr>
          <a:xfrm>
            <a:off x="450742" y="272955"/>
            <a:ext cx="10515600" cy="707886"/>
          </a:xfrm>
        </p:spPr>
        <p:txBody>
          <a:bodyPr/>
          <a:lstStyle/>
          <a:p>
            <a:r>
              <a:rPr lang="en-US" altLang="zh-CN" dirty="0"/>
              <a:t>Methodology—Predictive Analytics</a:t>
            </a:r>
            <a:endParaRPr lang="zh-CN" altLang="en-US" dirty="0"/>
          </a:p>
        </p:txBody>
      </p:sp>
      <p:sp>
        <p:nvSpPr>
          <p:cNvPr id="28" name="矩形 44">
            <a:extLst>
              <a:ext uri="{FF2B5EF4-FFF2-40B4-BE49-F238E27FC236}">
                <a16:creationId xmlns:a16="http://schemas.microsoft.com/office/drawing/2014/main" id="{7F3B838A-F406-4871-92D8-EF6A3650938F}"/>
              </a:ext>
            </a:extLst>
          </p:cNvPr>
          <p:cNvSpPr/>
          <p:nvPr/>
        </p:nvSpPr>
        <p:spPr>
          <a:xfrm>
            <a:off x="488864" y="891255"/>
            <a:ext cx="6096000" cy="400110"/>
          </a:xfrm>
          <a:prstGeom prst="rect">
            <a:avLst/>
          </a:prstGeom>
        </p:spPr>
        <p:txBody>
          <a:bodyPr>
            <a:spAutoFit/>
          </a:bodyPr>
          <a:lstStyle/>
          <a:p>
            <a:r>
              <a:rPr lang="en-US" altLang="zh-CN" sz="2000" dirty="0"/>
              <a:t>The Methods of Modeling</a:t>
            </a:r>
            <a:endParaRPr lang="zh-CN" altLang="en-US" sz="2000" dirty="0"/>
          </a:p>
        </p:txBody>
      </p:sp>
    </p:spTree>
    <p:extLst>
      <p:ext uri="{BB962C8B-B14F-4D97-AF65-F5344CB8AC3E}">
        <p14:creationId xmlns:p14="http://schemas.microsoft.com/office/powerpoint/2010/main" val="1072163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66980" y="278388"/>
            <a:ext cx="10515600" cy="666169"/>
          </a:xfrm>
        </p:spPr>
        <p:txBody>
          <a:bodyPr>
            <a:normAutofit fontScale="90000"/>
          </a:bodyPr>
          <a:lstStyle/>
          <a:p>
            <a:r>
              <a:rPr lang="en-US" altLang="zh-CN" dirty="0"/>
              <a:t>Project Success</a:t>
            </a:r>
            <a:endParaRPr lang="zh-CN" altLang="en-US" dirty="0"/>
          </a:p>
        </p:txBody>
      </p:sp>
      <p:sp>
        <p:nvSpPr>
          <p:cNvPr id="45" name="矩形 44"/>
          <p:cNvSpPr/>
          <p:nvPr/>
        </p:nvSpPr>
        <p:spPr>
          <a:xfrm>
            <a:off x="566980" y="851047"/>
            <a:ext cx="6096000" cy="400110"/>
          </a:xfrm>
          <a:prstGeom prst="rect">
            <a:avLst/>
          </a:prstGeom>
        </p:spPr>
        <p:txBody>
          <a:bodyPr>
            <a:spAutoFit/>
          </a:bodyPr>
          <a:lstStyle/>
          <a:p>
            <a:r>
              <a:rPr lang="en-US" altLang="zh-CN" sz="2000" dirty="0"/>
              <a:t>The Methods of Metrics and Evaluation of Project</a:t>
            </a:r>
            <a:endParaRPr lang="zh-CN" altLang="en-US" sz="2000" dirty="0"/>
          </a:p>
        </p:txBody>
      </p:sp>
      <p:sp>
        <p:nvSpPr>
          <p:cNvPr id="46" name="矩形 45"/>
          <p:cNvSpPr/>
          <p:nvPr/>
        </p:nvSpPr>
        <p:spPr>
          <a:xfrm>
            <a:off x="832748" y="2584306"/>
            <a:ext cx="3161696" cy="3164753"/>
          </a:xfrm>
          <a:prstGeom prst="rect">
            <a:avLst/>
          </a:prstGeom>
          <a:noFill/>
          <a:ln>
            <a:solidFill>
              <a:srgbClr val="3037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597846" y="2584468"/>
            <a:ext cx="3034146" cy="316475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311028" y="2585180"/>
            <a:ext cx="3034146" cy="3164753"/>
          </a:xfrm>
          <a:prstGeom prst="rect">
            <a:avLst/>
          </a:prstGeom>
          <a:noFill/>
          <a:ln>
            <a:solidFill>
              <a:srgbClr val="3037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1771847" y="2048121"/>
            <a:ext cx="1371600" cy="858982"/>
          </a:xfrm>
          <a:prstGeom prst="roundRect">
            <a:avLst/>
          </a:prstGeom>
          <a:solidFill>
            <a:srgbClr val="303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圆角矩形 49"/>
          <p:cNvSpPr/>
          <p:nvPr/>
        </p:nvSpPr>
        <p:spPr>
          <a:xfrm>
            <a:off x="832748" y="5366972"/>
            <a:ext cx="3161696" cy="593275"/>
          </a:xfrm>
          <a:prstGeom prst="roundRect">
            <a:avLst>
              <a:gd name="adj" fmla="val 0"/>
            </a:avLst>
          </a:prstGeom>
          <a:solidFill>
            <a:srgbClr val="303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4604887" y="5357864"/>
            <a:ext cx="3034145" cy="593275"/>
          </a:xfrm>
          <a:prstGeom prst="roundRect">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8311028" y="5382087"/>
            <a:ext cx="3034145" cy="593275"/>
          </a:xfrm>
          <a:prstGeom prst="roundRect">
            <a:avLst>
              <a:gd name="adj" fmla="val 0"/>
            </a:avLst>
          </a:prstGeom>
          <a:solidFill>
            <a:srgbClr val="303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436159" y="2069799"/>
            <a:ext cx="1371600" cy="85898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p:nvPr/>
        </p:nvSpPr>
        <p:spPr>
          <a:xfrm>
            <a:off x="9142300" y="2091441"/>
            <a:ext cx="1371600" cy="858982"/>
          </a:xfrm>
          <a:prstGeom prst="roundRect">
            <a:avLst/>
          </a:prstGeom>
          <a:solidFill>
            <a:srgbClr val="303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135586" y="3229096"/>
            <a:ext cx="2678870" cy="1815882"/>
          </a:xfrm>
          <a:prstGeom prst="rect">
            <a:avLst/>
          </a:prstGeom>
        </p:spPr>
        <p:txBody>
          <a:bodyPr wrap="square">
            <a:spAutoFit/>
          </a:bodyPr>
          <a:lstStyle/>
          <a:p>
            <a:r>
              <a:rPr lang="en-US" altLang="zh-CN" sz="1600" dirty="0"/>
              <a:t>Using cross-validation to prevent overfitting; using  precision, recall, and accuracy to evaluate the performance of a classifier; ROC curve and AUC value, prefer ROC curve performance.</a:t>
            </a:r>
            <a:endParaRPr lang="zh-CN" altLang="en-US" sz="1600" dirty="0"/>
          </a:p>
        </p:txBody>
      </p:sp>
      <p:sp>
        <p:nvSpPr>
          <p:cNvPr id="56" name="矩形 55"/>
          <p:cNvSpPr/>
          <p:nvPr/>
        </p:nvSpPr>
        <p:spPr>
          <a:xfrm>
            <a:off x="4781355" y="3235381"/>
            <a:ext cx="2681207" cy="1815882"/>
          </a:xfrm>
          <a:prstGeom prst="rect">
            <a:avLst/>
          </a:prstGeom>
        </p:spPr>
        <p:txBody>
          <a:bodyPr wrap="square">
            <a:spAutoFit/>
          </a:bodyPr>
          <a:lstStyle/>
          <a:p>
            <a:r>
              <a:rPr lang="en-US" altLang="zh-CN" sz="1600" dirty="0"/>
              <a:t>No numeric tools to score the performance of user behavior analysis; we will build top 10 users’ food preference profile to generate business recommendations and implications to Amazon. </a:t>
            </a:r>
            <a:endParaRPr lang="zh-CN" altLang="en-US" sz="1600" dirty="0"/>
          </a:p>
        </p:txBody>
      </p:sp>
      <p:sp>
        <p:nvSpPr>
          <p:cNvPr id="57" name="矩形 56"/>
          <p:cNvSpPr/>
          <p:nvPr/>
        </p:nvSpPr>
        <p:spPr>
          <a:xfrm>
            <a:off x="8551134" y="3176118"/>
            <a:ext cx="2733223" cy="2062103"/>
          </a:xfrm>
          <a:prstGeom prst="rect">
            <a:avLst/>
          </a:prstGeom>
        </p:spPr>
        <p:txBody>
          <a:bodyPr wrap="square">
            <a:spAutoFit/>
          </a:bodyPr>
          <a:lstStyle/>
          <a:p>
            <a:r>
              <a:rPr lang="en-US" altLang="zh-CN" sz="1600" dirty="0"/>
              <a:t>Do our best effort to keep the project on the original timeline; update our project schedule regularly, at least once every two days; look at our major milestones and check the project on the prorate process.</a:t>
            </a:r>
            <a:endParaRPr lang="zh-CN" altLang="en-US" sz="1600" dirty="0"/>
          </a:p>
        </p:txBody>
      </p:sp>
      <p:grpSp>
        <p:nvGrpSpPr>
          <p:cNvPr id="59" name="组合 58"/>
          <p:cNvGrpSpPr>
            <a:grpSpLocks noChangeAspect="1"/>
          </p:cNvGrpSpPr>
          <p:nvPr/>
        </p:nvGrpSpPr>
        <p:grpSpPr>
          <a:xfrm>
            <a:off x="6014940" y="2367818"/>
            <a:ext cx="289669" cy="324000"/>
            <a:chOff x="5057776" y="4846638"/>
            <a:chExt cx="214313" cy="239713"/>
          </a:xfrm>
          <a:solidFill>
            <a:schemeClr val="bg1"/>
          </a:solidFill>
        </p:grpSpPr>
        <p:sp>
          <p:nvSpPr>
            <p:cNvPr id="60" name="Freeform 162"/>
            <p:cNvSpPr>
              <a:spLocks/>
            </p:cNvSpPr>
            <p:nvPr/>
          </p:nvSpPr>
          <p:spPr bwMode="auto">
            <a:xfrm>
              <a:off x="5057776" y="4846638"/>
              <a:ext cx="187325" cy="239713"/>
            </a:xfrm>
            <a:custGeom>
              <a:avLst/>
              <a:gdLst>
                <a:gd name="T0" fmla="*/ 42 w 50"/>
                <a:gd name="T1" fmla="*/ 45 h 64"/>
                <a:gd name="T2" fmla="*/ 33 w 50"/>
                <a:gd name="T3" fmla="*/ 38 h 64"/>
                <a:gd name="T4" fmla="*/ 33 w 50"/>
                <a:gd name="T5" fmla="*/ 34 h 64"/>
                <a:gd name="T6" fmla="*/ 36 w 50"/>
                <a:gd name="T7" fmla="*/ 27 h 64"/>
                <a:gd name="T8" fmla="*/ 37 w 50"/>
                <a:gd name="T9" fmla="*/ 26 h 64"/>
                <a:gd name="T10" fmla="*/ 39 w 50"/>
                <a:gd name="T11" fmla="*/ 22 h 64"/>
                <a:gd name="T12" fmla="*/ 37 w 50"/>
                <a:gd name="T13" fmla="*/ 21 h 64"/>
                <a:gd name="T14" fmla="*/ 37 w 50"/>
                <a:gd name="T15" fmla="*/ 9 h 64"/>
                <a:gd name="T16" fmla="*/ 25 w 50"/>
                <a:gd name="T17" fmla="*/ 0 h 64"/>
                <a:gd name="T18" fmla="*/ 13 w 50"/>
                <a:gd name="T19" fmla="*/ 9 h 64"/>
                <a:gd name="T20" fmla="*/ 13 w 50"/>
                <a:gd name="T21" fmla="*/ 21 h 64"/>
                <a:gd name="T22" fmla="*/ 11 w 50"/>
                <a:gd name="T23" fmla="*/ 22 h 64"/>
                <a:gd name="T24" fmla="*/ 13 w 50"/>
                <a:gd name="T25" fmla="*/ 26 h 64"/>
                <a:gd name="T26" fmla="*/ 14 w 50"/>
                <a:gd name="T27" fmla="*/ 27 h 64"/>
                <a:gd name="T28" fmla="*/ 17 w 50"/>
                <a:gd name="T29" fmla="*/ 34 h 64"/>
                <a:gd name="T30" fmla="*/ 17 w 50"/>
                <a:gd name="T31" fmla="*/ 38 h 64"/>
                <a:gd name="T32" fmla="*/ 8 w 50"/>
                <a:gd name="T33" fmla="*/ 45 h 64"/>
                <a:gd name="T34" fmla="*/ 1 w 50"/>
                <a:gd name="T35" fmla="*/ 58 h 64"/>
                <a:gd name="T36" fmla="*/ 25 w 50"/>
                <a:gd name="T37" fmla="*/ 64 h 64"/>
                <a:gd name="T38" fmla="*/ 49 w 50"/>
                <a:gd name="T39" fmla="*/ 58 h 64"/>
                <a:gd name="T40" fmla="*/ 42 w 50"/>
                <a:gd name="T41" fmla="*/ 4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64">
                  <a:moveTo>
                    <a:pt x="42" y="45"/>
                  </a:moveTo>
                  <a:cubicBezTo>
                    <a:pt x="38" y="44"/>
                    <a:pt x="33" y="40"/>
                    <a:pt x="33" y="38"/>
                  </a:cubicBezTo>
                  <a:cubicBezTo>
                    <a:pt x="33" y="34"/>
                    <a:pt x="33" y="34"/>
                    <a:pt x="33" y="34"/>
                  </a:cubicBezTo>
                  <a:cubicBezTo>
                    <a:pt x="33" y="32"/>
                    <a:pt x="35" y="29"/>
                    <a:pt x="36" y="27"/>
                  </a:cubicBezTo>
                  <a:cubicBezTo>
                    <a:pt x="36" y="27"/>
                    <a:pt x="37" y="27"/>
                    <a:pt x="37" y="26"/>
                  </a:cubicBezTo>
                  <a:cubicBezTo>
                    <a:pt x="38" y="25"/>
                    <a:pt x="38" y="23"/>
                    <a:pt x="39" y="22"/>
                  </a:cubicBezTo>
                  <a:cubicBezTo>
                    <a:pt x="39" y="21"/>
                    <a:pt x="37" y="21"/>
                    <a:pt x="37" y="21"/>
                  </a:cubicBezTo>
                  <a:cubicBezTo>
                    <a:pt x="37" y="21"/>
                    <a:pt x="39" y="14"/>
                    <a:pt x="37" y="9"/>
                  </a:cubicBezTo>
                  <a:cubicBezTo>
                    <a:pt x="36" y="3"/>
                    <a:pt x="28" y="0"/>
                    <a:pt x="25" y="0"/>
                  </a:cubicBezTo>
                  <a:cubicBezTo>
                    <a:pt x="22" y="0"/>
                    <a:pt x="14" y="3"/>
                    <a:pt x="13" y="9"/>
                  </a:cubicBezTo>
                  <a:cubicBezTo>
                    <a:pt x="11" y="14"/>
                    <a:pt x="13" y="21"/>
                    <a:pt x="13" y="21"/>
                  </a:cubicBezTo>
                  <a:cubicBezTo>
                    <a:pt x="13" y="21"/>
                    <a:pt x="11" y="21"/>
                    <a:pt x="11" y="22"/>
                  </a:cubicBezTo>
                  <a:cubicBezTo>
                    <a:pt x="12" y="23"/>
                    <a:pt x="12" y="25"/>
                    <a:pt x="13" y="26"/>
                  </a:cubicBezTo>
                  <a:cubicBezTo>
                    <a:pt x="14" y="27"/>
                    <a:pt x="14" y="27"/>
                    <a:pt x="14" y="27"/>
                  </a:cubicBezTo>
                  <a:cubicBezTo>
                    <a:pt x="15" y="29"/>
                    <a:pt x="17" y="32"/>
                    <a:pt x="17" y="34"/>
                  </a:cubicBezTo>
                  <a:cubicBezTo>
                    <a:pt x="17" y="38"/>
                    <a:pt x="17" y="38"/>
                    <a:pt x="17" y="38"/>
                  </a:cubicBezTo>
                  <a:cubicBezTo>
                    <a:pt x="17" y="40"/>
                    <a:pt x="12" y="44"/>
                    <a:pt x="8" y="45"/>
                  </a:cubicBezTo>
                  <a:cubicBezTo>
                    <a:pt x="2" y="45"/>
                    <a:pt x="0" y="49"/>
                    <a:pt x="1" y="58"/>
                  </a:cubicBezTo>
                  <a:cubicBezTo>
                    <a:pt x="2" y="62"/>
                    <a:pt x="13" y="64"/>
                    <a:pt x="25" y="64"/>
                  </a:cubicBezTo>
                  <a:cubicBezTo>
                    <a:pt x="36" y="64"/>
                    <a:pt x="48" y="62"/>
                    <a:pt x="49" y="58"/>
                  </a:cubicBezTo>
                  <a:cubicBezTo>
                    <a:pt x="50" y="49"/>
                    <a:pt x="48" y="45"/>
                    <a:pt x="4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1" name="Rectangle 163"/>
            <p:cNvSpPr>
              <a:spLocks noChangeArrowheads="1"/>
            </p:cNvSpPr>
            <p:nvPr/>
          </p:nvSpPr>
          <p:spPr bwMode="auto">
            <a:xfrm>
              <a:off x="5226051" y="4891088"/>
              <a:ext cx="4603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62" name="Freeform 220"/>
          <p:cNvSpPr>
            <a:spLocks noChangeAspect="1" noEditPoints="1"/>
          </p:cNvSpPr>
          <p:nvPr/>
        </p:nvSpPr>
        <p:spPr bwMode="auto">
          <a:xfrm>
            <a:off x="9680140" y="2397806"/>
            <a:ext cx="349715" cy="264023"/>
          </a:xfrm>
          <a:custGeom>
            <a:avLst/>
            <a:gdLst>
              <a:gd name="T0" fmla="*/ 60 w 64"/>
              <a:gd name="T1" fmla="*/ 8 h 48"/>
              <a:gd name="T2" fmla="*/ 42 w 64"/>
              <a:gd name="T3" fmla="*/ 8 h 48"/>
              <a:gd name="T4" fmla="*/ 40 w 64"/>
              <a:gd name="T5" fmla="*/ 4 h 48"/>
              <a:gd name="T6" fmla="*/ 36 w 64"/>
              <a:gd name="T7" fmla="*/ 0 h 48"/>
              <a:gd name="T8" fmla="*/ 28 w 64"/>
              <a:gd name="T9" fmla="*/ 0 h 48"/>
              <a:gd name="T10" fmla="*/ 24 w 64"/>
              <a:gd name="T11" fmla="*/ 4 h 48"/>
              <a:gd name="T12" fmla="*/ 22 w 64"/>
              <a:gd name="T13" fmla="*/ 8 h 48"/>
              <a:gd name="T14" fmla="*/ 4 w 64"/>
              <a:gd name="T15" fmla="*/ 8 h 48"/>
              <a:gd name="T16" fmla="*/ 0 w 64"/>
              <a:gd name="T17" fmla="*/ 12 h 48"/>
              <a:gd name="T18" fmla="*/ 0 w 64"/>
              <a:gd name="T19" fmla="*/ 44 h 48"/>
              <a:gd name="T20" fmla="*/ 4 w 64"/>
              <a:gd name="T21" fmla="*/ 48 h 48"/>
              <a:gd name="T22" fmla="*/ 60 w 64"/>
              <a:gd name="T23" fmla="*/ 48 h 48"/>
              <a:gd name="T24" fmla="*/ 64 w 64"/>
              <a:gd name="T25" fmla="*/ 44 h 48"/>
              <a:gd name="T26" fmla="*/ 64 w 64"/>
              <a:gd name="T27" fmla="*/ 12 h 48"/>
              <a:gd name="T28" fmla="*/ 60 w 64"/>
              <a:gd name="T29" fmla="*/ 8 h 48"/>
              <a:gd name="T30" fmla="*/ 32 w 64"/>
              <a:gd name="T31" fmla="*/ 44 h 48"/>
              <a:gd name="T32" fmla="*/ 16 w 64"/>
              <a:gd name="T33" fmla="*/ 28 h 48"/>
              <a:gd name="T34" fmla="*/ 32 w 64"/>
              <a:gd name="T35" fmla="*/ 12 h 48"/>
              <a:gd name="T36" fmla="*/ 48 w 64"/>
              <a:gd name="T37" fmla="*/ 28 h 48"/>
              <a:gd name="T38" fmla="*/ 32 w 64"/>
              <a:gd name="T3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48">
                <a:moveTo>
                  <a:pt x="60" y="8"/>
                </a:moveTo>
                <a:cubicBezTo>
                  <a:pt x="42" y="8"/>
                  <a:pt x="42" y="8"/>
                  <a:pt x="42" y="8"/>
                </a:cubicBezTo>
                <a:cubicBezTo>
                  <a:pt x="41" y="8"/>
                  <a:pt x="40" y="4"/>
                  <a:pt x="40" y="4"/>
                </a:cubicBezTo>
                <a:cubicBezTo>
                  <a:pt x="40" y="3"/>
                  <a:pt x="38" y="0"/>
                  <a:pt x="36" y="0"/>
                </a:cubicBezTo>
                <a:cubicBezTo>
                  <a:pt x="28" y="0"/>
                  <a:pt x="28" y="0"/>
                  <a:pt x="28" y="0"/>
                </a:cubicBezTo>
                <a:cubicBezTo>
                  <a:pt x="26" y="0"/>
                  <a:pt x="24" y="3"/>
                  <a:pt x="24" y="4"/>
                </a:cubicBezTo>
                <a:cubicBezTo>
                  <a:pt x="24" y="4"/>
                  <a:pt x="23" y="8"/>
                  <a:pt x="22" y="8"/>
                </a:cubicBezTo>
                <a:cubicBezTo>
                  <a:pt x="4" y="8"/>
                  <a:pt x="4" y="8"/>
                  <a:pt x="4" y="8"/>
                </a:cubicBezTo>
                <a:cubicBezTo>
                  <a:pt x="2" y="8"/>
                  <a:pt x="0" y="10"/>
                  <a:pt x="0" y="12"/>
                </a:cubicBezTo>
                <a:cubicBezTo>
                  <a:pt x="0" y="44"/>
                  <a:pt x="0" y="44"/>
                  <a:pt x="0" y="44"/>
                </a:cubicBezTo>
                <a:cubicBezTo>
                  <a:pt x="0" y="46"/>
                  <a:pt x="2" y="48"/>
                  <a:pt x="4" y="48"/>
                </a:cubicBezTo>
                <a:cubicBezTo>
                  <a:pt x="60" y="48"/>
                  <a:pt x="60" y="48"/>
                  <a:pt x="60" y="48"/>
                </a:cubicBezTo>
                <a:cubicBezTo>
                  <a:pt x="62" y="48"/>
                  <a:pt x="64" y="46"/>
                  <a:pt x="64" y="44"/>
                </a:cubicBezTo>
                <a:cubicBezTo>
                  <a:pt x="64" y="12"/>
                  <a:pt x="64" y="12"/>
                  <a:pt x="64" y="12"/>
                </a:cubicBezTo>
                <a:cubicBezTo>
                  <a:pt x="64" y="10"/>
                  <a:pt x="62" y="8"/>
                  <a:pt x="60" y="8"/>
                </a:cubicBezTo>
                <a:close/>
                <a:moveTo>
                  <a:pt x="32" y="44"/>
                </a:moveTo>
                <a:cubicBezTo>
                  <a:pt x="23" y="44"/>
                  <a:pt x="16" y="37"/>
                  <a:pt x="16" y="28"/>
                </a:cubicBezTo>
                <a:cubicBezTo>
                  <a:pt x="16" y="19"/>
                  <a:pt x="23" y="12"/>
                  <a:pt x="32" y="12"/>
                </a:cubicBezTo>
                <a:cubicBezTo>
                  <a:pt x="41" y="12"/>
                  <a:pt x="48" y="19"/>
                  <a:pt x="48" y="28"/>
                </a:cubicBezTo>
                <a:cubicBezTo>
                  <a:pt x="48" y="37"/>
                  <a:pt x="41" y="44"/>
                  <a:pt x="32" y="4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sz="1600"/>
          </a:p>
        </p:txBody>
      </p:sp>
      <p:sp>
        <p:nvSpPr>
          <p:cNvPr id="63" name="矩形 62"/>
          <p:cNvSpPr/>
          <p:nvPr/>
        </p:nvSpPr>
        <p:spPr>
          <a:xfrm>
            <a:off x="1411848" y="5535880"/>
            <a:ext cx="2126346" cy="307777"/>
          </a:xfrm>
          <a:prstGeom prst="rect">
            <a:avLst/>
          </a:prstGeom>
        </p:spPr>
        <p:txBody>
          <a:bodyPr wrap="square">
            <a:spAutoFit/>
          </a:bodyPr>
          <a:lstStyle/>
          <a:p>
            <a:r>
              <a:rPr lang="en-US" altLang="zh-TW" sz="1400" b="1" spc="150" dirty="0">
                <a:solidFill>
                  <a:schemeClr val="bg1"/>
                </a:solidFill>
              </a:rPr>
              <a:t>Sentiment Analysis  </a:t>
            </a:r>
            <a:endParaRPr lang="zh-TW" altLang="en-US" sz="1400" b="1" spc="150" dirty="0">
              <a:solidFill>
                <a:schemeClr val="bg1"/>
              </a:solidFill>
            </a:endParaRPr>
          </a:p>
        </p:txBody>
      </p:sp>
      <p:sp>
        <p:nvSpPr>
          <p:cNvPr id="64" name="矩形 63"/>
          <p:cNvSpPr/>
          <p:nvPr/>
        </p:nvSpPr>
        <p:spPr>
          <a:xfrm>
            <a:off x="5084583" y="5524837"/>
            <a:ext cx="2304926" cy="307777"/>
          </a:xfrm>
          <a:prstGeom prst="rect">
            <a:avLst/>
          </a:prstGeom>
        </p:spPr>
        <p:txBody>
          <a:bodyPr wrap="none">
            <a:spAutoFit/>
          </a:bodyPr>
          <a:lstStyle/>
          <a:p>
            <a:r>
              <a:rPr lang="en-US" altLang="zh-TW" sz="1400" b="1" spc="150" dirty="0">
                <a:solidFill>
                  <a:schemeClr val="bg1"/>
                </a:solidFill>
              </a:rPr>
              <a:t>User Behavior Analysis</a:t>
            </a:r>
            <a:endParaRPr lang="zh-TW" altLang="en-US" sz="1400" b="1" spc="150" dirty="0">
              <a:solidFill>
                <a:schemeClr val="bg1"/>
              </a:solidFill>
            </a:endParaRPr>
          </a:p>
        </p:txBody>
      </p:sp>
      <p:sp>
        <p:nvSpPr>
          <p:cNvPr id="65" name="矩形 64"/>
          <p:cNvSpPr/>
          <p:nvPr/>
        </p:nvSpPr>
        <p:spPr>
          <a:xfrm>
            <a:off x="9411839" y="5541671"/>
            <a:ext cx="1011815" cy="307777"/>
          </a:xfrm>
          <a:prstGeom prst="rect">
            <a:avLst/>
          </a:prstGeom>
        </p:spPr>
        <p:txBody>
          <a:bodyPr wrap="none">
            <a:spAutoFit/>
          </a:bodyPr>
          <a:lstStyle/>
          <a:p>
            <a:r>
              <a:rPr lang="en-US" altLang="zh-TW" sz="1400" b="1" spc="150" dirty="0">
                <a:solidFill>
                  <a:schemeClr val="bg1"/>
                </a:solidFill>
              </a:rPr>
              <a:t>Schedule</a:t>
            </a:r>
            <a:endParaRPr lang="zh-TW" altLang="en-US" sz="1400" b="1" spc="150" dirty="0">
              <a:solidFill>
                <a:schemeClr val="bg1"/>
              </a:solidFill>
            </a:endParaRPr>
          </a:p>
        </p:txBody>
      </p:sp>
      <p:grpSp>
        <p:nvGrpSpPr>
          <p:cNvPr id="26" name="组合 13">
            <a:extLst>
              <a:ext uri="{FF2B5EF4-FFF2-40B4-BE49-F238E27FC236}">
                <a16:creationId xmlns:a16="http://schemas.microsoft.com/office/drawing/2014/main" id="{8EB35F68-6E74-4644-8252-0D494CE560EB}"/>
              </a:ext>
            </a:extLst>
          </p:cNvPr>
          <p:cNvGrpSpPr>
            <a:grpSpLocks noChangeAspect="1"/>
          </p:cNvGrpSpPr>
          <p:nvPr/>
        </p:nvGrpSpPr>
        <p:grpSpPr>
          <a:xfrm>
            <a:off x="2265886" y="2338058"/>
            <a:ext cx="383521" cy="383521"/>
            <a:chOff x="3138488" y="5478463"/>
            <a:chExt cx="239713" cy="239713"/>
          </a:xfrm>
          <a:solidFill>
            <a:srgbClr val="FFC000"/>
          </a:solidFill>
        </p:grpSpPr>
        <p:sp>
          <p:nvSpPr>
            <p:cNvPr id="27" name="Rectangle 213">
              <a:extLst>
                <a:ext uri="{FF2B5EF4-FFF2-40B4-BE49-F238E27FC236}">
                  <a16:creationId xmlns:a16="http://schemas.microsoft.com/office/drawing/2014/main" id="{B698D298-BE88-4DAB-B6AC-7F2574D411D4}"/>
                </a:ext>
              </a:extLst>
            </p:cNvPr>
            <p:cNvSpPr>
              <a:spLocks noChangeArrowheads="1"/>
            </p:cNvSpPr>
            <p:nvPr/>
          </p:nvSpPr>
          <p:spPr bwMode="auto">
            <a:xfrm>
              <a:off x="3138488" y="5567363"/>
              <a:ext cx="149225" cy="1508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14">
              <a:extLst>
                <a:ext uri="{FF2B5EF4-FFF2-40B4-BE49-F238E27FC236}">
                  <a16:creationId xmlns:a16="http://schemas.microsoft.com/office/drawing/2014/main" id="{D0E97806-9934-4A12-95BA-3BCBA7237E27}"/>
                </a:ext>
              </a:extLst>
            </p:cNvPr>
            <p:cNvSpPr>
              <a:spLocks/>
            </p:cNvSpPr>
            <p:nvPr/>
          </p:nvSpPr>
          <p:spPr bwMode="auto">
            <a:xfrm>
              <a:off x="3182938" y="5522913"/>
              <a:ext cx="150813" cy="150813"/>
            </a:xfrm>
            <a:custGeom>
              <a:avLst/>
              <a:gdLst>
                <a:gd name="T0" fmla="*/ 95 w 95"/>
                <a:gd name="T1" fmla="*/ 0 h 95"/>
                <a:gd name="T2" fmla="*/ 0 w 95"/>
                <a:gd name="T3" fmla="*/ 0 h 95"/>
                <a:gd name="T4" fmla="*/ 0 w 95"/>
                <a:gd name="T5" fmla="*/ 19 h 95"/>
                <a:gd name="T6" fmla="*/ 76 w 95"/>
                <a:gd name="T7" fmla="*/ 19 h 95"/>
                <a:gd name="T8" fmla="*/ 76 w 95"/>
                <a:gd name="T9" fmla="*/ 95 h 95"/>
                <a:gd name="T10" fmla="*/ 95 w 95"/>
                <a:gd name="T11" fmla="*/ 95 h 95"/>
                <a:gd name="T12" fmla="*/ 95 w 95"/>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95" h="95">
                  <a:moveTo>
                    <a:pt x="95" y="0"/>
                  </a:moveTo>
                  <a:lnTo>
                    <a:pt x="0" y="0"/>
                  </a:lnTo>
                  <a:lnTo>
                    <a:pt x="0" y="19"/>
                  </a:lnTo>
                  <a:lnTo>
                    <a:pt x="76" y="19"/>
                  </a:lnTo>
                  <a:lnTo>
                    <a:pt x="76" y="95"/>
                  </a:lnTo>
                  <a:lnTo>
                    <a:pt x="95" y="95"/>
                  </a:lnTo>
                  <a:lnTo>
                    <a:pt x="9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5">
              <a:extLst>
                <a:ext uri="{FF2B5EF4-FFF2-40B4-BE49-F238E27FC236}">
                  <a16:creationId xmlns:a16="http://schemas.microsoft.com/office/drawing/2014/main" id="{E9D74154-AD94-469D-83D7-0E5895389DE1}"/>
                </a:ext>
              </a:extLst>
            </p:cNvPr>
            <p:cNvSpPr>
              <a:spLocks/>
            </p:cNvSpPr>
            <p:nvPr/>
          </p:nvSpPr>
          <p:spPr bwMode="auto">
            <a:xfrm>
              <a:off x="3227388" y="5478463"/>
              <a:ext cx="150813" cy="149225"/>
            </a:xfrm>
            <a:custGeom>
              <a:avLst/>
              <a:gdLst>
                <a:gd name="T0" fmla="*/ 95 w 95"/>
                <a:gd name="T1" fmla="*/ 0 h 94"/>
                <a:gd name="T2" fmla="*/ 0 w 95"/>
                <a:gd name="T3" fmla="*/ 0 h 94"/>
                <a:gd name="T4" fmla="*/ 0 w 95"/>
                <a:gd name="T5" fmla="*/ 19 h 94"/>
                <a:gd name="T6" fmla="*/ 76 w 95"/>
                <a:gd name="T7" fmla="*/ 19 h 94"/>
                <a:gd name="T8" fmla="*/ 76 w 95"/>
                <a:gd name="T9" fmla="*/ 94 h 94"/>
                <a:gd name="T10" fmla="*/ 95 w 95"/>
                <a:gd name="T11" fmla="*/ 94 h 94"/>
                <a:gd name="T12" fmla="*/ 95 w 95"/>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95" h="94">
                  <a:moveTo>
                    <a:pt x="95" y="0"/>
                  </a:moveTo>
                  <a:lnTo>
                    <a:pt x="0" y="0"/>
                  </a:lnTo>
                  <a:lnTo>
                    <a:pt x="0" y="19"/>
                  </a:lnTo>
                  <a:lnTo>
                    <a:pt x="76" y="19"/>
                  </a:lnTo>
                  <a:lnTo>
                    <a:pt x="76" y="94"/>
                  </a:lnTo>
                  <a:lnTo>
                    <a:pt x="95" y="94"/>
                  </a:lnTo>
                  <a:lnTo>
                    <a:pt x="9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56726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93588" y="308610"/>
            <a:ext cx="10515600" cy="741704"/>
          </a:xfrm>
        </p:spPr>
        <p:txBody>
          <a:bodyPr/>
          <a:lstStyle/>
          <a:p>
            <a:r>
              <a:rPr lang="en-US" altLang="zh-CN" dirty="0"/>
              <a:t>Users Stories </a:t>
            </a:r>
            <a:endParaRPr lang="zh-CN" altLang="en-US" dirty="0"/>
          </a:p>
        </p:txBody>
      </p:sp>
      <p:sp>
        <p:nvSpPr>
          <p:cNvPr id="22" name="矩形 44">
            <a:extLst>
              <a:ext uri="{FF2B5EF4-FFF2-40B4-BE49-F238E27FC236}">
                <a16:creationId xmlns:a16="http://schemas.microsoft.com/office/drawing/2014/main" id="{8396CC49-FD4B-4AE8-849E-37473E3645B5}"/>
              </a:ext>
            </a:extLst>
          </p:cNvPr>
          <p:cNvSpPr/>
          <p:nvPr/>
        </p:nvSpPr>
        <p:spPr>
          <a:xfrm>
            <a:off x="796596" y="898943"/>
            <a:ext cx="6096000" cy="400110"/>
          </a:xfrm>
          <a:prstGeom prst="rect">
            <a:avLst/>
          </a:prstGeom>
        </p:spPr>
        <p:txBody>
          <a:bodyPr>
            <a:spAutoFit/>
          </a:bodyPr>
          <a:lstStyle/>
          <a:p>
            <a:r>
              <a:rPr lang="en-US" altLang="zh-CN" sz="2000" dirty="0"/>
              <a:t>Positive and Negative Impact on Stakeholders</a:t>
            </a:r>
            <a:endParaRPr lang="zh-CN" altLang="en-US" sz="2000" dirty="0"/>
          </a:p>
        </p:txBody>
      </p:sp>
      <p:grpSp>
        <p:nvGrpSpPr>
          <p:cNvPr id="30" name="Group 29">
            <a:extLst>
              <a:ext uri="{FF2B5EF4-FFF2-40B4-BE49-F238E27FC236}">
                <a16:creationId xmlns:a16="http://schemas.microsoft.com/office/drawing/2014/main" id="{4F46F8E1-155E-42F7-8158-E7FCCA9CC5FA}"/>
              </a:ext>
            </a:extLst>
          </p:cNvPr>
          <p:cNvGrpSpPr/>
          <p:nvPr/>
        </p:nvGrpSpPr>
        <p:grpSpPr>
          <a:xfrm>
            <a:off x="445812" y="2320598"/>
            <a:ext cx="11211152" cy="2666999"/>
            <a:chOff x="470732" y="3427944"/>
            <a:chExt cx="11211152" cy="2666999"/>
          </a:xfrm>
        </p:grpSpPr>
        <p:sp>
          <p:nvSpPr>
            <p:cNvPr id="12" name="Freeform 10">
              <a:extLst>
                <a:ext uri="{FF2B5EF4-FFF2-40B4-BE49-F238E27FC236}">
                  <a16:creationId xmlns:a16="http://schemas.microsoft.com/office/drawing/2014/main" id="{42761CA4-3C80-4F80-84F1-777C2048C4E2}"/>
                </a:ext>
              </a:extLst>
            </p:cNvPr>
            <p:cNvSpPr>
              <a:spLocks/>
            </p:cNvSpPr>
            <p:nvPr/>
          </p:nvSpPr>
          <p:spPr bwMode="auto">
            <a:xfrm>
              <a:off x="1068918" y="3427944"/>
              <a:ext cx="2067983" cy="2076449"/>
            </a:xfrm>
            <a:custGeom>
              <a:avLst/>
              <a:gdLst>
                <a:gd name="T0" fmla="*/ 1550987 w 488"/>
                <a:gd name="T1" fmla="*/ 1522233 h 488"/>
                <a:gd name="T2" fmla="*/ 1516026 w 488"/>
                <a:gd name="T3" fmla="*/ 1557337 h 488"/>
                <a:gd name="T4" fmla="*/ 34961 w 488"/>
                <a:gd name="T5" fmla="*/ 1557337 h 488"/>
                <a:gd name="T6" fmla="*/ 0 w 488"/>
                <a:gd name="T7" fmla="*/ 1522233 h 488"/>
                <a:gd name="T8" fmla="*/ 0 w 488"/>
                <a:gd name="T9" fmla="*/ 35104 h 488"/>
                <a:gd name="T10" fmla="*/ 34961 w 488"/>
                <a:gd name="T11" fmla="*/ 0 h 488"/>
                <a:gd name="T12" fmla="*/ 1516026 w 488"/>
                <a:gd name="T13" fmla="*/ 0 h 488"/>
                <a:gd name="T14" fmla="*/ 1550987 w 488"/>
                <a:gd name="T15" fmla="*/ 35104 h 488"/>
                <a:gd name="T16" fmla="*/ 1550987 w 488"/>
                <a:gd name="T17" fmla="*/ 1522233 h 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8" h="488">
                  <a:moveTo>
                    <a:pt x="488" y="477"/>
                  </a:moveTo>
                  <a:cubicBezTo>
                    <a:pt x="488" y="483"/>
                    <a:pt x="483" y="488"/>
                    <a:pt x="477" y="488"/>
                  </a:cubicBezTo>
                  <a:cubicBezTo>
                    <a:pt x="11" y="488"/>
                    <a:pt x="11" y="488"/>
                    <a:pt x="11" y="488"/>
                  </a:cubicBezTo>
                  <a:cubicBezTo>
                    <a:pt x="5" y="488"/>
                    <a:pt x="0" y="483"/>
                    <a:pt x="0" y="477"/>
                  </a:cubicBezTo>
                  <a:cubicBezTo>
                    <a:pt x="0" y="11"/>
                    <a:pt x="0" y="11"/>
                    <a:pt x="0" y="11"/>
                  </a:cubicBezTo>
                  <a:cubicBezTo>
                    <a:pt x="0" y="5"/>
                    <a:pt x="5" y="0"/>
                    <a:pt x="11" y="0"/>
                  </a:cubicBezTo>
                  <a:cubicBezTo>
                    <a:pt x="477" y="0"/>
                    <a:pt x="477" y="0"/>
                    <a:pt x="477" y="0"/>
                  </a:cubicBezTo>
                  <a:cubicBezTo>
                    <a:pt x="483" y="0"/>
                    <a:pt x="488" y="5"/>
                    <a:pt x="488" y="11"/>
                  </a:cubicBezTo>
                  <a:lnTo>
                    <a:pt x="488" y="477"/>
                  </a:lnTo>
                  <a:close/>
                </a:path>
              </a:pathLst>
            </a:custGeom>
            <a:solidFill>
              <a:schemeClr val="accent4">
                <a:lumMod val="60000"/>
                <a:lumOff val="40000"/>
              </a:schemeClr>
            </a:solidFill>
            <a:ln>
              <a:noFill/>
            </a:ln>
          </p:spPr>
          <p:txBody>
            <a:bodyPr/>
            <a:lstStyle/>
            <a:p>
              <a:endParaRPr lang="zh-CN" altLang="en-US" dirty="0">
                <a:latin typeface="+mj-lt"/>
              </a:endParaRPr>
            </a:p>
          </p:txBody>
        </p:sp>
        <p:sp>
          <p:nvSpPr>
            <p:cNvPr id="13" name="Freeform 12">
              <a:extLst>
                <a:ext uri="{FF2B5EF4-FFF2-40B4-BE49-F238E27FC236}">
                  <a16:creationId xmlns:a16="http://schemas.microsoft.com/office/drawing/2014/main" id="{C6EA74EA-10E5-420D-A6A6-C23CC13A97AA}"/>
                </a:ext>
              </a:extLst>
            </p:cNvPr>
            <p:cNvSpPr>
              <a:spLocks/>
            </p:cNvSpPr>
            <p:nvPr/>
          </p:nvSpPr>
          <p:spPr bwMode="auto">
            <a:xfrm>
              <a:off x="3204633" y="4018492"/>
              <a:ext cx="2067984" cy="2076451"/>
            </a:xfrm>
            <a:custGeom>
              <a:avLst/>
              <a:gdLst>
                <a:gd name="T0" fmla="*/ 1550988 w 488"/>
                <a:gd name="T1" fmla="*/ 1519043 h 488"/>
                <a:gd name="T2" fmla="*/ 1516027 w 488"/>
                <a:gd name="T3" fmla="*/ 1557338 h 488"/>
                <a:gd name="T4" fmla="*/ 34961 w 488"/>
                <a:gd name="T5" fmla="*/ 1557338 h 488"/>
                <a:gd name="T6" fmla="*/ 0 w 488"/>
                <a:gd name="T7" fmla="*/ 1519043 h 488"/>
                <a:gd name="T8" fmla="*/ 0 w 488"/>
                <a:gd name="T9" fmla="*/ 35104 h 488"/>
                <a:gd name="T10" fmla="*/ 34961 w 488"/>
                <a:gd name="T11" fmla="*/ 0 h 488"/>
                <a:gd name="T12" fmla="*/ 1516027 w 488"/>
                <a:gd name="T13" fmla="*/ 0 h 488"/>
                <a:gd name="T14" fmla="*/ 1550988 w 488"/>
                <a:gd name="T15" fmla="*/ 35104 h 488"/>
                <a:gd name="T16" fmla="*/ 1550988 w 488"/>
                <a:gd name="T17" fmla="*/ 1519043 h 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8" h="488">
                  <a:moveTo>
                    <a:pt x="488" y="476"/>
                  </a:moveTo>
                  <a:cubicBezTo>
                    <a:pt x="488" y="483"/>
                    <a:pt x="483" y="488"/>
                    <a:pt x="477" y="488"/>
                  </a:cubicBezTo>
                  <a:cubicBezTo>
                    <a:pt x="11" y="488"/>
                    <a:pt x="11" y="488"/>
                    <a:pt x="11" y="488"/>
                  </a:cubicBezTo>
                  <a:cubicBezTo>
                    <a:pt x="5" y="488"/>
                    <a:pt x="0" y="483"/>
                    <a:pt x="0" y="476"/>
                  </a:cubicBezTo>
                  <a:cubicBezTo>
                    <a:pt x="0" y="11"/>
                    <a:pt x="0" y="11"/>
                    <a:pt x="0" y="11"/>
                  </a:cubicBezTo>
                  <a:cubicBezTo>
                    <a:pt x="0" y="5"/>
                    <a:pt x="5" y="0"/>
                    <a:pt x="11" y="0"/>
                  </a:cubicBezTo>
                  <a:cubicBezTo>
                    <a:pt x="477" y="0"/>
                    <a:pt x="477" y="0"/>
                    <a:pt x="477" y="0"/>
                  </a:cubicBezTo>
                  <a:cubicBezTo>
                    <a:pt x="483" y="0"/>
                    <a:pt x="488" y="5"/>
                    <a:pt x="488" y="11"/>
                  </a:cubicBezTo>
                  <a:lnTo>
                    <a:pt x="488" y="476"/>
                  </a:lnTo>
                  <a:close/>
                </a:path>
              </a:pathLst>
            </a:custGeom>
            <a:solidFill>
              <a:srgbClr val="B4C7E7"/>
            </a:solidFill>
            <a:ln>
              <a:noFill/>
            </a:ln>
          </p:spPr>
          <p:txBody>
            <a:bodyPr/>
            <a:lstStyle/>
            <a:p>
              <a:endParaRPr lang="zh-CN" altLang="en-US" sz="2400"/>
            </a:p>
          </p:txBody>
        </p:sp>
        <p:sp>
          <p:nvSpPr>
            <p:cNvPr id="14" name="Freeform 14">
              <a:extLst>
                <a:ext uri="{FF2B5EF4-FFF2-40B4-BE49-F238E27FC236}">
                  <a16:creationId xmlns:a16="http://schemas.microsoft.com/office/drawing/2014/main" id="{0929780A-BDC8-479A-BC5A-A3E4CC738197}"/>
                </a:ext>
              </a:extLst>
            </p:cNvPr>
            <p:cNvSpPr>
              <a:spLocks/>
            </p:cNvSpPr>
            <p:nvPr/>
          </p:nvSpPr>
          <p:spPr bwMode="auto">
            <a:xfrm>
              <a:off x="5342467" y="3427944"/>
              <a:ext cx="2067984" cy="2076449"/>
            </a:xfrm>
            <a:custGeom>
              <a:avLst/>
              <a:gdLst>
                <a:gd name="T0" fmla="*/ 1550988 w 488"/>
                <a:gd name="T1" fmla="*/ 1522233 h 488"/>
                <a:gd name="T2" fmla="*/ 1516027 w 488"/>
                <a:gd name="T3" fmla="*/ 1557337 h 488"/>
                <a:gd name="T4" fmla="*/ 34961 w 488"/>
                <a:gd name="T5" fmla="*/ 1557337 h 488"/>
                <a:gd name="T6" fmla="*/ 0 w 488"/>
                <a:gd name="T7" fmla="*/ 1522233 h 488"/>
                <a:gd name="T8" fmla="*/ 0 w 488"/>
                <a:gd name="T9" fmla="*/ 35104 h 488"/>
                <a:gd name="T10" fmla="*/ 34961 w 488"/>
                <a:gd name="T11" fmla="*/ 0 h 488"/>
                <a:gd name="T12" fmla="*/ 1516027 w 488"/>
                <a:gd name="T13" fmla="*/ 0 h 488"/>
                <a:gd name="T14" fmla="*/ 1550988 w 488"/>
                <a:gd name="T15" fmla="*/ 35104 h 488"/>
                <a:gd name="T16" fmla="*/ 1550988 w 488"/>
                <a:gd name="T17" fmla="*/ 1522233 h 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8" h="488">
                  <a:moveTo>
                    <a:pt x="488" y="477"/>
                  </a:moveTo>
                  <a:cubicBezTo>
                    <a:pt x="488" y="483"/>
                    <a:pt x="483" y="488"/>
                    <a:pt x="477" y="488"/>
                  </a:cubicBezTo>
                  <a:cubicBezTo>
                    <a:pt x="11" y="488"/>
                    <a:pt x="11" y="488"/>
                    <a:pt x="11" y="488"/>
                  </a:cubicBezTo>
                  <a:cubicBezTo>
                    <a:pt x="5" y="488"/>
                    <a:pt x="0" y="483"/>
                    <a:pt x="0" y="477"/>
                  </a:cubicBezTo>
                  <a:cubicBezTo>
                    <a:pt x="0" y="11"/>
                    <a:pt x="0" y="11"/>
                    <a:pt x="0" y="11"/>
                  </a:cubicBezTo>
                  <a:cubicBezTo>
                    <a:pt x="0" y="5"/>
                    <a:pt x="5" y="0"/>
                    <a:pt x="11" y="0"/>
                  </a:cubicBezTo>
                  <a:cubicBezTo>
                    <a:pt x="477" y="0"/>
                    <a:pt x="477" y="0"/>
                    <a:pt x="477" y="0"/>
                  </a:cubicBezTo>
                  <a:cubicBezTo>
                    <a:pt x="483" y="0"/>
                    <a:pt x="488" y="5"/>
                    <a:pt x="488" y="11"/>
                  </a:cubicBezTo>
                  <a:lnTo>
                    <a:pt x="488" y="477"/>
                  </a:lnTo>
                  <a:close/>
                </a:path>
              </a:pathLst>
            </a:custGeom>
            <a:solidFill>
              <a:schemeClr val="accent4">
                <a:lumMod val="60000"/>
                <a:lumOff val="40000"/>
              </a:schemeClr>
            </a:solidFill>
            <a:ln>
              <a:noFill/>
            </a:ln>
          </p:spPr>
          <p:txBody>
            <a:bodyPr/>
            <a:lstStyle/>
            <a:p>
              <a:endParaRPr lang="zh-CN" altLang="en-US" sz="2400" dirty="0"/>
            </a:p>
          </p:txBody>
        </p:sp>
        <p:sp>
          <p:nvSpPr>
            <p:cNvPr id="15" name="Freeform 16">
              <a:extLst>
                <a:ext uri="{FF2B5EF4-FFF2-40B4-BE49-F238E27FC236}">
                  <a16:creationId xmlns:a16="http://schemas.microsoft.com/office/drawing/2014/main" id="{5AAE24C9-787F-44C9-AD1B-6A2D2EDF9FB1}"/>
                </a:ext>
              </a:extLst>
            </p:cNvPr>
            <p:cNvSpPr>
              <a:spLocks/>
            </p:cNvSpPr>
            <p:nvPr/>
          </p:nvSpPr>
          <p:spPr bwMode="auto">
            <a:xfrm>
              <a:off x="7478185" y="4018492"/>
              <a:ext cx="2067983" cy="2076451"/>
            </a:xfrm>
            <a:custGeom>
              <a:avLst/>
              <a:gdLst>
                <a:gd name="T0" fmla="*/ 1550987 w 488"/>
                <a:gd name="T1" fmla="*/ 1519043 h 488"/>
                <a:gd name="T2" fmla="*/ 1516026 w 488"/>
                <a:gd name="T3" fmla="*/ 1557338 h 488"/>
                <a:gd name="T4" fmla="*/ 34961 w 488"/>
                <a:gd name="T5" fmla="*/ 1557338 h 488"/>
                <a:gd name="T6" fmla="*/ 0 w 488"/>
                <a:gd name="T7" fmla="*/ 1519043 h 488"/>
                <a:gd name="T8" fmla="*/ 0 w 488"/>
                <a:gd name="T9" fmla="*/ 35104 h 488"/>
                <a:gd name="T10" fmla="*/ 34961 w 488"/>
                <a:gd name="T11" fmla="*/ 0 h 488"/>
                <a:gd name="T12" fmla="*/ 1516026 w 488"/>
                <a:gd name="T13" fmla="*/ 0 h 488"/>
                <a:gd name="T14" fmla="*/ 1550987 w 488"/>
                <a:gd name="T15" fmla="*/ 35104 h 488"/>
                <a:gd name="T16" fmla="*/ 1550987 w 488"/>
                <a:gd name="T17" fmla="*/ 1519043 h 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8" h="488">
                  <a:moveTo>
                    <a:pt x="488" y="476"/>
                  </a:moveTo>
                  <a:cubicBezTo>
                    <a:pt x="488" y="483"/>
                    <a:pt x="483" y="488"/>
                    <a:pt x="477" y="488"/>
                  </a:cubicBezTo>
                  <a:cubicBezTo>
                    <a:pt x="11" y="488"/>
                    <a:pt x="11" y="488"/>
                    <a:pt x="11" y="488"/>
                  </a:cubicBezTo>
                  <a:cubicBezTo>
                    <a:pt x="5" y="488"/>
                    <a:pt x="0" y="483"/>
                    <a:pt x="0" y="476"/>
                  </a:cubicBezTo>
                  <a:cubicBezTo>
                    <a:pt x="0" y="11"/>
                    <a:pt x="0" y="11"/>
                    <a:pt x="0" y="11"/>
                  </a:cubicBezTo>
                  <a:cubicBezTo>
                    <a:pt x="0" y="5"/>
                    <a:pt x="5" y="0"/>
                    <a:pt x="11" y="0"/>
                  </a:cubicBezTo>
                  <a:cubicBezTo>
                    <a:pt x="477" y="0"/>
                    <a:pt x="477" y="0"/>
                    <a:pt x="477" y="0"/>
                  </a:cubicBezTo>
                  <a:cubicBezTo>
                    <a:pt x="483" y="0"/>
                    <a:pt x="488" y="5"/>
                    <a:pt x="488" y="11"/>
                  </a:cubicBezTo>
                  <a:lnTo>
                    <a:pt x="488" y="476"/>
                  </a:lnTo>
                  <a:close/>
                </a:path>
              </a:pathLst>
            </a:custGeom>
            <a:solidFill>
              <a:srgbClr val="B4C7E7"/>
            </a:solidFill>
            <a:ln>
              <a:noFill/>
            </a:ln>
          </p:spPr>
          <p:txBody>
            <a:bodyPr/>
            <a:lstStyle/>
            <a:p>
              <a:endParaRPr lang="zh-CN" altLang="en-US" sz="2400"/>
            </a:p>
          </p:txBody>
        </p:sp>
        <p:sp>
          <p:nvSpPr>
            <p:cNvPr id="16" name="Freeform 18">
              <a:extLst>
                <a:ext uri="{FF2B5EF4-FFF2-40B4-BE49-F238E27FC236}">
                  <a16:creationId xmlns:a16="http://schemas.microsoft.com/office/drawing/2014/main" id="{0989B75A-0243-4541-B8CA-3DB2D3CA3868}"/>
                </a:ext>
              </a:extLst>
            </p:cNvPr>
            <p:cNvSpPr>
              <a:spLocks/>
            </p:cNvSpPr>
            <p:nvPr/>
          </p:nvSpPr>
          <p:spPr bwMode="auto">
            <a:xfrm>
              <a:off x="9613900" y="3427944"/>
              <a:ext cx="2067984" cy="2076449"/>
            </a:xfrm>
            <a:custGeom>
              <a:avLst/>
              <a:gdLst>
                <a:gd name="T0" fmla="*/ 1550988 w 488"/>
                <a:gd name="T1" fmla="*/ 1522233 h 488"/>
                <a:gd name="T2" fmla="*/ 1516027 w 488"/>
                <a:gd name="T3" fmla="*/ 1557337 h 488"/>
                <a:gd name="T4" fmla="*/ 34961 w 488"/>
                <a:gd name="T5" fmla="*/ 1557337 h 488"/>
                <a:gd name="T6" fmla="*/ 0 w 488"/>
                <a:gd name="T7" fmla="*/ 1522233 h 488"/>
                <a:gd name="T8" fmla="*/ 0 w 488"/>
                <a:gd name="T9" fmla="*/ 35104 h 488"/>
                <a:gd name="T10" fmla="*/ 34961 w 488"/>
                <a:gd name="T11" fmla="*/ 0 h 488"/>
                <a:gd name="T12" fmla="*/ 1516027 w 488"/>
                <a:gd name="T13" fmla="*/ 0 h 488"/>
                <a:gd name="T14" fmla="*/ 1550988 w 488"/>
                <a:gd name="T15" fmla="*/ 35104 h 488"/>
                <a:gd name="T16" fmla="*/ 1550988 w 488"/>
                <a:gd name="T17" fmla="*/ 1522233 h 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8" h="488">
                  <a:moveTo>
                    <a:pt x="488" y="477"/>
                  </a:moveTo>
                  <a:cubicBezTo>
                    <a:pt x="488" y="483"/>
                    <a:pt x="483" y="488"/>
                    <a:pt x="477" y="488"/>
                  </a:cubicBezTo>
                  <a:cubicBezTo>
                    <a:pt x="11" y="488"/>
                    <a:pt x="11" y="488"/>
                    <a:pt x="11" y="488"/>
                  </a:cubicBezTo>
                  <a:cubicBezTo>
                    <a:pt x="5" y="488"/>
                    <a:pt x="0" y="483"/>
                    <a:pt x="0" y="477"/>
                  </a:cubicBezTo>
                  <a:cubicBezTo>
                    <a:pt x="0" y="11"/>
                    <a:pt x="0" y="11"/>
                    <a:pt x="0" y="11"/>
                  </a:cubicBezTo>
                  <a:cubicBezTo>
                    <a:pt x="0" y="5"/>
                    <a:pt x="5" y="0"/>
                    <a:pt x="11" y="0"/>
                  </a:cubicBezTo>
                  <a:cubicBezTo>
                    <a:pt x="477" y="0"/>
                    <a:pt x="477" y="0"/>
                    <a:pt x="477" y="0"/>
                  </a:cubicBezTo>
                  <a:cubicBezTo>
                    <a:pt x="483" y="0"/>
                    <a:pt x="488" y="5"/>
                    <a:pt x="488" y="11"/>
                  </a:cubicBezTo>
                  <a:lnTo>
                    <a:pt x="488" y="477"/>
                  </a:lnTo>
                  <a:close/>
                </a:path>
              </a:pathLst>
            </a:custGeom>
            <a:solidFill>
              <a:schemeClr val="accent4">
                <a:lumMod val="60000"/>
                <a:lumOff val="40000"/>
              </a:schemeClr>
            </a:solidFill>
            <a:ln>
              <a:noFill/>
            </a:ln>
          </p:spPr>
          <p:txBody>
            <a:bodyPr/>
            <a:lstStyle/>
            <a:p>
              <a:r>
                <a:rPr lang="en-US" altLang="zh-CN" sz="2400" dirty="0"/>
                <a:t> </a:t>
              </a:r>
              <a:endParaRPr lang="zh-CN" altLang="en-US" sz="2400" dirty="0"/>
            </a:p>
          </p:txBody>
        </p:sp>
        <p:sp>
          <p:nvSpPr>
            <p:cNvPr id="17" name="Text Box 20">
              <a:extLst>
                <a:ext uri="{FF2B5EF4-FFF2-40B4-BE49-F238E27FC236}">
                  <a16:creationId xmlns:a16="http://schemas.microsoft.com/office/drawing/2014/main" id="{B563C67A-61FB-4171-B761-B22F52A7575F}"/>
                </a:ext>
              </a:extLst>
            </p:cNvPr>
            <p:cNvSpPr txBox="1">
              <a:spLocks noChangeArrowheads="1"/>
            </p:cNvSpPr>
            <p:nvPr/>
          </p:nvSpPr>
          <p:spPr bwMode="auto">
            <a:xfrm>
              <a:off x="470732" y="3430060"/>
              <a:ext cx="561372" cy="461665"/>
            </a:xfrm>
            <a:prstGeom prst="rect">
              <a:avLst/>
            </a:prstGeom>
            <a:solidFill>
              <a:srgbClr val="92D050"/>
            </a:solidFill>
            <a:ln>
              <a:noFill/>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dirty="0">
                  <a:solidFill>
                    <a:schemeClr val="bg1"/>
                  </a:solidFill>
                </a:rPr>
                <a:t>P1</a:t>
              </a:r>
            </a:p>
          </p:txBody>
        </p:sp>
        <p:sp>
          <p:nvSpPr>
            <p:cNvPr id="18" name="Text Box 23">
              <a:extLst>
                <a:ext uri="{FF2B5EF4-FFF2-40B4-BE49-F238E27FC236}">
                  <a16:creationId xmlns:a16="http://schemas.microsoft.com/office/drawing/2014/main" id="{D304D188-F038-46CE-B13B-4F904743A6D0}"/>
                </a:ext>
              </a:extLst>
            </p:cNvPr>
            <p:cNvSpPr txBox="1">
              <a:spLocks noChangeArrowheads="1"/>
            </p:cNvSpPr>
            <p:nvPr/>
          </p:nvSpPr>
          <p:spPr bwMode="auto">
            <a:xfrm>
              <a:off x="2591282" y="5601760"/>
              <a:ext cx="579005" cy="461665"/>
            </a:xfrm>
            <a:prstGeom prst="rect">
              <a:avLst/>
            </a:prstGeom>
            <a:solidFill>
              <a:srgbClr val="FF5050"/>
            </a:solidFill>
            <a:ln>
              <a:noFill/>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dirty="0">
                  <a:solidFill>
                    <a:schemeClr val="bg2"/>
                  </a:solidFill>
                </a:rPr>
                <a:t>N1</a:t>
              </a:r>
            </a:p>
          </p:txBody>
        </p:sp>
        <p:sp>
          <p:nvSpPr>
            <p:cNvPr id="19" name="Text Box 21">
              <a:extLst>
                <a:ext uri="{FF2B5EF4-FFF2-40B4-BE49-F238E27FC236}">
                  <a16:creationId xmlns:a16="http://schemas.microsoft.com/office/drawing/2014/main" id="{94A76E04-DE39-4D1C-8ED8-A585C66F4034}"/>
                </a:ext>
              </a:extLst>
            </p:cNvPr>
            <p:cNvSpPr txBox="1">
              <a:spLocks noChangeArrowheads="1"/>
            </p:cNvSpPr>
            <p:nvPr/>
          </p:nvSpPr>
          <p:spPr bwMode="auto">
            <a:xfrm>
              <a:off x="4737932" y="3430060"/>
              <a:ext cx="561372" cy="461665"/>
            </a:xfrm>
            <a:prstGeom prst="rect">
              <a:avLst/>
            </a:prstGeom>
            <a:solidFill>
              <a:srgbClr val="92D050"/>
            </a:solidFill>
            <a:ln>
              <a:noFill/>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dirty="0">
                  <a:solidFill>
                    <a:schemeClr val="bg1"/>
                  </a:solidFill>
                </a:rPr>
                <a:t>P2</a:t>
              </a:r>
            </a:p>
          </p:txBody>
        </p:sp>
        <p:sp>
          <p:nvSpPr>
            <p:cNvPr id="20" name="Text Box 24">
              <a:extLst>
                <a:ext uri="{FF2B5EF4-FFF2-40B4-BE49-F238E27FC236}">
                  <a16:creationId xmlns:a16="http://schemas.microsoft.com/office/drawing/2014/main" id="{24FA73ED-CC52-4A9A-B872-20B231100A3D}"/>
                </a:ext>
              </a:extLst>
            </p:cNvPr>
            <p:cNvSpPr txBox="1">
              <a:spLocks noChangeArrowheads="1"/>
            </p:cNvSpPr>
            <p:nvPr/>
          </p:nvSpPr>
          <p:spPr bwMode="auto">
            <a:xfrm>
              <a:off x="6866949" y="5601760"/>
              <a:ext cx="579005" cy="461665"/>
            </a:xfrm>
            <a:prstGeom prst="rect">
              <a:avLst/>
            </a:prstGeom>
            <a:solidFill>
              <a:srgbClr val="FF5050"/>
            </a:solidFill>
            <a:ln>
              <a:noFill/>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dirty="0">
                  <a:solidFill>
                    <a:schemeClr val="bg2"/>
                  </a:solidFill>
                </a:rPr>
                <a:t>N2</a:t>
              </a:r>
            </a:p>
          </p:txBody>
        </p:sp>
        <p:sp>
          <p:nvSpPr>
            <p:cNvPr id="21" name="Text Box 22">
              <a:extLst>
                <a:ext uri="{FF2B5EF4-FFF2-40B4-BE49-F238E27FC236}">
                  <a16:creationId xmlns:a16="http://schemas.microsoft.com/office/drawing/2014/main" id="{4AC27A6C-6158-4587-97F4-D1F4107E70FC}"/>
                </a:ext>
              </a:extLst>
            </p:cNvPr>
            <p:cNvSpPr txBox="1">
              <a:spLocks noChangeArrowheads="1"/>
            </p:cNvSpPr>
            <p:nvPr/>
          </p:nvSpPr>
          <p:spPr bwMode="auto">
            <a:xfrm>
              <a:off x="9013599" y="3430060"/>
              <a:ext cx="561372" cy="461665"/>
            </a:xfrm>
            <a:prstGeom prst="rect">
              <a:avLst/>
            </a:prstGeom>
            <a:solidFill>
              <a:srgbClr val="92D050"/>
            </a:solidFill>
            <a:ln>
              <a:noFill/>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dirty="0">
                  <a:solidFill>
                    <a:schemeClr val="bg1"/>
                  </a:solidFill>
                </a:rPr>
                <a:t>P3</a:t>
              </a:r>
            </a:p>
          </p:txBody>
        </p:sp>
        <p:sp>
          <p:nvSpPr>
            <p:cNvPr id="24" name="Rectangle 9">
              <a:extLst>
                <a:ext uri="{FF2B5EF4-FFF2-40B4-BE49-F238E27FC236}">
                  <a16:creationId xmlns:a16="http://schemas.microsoft.com/office/drawing/2014/main" id="{74F37406-883C-4A9F-89F7-9AAD245AECE9}"/>
                </a:ext>
              </a:extLst>
            </p:cNvPr>
            <p:cNvSpPr>
              <a:spLocks noChangeArrowheads="1"/>
            </p:cNvSpPr>
            <p:nvPr/>
          </p:nvSpPr>
          <p:spPr bwMode="auto">
            <a:xfrm>
              <a:off x="1268819" y="3674148"/>
              <a:ext cx="1766319" cy="153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sz="1400" dirty="0">
                  <a:latin typeface="+mn-lt"/>
                </a:rPr>
                <a:t> </a:t>
              </a:r>
            </a:p>
            <a:p>
              <a:pPr algn="ctr" eaLnBrk="1" hangingPunct="1">
                <a:lnSpc>
                  <a:spcPct val="120000"/>
                </a:lnSpc>
              </a:pPr>
              <a:r>
                <a:rPr lang="zh-CN" altLang="zh-CN" sz="1400" dirty="0">
                  <a:latin typeface="+mn-lt"/>
                  <a:ea typeface="Times New Roman" panose="02020603050405020304" pitchFamily="18" charset="0"/>
                </a:rPr>
                <a:t>Keep constant tabs on what people like and do</a:t>
              </a:r>
              <a:r>
                <a:rPr lang="en-US" altLang="zh-CN" sz="1400" dirty="0">
                  <a:latin typeface="+mn-lt"/>
                  <a:ea typeface="Times New Roman" panose="02020603050405020304" pitchFamily="18" charset="0"/>
                </a:rPr>
                <a:t> no</a:t>
              </a:r>
              <a:r>
                <a:rPr lang="zh-CN" altLang="zh-CN" sz="1400" dirty="0">
                  <a:latin typeface="+mn-lt"/>
                  <a:ea typeface="Times New Roman" panose="02020603050405020304" pitchFamily="18" charset="0"/>
                </a:rPr>
                <a:t>t like about the food product. </a:t>
              </a:r>
              <a:endParaRPr lang="en-US" altLang="zh-CN" sz="1400" dirty="0">
                <a:latin typeface="+mn-lt"/>
                <a:ea typeface="Times New Roman" panose="02020603050405020304" pitchFamily="18" charset="0"/>
              </a:endParaRPr>
            </a:p>
            <a:p>
              <a:pPr algn="ctr" eaLnBrk="1" hangingPunct="1">
                <a:lnSpc>
                  <a:spcPct val="120000"/>
                </a:lnSpc>
                <a:buFont typeface="Arial" panose="020B0604020202020204" pitchFamily="34" charset="0"/>
                <a:buNone/>
              </a:pPr>
              <a:r>
                <a:rPr lang="en-US" altLang="zh-CN" sz="1400" dirty="0">
                  <a:latin typeface="+mn-lt"/>
                </a:rPr>
                <a:t> </a:t>
              </a:r>
              <a:endParaRPr lang="zh-CN" altLang="en-US" sz="1400" dirty="0">
                <a:latin typeface="+mn-lt"/>
              </a:endParaRPr>
            </a:p>
          </p:txBody>
        </p:sp>
        <p:sp>
          <p:nvSpPr>
            <p:cNvPr id="25" name="Rectangle 9">
              <a:extLst>
                <a:ext uri="{FF2B5EF4-FFF2-40B4-BE49-F238E27FC236}">
                  <a16:creationId xmlns:a16="http://schemas.microsoft.com/office/drawing/2014/main" id="{F3F3508B-2FEE-403D-95B8-D814E049A147}"/>
                </a:ext>
              </a:extLst>
            </p:cNvPr>
            <p:cNvSpPr>
              <a:spLocks noChangeArrowheads="1"/>
            </p:cNvSpPr>
            <p:nvPr/>
          </p:nvSpPr>
          <p:spPr bwMode="auto">
            <a:xfrm>
              <a:off x="3377107" y="4456722"/>
              <a:ext cx="1766319" cy="127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sz="1400" dirty="0">
                  <a:latin typeface="+mn-lt"/>
                </a:rPr>
                <a:t>We do not have more information like brand, size, color, etc., which may create some bias for the result. </a:t>
              </a:r>
              <a:endParaRPr lang="zh-CN" altLang="en-US" sz="1400" dirty="0">
                <a:latin typeface="+mn-lt"/>
              </a:endParaRPr>
            </a:p>
          </p:txBody>
        </p:sp>
        <p:sp>
          <p:nvSpPr>
            <p:cNvPr id="26" name="Rectangle 9">
              <a:extLst>
                <a:ext uri="{FF2B5EF4-FFF2-40B4-BE49-F238E27FC236}">
                  <a16:creationId xmlns:a16="http://schemas.microsoft.com/office/drawing/2014/main" id="{167B64F4-95E7-4AD9-950C-AA1D2EA8C63B}"/>
                </a:ext>
              </a:extLst>
            </p:cNvPr>
            <p:cNvSpPr>
              <a:spLocks noChangeArrowheads="1"/>
            </p:cNvSpPr>
            <p:nvPr/>
          </p:nvSpPr>
          <p:spPr bwMode="auto">
            <a:xfrm>
              <a:off x="7642318" y="4198190"/>
              <a:ext cx="1766319" cy="179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sz="1400" dirty="0">
                  <a:latin typeface="+mn-lt"/>
                </a:rPr>
                <a:t> The data is too old and we do not use the crawl to gain the real time reviews, which may decrease the contribution to the future analysis.  </a:t>
              </a:r>
              <a:endParaRPr lang="zh-CN" altLang="en-US" sz="1400" dirty="0">
                <a:latin typeface="+mn-lt"/>
              </a:endParaRPr>
            </a:p>
          </p:txBody>
        </p:sp>
        <p:sp>
          <p:nvSpPr>
            <p:cNvPr id="27" name="Rectangle 9">
              <a:extLst>
                <a:ext uri="{FF2B5EF4-FFF2-40B4-BE49-F238E27FC236}">
                  <a16:creationId xmlns:a16="http://schemas.microsoft.com/office/drawing/2014/main" id="{44EB206F-8DF5-42EE-94C6-2FF8FDFD5CA9}"/>
                </a:ext>
              </a:extLst>
            </p:cNvPr>
            <p:cNvSpPr>
              <a:spLocks noChangeArrowheads="1"/>
            </p:cNvSpPr>
            <p:nvPr/>
          </p:nvSpPr>
          <p:spPr bwMode="auto">
            <a:xfrm>
              <a:off x="5517868" y="3866723"/>
              <a:ext cx="1766319" cy="131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dirty="0">
                  <a:latin typeface="+mn-lt"/>
                </a:rPr>
                <a:t>Zero in on which segments like which things, and how to appeal to those audiences.</a:t>
              </a:r>
              <a:endParaRPr lang="en-US" altLang="zh-CN" sz="1400" dirty="0">
                <a:latin typeface="+mn-lt"/>
              </a:endParaRPr>
            </a:p>
            <a:p>
              <a:pPr algn="ctr" eaLnBrk="1" hangingPunct="1">
                <a:lnSpc>
                  <a:spcPct val="120000"/>
                </a:lnSpc>
                <a:buFont typeface="Arial" panose="020B0604020202020204" pitchFamily="34" charset="0"/>
                <a:buNone/>
              </a:pPr>
              <a:r>
                <a:rPr lang="en-US" altLang="zh-CN" sz="1400" dirty="0">
                  <a:latin typeface="+mn-lt"/>
                </a:rPr>
                <a:t> </a:t>
              </a:r>
              <a:endParaRPr lang="zh-CN" altLang="en-US" sz="1400" dirty="0">
                <a:latin typeface="+mn-lt"/>
              </a:endParaRPr>
            </a:p>
          </p:txBody>
        </p:sp>
        <p:sp>
          <p:nvSpPr>
            <p:cNvPr id="28" name="Rectangle 9">
              <a:extLst>
                <a:ext uri="{FF2B5EF4-FFF2-40B4-BE49-F238E27FC236}">
                  <a16:creationId xmlns:a16="http://schemas.microsoft.com/office/drawing/2014/main" id="{54E10F78-2D82-444D-8CEC-B2F40DA1ECC5}"/>
                </a:ext>
              </a:extLst>
            </p:cNvPr>
            <p:cNvSpPr>
              <a:spLocks noChangeArrowheads="1"/>
            </p:cNvSpPr>
            <p:nvPr/>
          </p:nvSpPr>
          <p:spPr bwMode="auto">
            <a:xfrm>
              <a:off x="9764732" y="3866723"/>
              <a:ext cx="1766319" cy="153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sz="1400" dirty="0">
                  <a:latin typeface="+mn-lt"/>
                </a:rPr>
                <a:t>Empower Amazon product development team with incredible insight into specifics of product performance.</a:t>
              </a:r>
            </a:p>
            <a:p>
              <a:pPr algn="ctr" eaLnBrk="1" hangingPunct="1">
                <a:lnSpc>
                  <a:spcPct val="120000"/>
                </a:lnSpc>
                <a:buFont typeface="Arial" panose="020B0604020202020204" pitchFamily="34" charset="0"/>
                <a:buNone/>
              </a:pPr>
              <a:r>
                <a:rPr lang="en-US" altLang="zh-CN" sz="1400" dirty="0">
                  <a:latin typeface="+mn-lt"/>
                </a:rPr>
                <a:t> </a:t>
              </a:r>
              <a:endParaRPr lang="zh-CN" altLang="en-US" sz="1400" dirty="0">
                <a:latin typeface="+mn-lt"/>
              </a:endParaRPr>
            </a:p>
          </p:txBody>
        </p:sp>
      </p:grpSp>
    </p:spTree>
    <p:extLst>
      <p:ext uri="{BB962C8B-B14F-4D97-AF65-F5344CB8AC3E}">
        <p14:creationId xmlns:p14="http://schemas.microsoft.com/office/powerpoint/2010/main" val="222742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66980" y="308996"/>
            <a:ext cx="10515600" cy="722393"/>
          </a:xfrm>
        </p:spPr>
        <p:txBody>
          <a:bodyPr/>
          <a:lstStyle/>
          <a:p>
            <a:r>
              <a:rPr lang="en-US" altLang="zh-CN" dirty="0"/>
              <a:t>Milestones</a:t>
            </a:r>
            <a:endParaRPr lang="zh-CN" altLang="en-US" dirty="0"/>
          </a:p>
        </p:txBody>
      </p:sp>
      <p:sp>
        <p:nvSpPr>
          <p:cNvPr id="6" name="矩形 5"/>
          <p:cNvSpPr/>
          <p:nvPr/>
        </p:nvSpPr>
        <p:spPr>
          <a:xfrm>
            <a:off x="1358073" y="2469103"/>
            <a:ext cx="3906381" cy="707886"/>
          </a:xfrm>
          <a:prstGeom prst="rect">
            <a:avLst/>
          </a:prstGeom>
        </p:spPr>
        <p:txBody>
          <a:bodyPr wrap="square">
            <a:spAutoFit/>
          </a:bodyPr>
          <a:lstStyle/>
          <a:p>
            <a:r>
              <a:rPr lang="en-US" altLang="zh-CN" sz="2000" b="1" dirty="0">
                <a:solidFill>
                  <a:schemeClr val="bg1"/>
                </a:solidFill>
                <a:latin typeface="Adobe Gothic Std B" panose="020B0800000000000000" pitchFamily="34" charset="-128"/>
                <a:ea typeface="Adobe Gothic Std B" panose="020B0800000000000000" pitchFamily="34" charset="-128"/>
              </a:rPr>
              <a:t>CRAS ULTRICIES LIGULA SED MAGNA DICTUM PORTA.</a:t>
            </a:r>
            <a:endParaRPr lang="zh-CN" altLang="en-US" sz="2000" b="1" dirty="0">
              <a:solidFill>
                <a:schemeClr val="bg1"/>
              </a:solidFill>
              <a:latin typeface="Adobe Gothic Std B" panose="020B0800000000000000" pitchFamily="34" charset="-128"/>
              <a:ea typeface="MS UI Gothic" panose="020B0600070205080204" pitchFamily="34" charset="-128"/>
            </a:endParaRPr>
          </a:p>
        </p:txBody>
      </p:sp>
      <p:graphicFrame>
        <p:nvGraphicFramePr>
          <p:cNvPr id="7" name="Table 6">
            <a:extLst>
              <a:ext uri="{FF2B5EF4-FFF2-40B4-BE49-F238E27FC236}">
                <a16:creationId xmlns:a16="http://schemas.microsoft.com/office/drawing/2014/main" id="{5EEC89A1-B44D-41F2-9756-30FB406861A9}"/>
              </a:ext>
            </a:extLst>
          </p:cNvPr>
          <p:cNvGraphicFramePr>
            <a:graphicFrameLocks noGrp="1"/>
          </p:cNvGraphicFramePr>
          <p:nvPr>
            <p:extLst>
              <p:ext uri="{D42A27DB-BD31-4B8C-83A1-F6EECF244321}">
                <p14:modId xmlns:p14="http://schemas.microsoft.com/office/powerpoint/2010/main" val="3263315709"/>
              </p:ext>
            </p:extLst>
          </p:nvPr>
        </p:nvGraphicFramePr>
        <p:xfrm>
          <a:off x="736812" y="1976034"/>
          <a:ext cx="10811364" cy="3576850"/>
        </p:xfrm>
        <a:graphic>
          <a:graphicData uri="http://schemas.openxmlformats.org/drawingml/2006/table">
            <a:tbl>
              <a:tblPr firstRow="1" bandRow="1">
                <a:tableStyleId>{17292A2E-F333-43FB-9621-5CBBE7FDCDCB}</a:tableStyleId>
              </a:tblPr>
              <a:tblGrid>
                <a:gridCol w="1820408">
                  <a:extLst>
                    <a:ext uri="{9D8B030D-6E8A-4147-A177-3AD203B41FA5}">
                      <a16:colId xmlns:a16="http://schemas.microsoft.com/office/drawing/2014/main" val="1672102036"/>
                    </a:ext>
                  </a:extLst>
                </a:gridCol>
                <a:gridCol w="685815">
                  <a:extLst>
                    <a:ext uri="{9D8B030D-6E8A-4147-A177-3AD203B41FA5}">
                      <a16:colId xmlns:a16="http://schemas.microsoft.com/office/drawing/2014/main" val="2426665934"/>
                    </a:ext>
                  </a:extLst>
                </a:gridCol>
                <a:gridCol w="972504">
                  <a:extLst>
                    <a:ext uri="{9D8B030D-6E8A-4147-A177-3AD203B41FA5}">
                      <a16:colId xmlns:a16="http://schemas.microsoft.com/office/drawing/2014/main" val="3820463070"/>
                    </a:ext>
                  </a:extLst>
                </a:gridCol>
                <a:gridCol w="564049">
                  <a:extLst>
                    <a:ext uri="{9D8B030D-6E8A-4147-A177-3AD203B41FA5}">
                      <a16:colId xmlns:a16="http://schemas.microsoft.com/office/drawing/2014/main" val="3808788944"/>
                    </a:ext>
                  </a:extLst>
                </a:gridCol>
                <a:gridCol w="564049">
                  <a:extLst>
                    <a:ext uri="{9D8B030D-6E8A-4147-A177-3AD203B41FA5}">
                      <a16:colId xmlns:a16="http://schemas.microsoft.com/office/drawing/2014/main" val="3964103510"/>
                    </a:ext>
                  </a:extLst>
                </a:gridCol>
                <a:gridCol w="564049">
                  <a:extLst>
                    <a:ext uri="{9D8B030D-6E8A-4147-A177-3AD203B41FA5}">
                      <a16:colId xmlns:a16="http://schemas.microsoft.com/office/drawing/2014/main" val="2906757157"/>
                    </a:ext>
                  </a:extLst>
                </a:gridCol>
                <a:gridCol w="564049">
                  <a:extLst>
                    <a:ext uri="{9D8B030D-6E8A-4147-A177-3AD203B41FA5}">
                      <a16:colId xmlns:a16="http://schemas.microsoft.com/office/drawing/2014/main" val="4139279778"/>
                    </a:ext>
                  </a:extLst>
                </a:gridCol>
                <a:gridCol w="564049">
                  <a:extLst>
                    <a:ext uri="{9D8B030D-6E8A-4147-A177-3AD203B41FA5}">
                      <a16:colId xmlns:a16="http://schemas.microsoft.com/office/drawing/2014/main" val="2266262744"/>
                    </a:ext>
                  </a:extLst>
                </a:gridCol>
                <a:gridCol w="564049">
                  <a:extLst>
                    <a:ext uri="{9D8B030D-6E8A-4147-A177-3AD203B41FA5}">
                      <a16:colId xmlns:a16="http://schemas.microsoft.com/office/drawing/2014/main" val="1038732865"/>
                    </a:ext>
                  </a:extLst>
                </a:gridCol>
                <a:gridCol w="564049">
                  <a:extLst>
                    <a:ext uri="{9D8B030D-6E8A-4147-A177-3AD203B41FA5}">
                      <a16:colId xmlns:a16="http://schemas.microsoft.com/office/drawing/2014/main" val="90448492"/>
                    </a:ext>
                  </a:extLst>
                </a:gridCol>
                <a:gridCol w="564049">
                  <a:extLst>
                    <a:ext uri="{9D8B030D-6E8A-4147-A177-3AD203B41FA5}">
                      <a16:colId xmlns:a16="http://schemas.microsoft.com/office/drawing/2014/main" val="4147517684"/>
                    </a:ext>
                  </a:extLst>
                </a:gridCol>
                <a:gridCol w="564049">
                  <a:extLst>
                    <a:ext uri="{9D8B030D-6E8A-4147-A177-3AD203B41FA5}">
                      <a16:colId xmlns:a16="http://schemas.microsoft.com/office/drawing/2014/main" val="1260106184"/>
                    </a:ext>
                  </a:extLst>
                </a:gridCol>
                <a:gridCol w="564049">
                  <a:extLst>
                    <a:ext uri="{9D8B030D-6E8A-4147-A177-3AD203B41FA5}">
                      <a16:colId xmlns:a16="http://schemas.microsoft.com/office/drawing/2014/main" val="3233021285"/>
                    </a:ext>
                  </a:extLst>
                </a:gridCol>
                <a:gridCol w="564049">
                  <a:extLst>
                    <a:ext uri="{9D8B030D-6E8A-4147-A177-3AD203B41FA5}">
                      <a16:colId xmlns:a16="http://schemas.microsoft.com/office/drawing/2014/main" val="3747136158"/>
                    </a:ext>
                  </a:extLst>
                </a:gridCol>
                <a:gridCol w="564049">
                  <a:extLst>
                    <a:ext uri="{9D8B030D-6E8A-4147-A177-3AD203B41FA5}">
                      <a16:colId xmlns:a16="http://schemas.microsoft.com/office/drawing/2014/main" val="147697460"/>
                    </a:ext>
                  </a:extLst>
                </a:gridCol>
                <a:gridCol w="564049">
                  <a:extLst>
                    <a:ext uri="{9D8B030D-6E8A-4147-A177-3AD203B41FA5}">
                      <a16:colId xmlns:a16="http://schemas.microsoft.com/office/drawing/2014/main" val="1113356424"/>
                    </a:ext>
                  </a:extLst>
                </a:gridCol>
              </a:tblGrid>
              <a:tr h="353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200" dirty="0">
                          <a:effectLst/>
                          <a:latin typeface="+mj-lt"/>
                          <a:cs typeface="Arial" panose="020B0604020202020204" pitchFamily="34" charset="0"/>
                        </a:rPr>
                        <a:t>Deliverables</a:t>
                      </a:r>
                    </a:p>
                    <a:p>
                      <a:pPr algn="ctr"/>
                      <a:endParaRPr lang="zh-CN" altLang="en-US" sz="1200" dirty="0">
                        <a:latin typeface="+mj-lt"/>
                        <a:cs typeface="Arial" panose="020B0604020202020204" pitchFamily="34" charset="0"/>
                      </a:endParaRPr>
                    </a:p>
                  </a:txBody>
                  <a:tcPr>
                    <a:solidFill>
                      <a:srgbClr val="75879F"/>
                    </a:solidFill>
                  </a:tcPr>
                </a:tc>
                <a:tc>
                  <a:txBody>
                    <a:bodyPr/>
                    <a:lstStyle/>
                    <a:p>
                      <a:pPr algn="ctr"/>
                      <a:r>
                        <a:rPr lang="zh-CN" altLang="zh-CN" sz="1200" kern="1200" dirty="0">
                          <a:effectLst/>
                          <a:latin typeface="+mj-lt"/>
                          <a:cs typeface="Arial" panose="020B0604020202020204" pitchFamily="34" charset="0"/>
                        </a:rPr>
                        <a:t>Begi</a:t>
                      </a:r>
                      <a:r>
                        <a:rPr lang="en-US" altLang="zh-CN" sz="1200" kern="1200" dirty="0">
                          <a:effectLst/>
                          <a:latin typeface="+mj-lt"/>
                          <a:cs typeface="Arial" panose="020B0604020202020204" pitchFamily="34" charset="0"/>
                        </a:rPr>
                        <a:t>n</a:t>
                      </a:r>
                      <a:endParaRPr lang="zh-CN" altLang="en-US" sz="1200" dirty="0">
                        <a:latin typeface="+mj-lt"/>
                        <a:cs typeface="Arial" panose="020B0604020202020204" pitchFamily="34" charset="0"/>
                      </a:endParaRPr>
                    </a:p>
                  </a:txBody>
                  <a:tcPr>
                    <a:solidFill>
                      <a:srgbClr val="75879F"/>
                    </a:solidFill>
                  </a:tcPr>
                </a:tc>
                <a:tc>
                  <a:txBody>
                    <a:bodyPr/>
                    <a:lstStyle/>
                    <a:p>
                      <a:pPr algn="ctr"/>
                      <a:r>
                        <a:rPr lang="en-US" altLang="zh-CN" sz="1200" dirty="0">
                          <a:latin typeface="+mj-lt"/>
                          <a:cs typeface="Arial" panose="020B0604020202020204" pitchFamily="34" charset="0"/>
                        </a:rPr>
                        <a:t>Duration</a:t>
                      </a:r>
                      <a:endParaRPr lang="zh-CN" altLang="en-US" sz="1200" dirty="0">
                        <a:latin typeface="+mj-lt"/>
                        <a:cs typeface="Arial" panose="020B0604020202020204" pitchFamily="34" charset="0"/>
                      </a:endParaRPr>
                    </a:p>
                  </a:txBody>
                  <a:tcPr>
                    <a:solidFill>
                      <a:srgbClr val="75879F"/>
                    </a:solidFill>
                  </a:tcPr>
                </a:tc>
                <a:tc>
                  <a:txBody>
                    <a:bodyPr/>
                    <a:lstStyle/>
                    <a:p>
                      <a:pPr algn="ctr"/>
                      <a:r>
                        <a:rPr lang="en-US" altLang="zh-CN" sz="1200" dirty="0">
                          <a:latin typeface="+mj-lt"/>
                          <a:cs typeface="Arial" panose="020B0604020202020204" pitchFamily="34" charset="0"/>
                        </a:rPr>
                        <a:t>04/25</a:t>
                      </a:r>
                      <a:endParaRPr lang="zh-CN" altLang="en-US" sz="1200" dirty="0">
                        <a:latin typeface="+mj-lt"/>
                        <a:cs typeface="Arial" panose="020B0604020202020204" pitchFamily="34" charset="0"/>
                      </a:endParaRPr>
                    </a:p>
                  </a:txBody>
                  <a:tcPr>
                    <a:solidFill>
                      <a:srgbClr val="75879F"/>
                    </a:solidFill>
                  </a:tcPr>
                </a:tc>
                <a:tc>
                  <a:txBody>
                    <a:bodyPr/>
                    <a:lstStyle/>
                    <a:p>
                      <a:pPr algn="ctr"/>
                      <a:r>
                        <a:rPr lang="en-US" altLang="zh-CN" sz="1200" dirty="0">
                          <a:latin typeface="+mj-lt"/>
                          <a:cs typeface="Arial" panose="020B0604020202020204" pitchFamily="34" charset="0"/>
                        </a:rPr>
                        <a:t>04/26</a:t>
                      </a:r>
                      <a:endParaRPr lang="zh-CN" altLang="en-US" sz="1200" dirty="0">
                        <a:latin typeface="+mj-lt"/>
                        <a:cs typeface="Arial" panose="020B0604020202020204" pitchFamily="34" charset="0"/>
                      </a:endParaRPr>
                    </a:p>
                  </a:txBody>
                  <a:tcPr>
                    <a:solidFill>
                      <a:srgbClr val="75879F"/>
                    </a:solidFill>
                  </a:tcPr>
                </a:tc>
                <a:tc>
                  <a:txBody>
                    <a:bodyPr/>
                    <a:lstStyle/>
                    <a:p>
                      <a:pPr algn="ctr"/>
                      <a:r>
                        <a:rPr lang="en-US" altLang="zh-CN" sz="1200" dirty="0">
                          <a:latin typeface="+mj-lt"/>
                          <a:cs typeface="Arial" panose="020B0604020202020204" pitchFamily="34" charset="0"/>
                        </a:rPr>
                        <a:t>04/27</a:t>
                      </a:r>
                      <a:endParaRPr lang="zh-CN" altLang="en-US" sz="1200" dirty="0">
                        <a:latin typeface="+mj-lt"/>
                        <a:cs typeface="Arial" panose="020B0604020202020204" pitchFamily="34" charset="0"/>
                      </a:endParaRPr>
                    </a:p>
                  </a:txBody>
                  <a:tcPr>
                    <a:solidFill>
                      <a:srgbClr val="75879F"/>
                    </a:solidFill>
                  </a:tcPr>
                </a:tc>
                <a:tc>
                  <a:txBody>
                    <a:bodyPr/>
                    <a:lstStyle/>
                    <a:p>
                      <a:pPr algn="ctr"/>
                      <a:r>
                        <a:rPr lang="en-US" altLang="zh-CN" sz="1200" dirty="0">
                          <a:latin typeface="+mj-lt"/>
                          <a:cs typeface="Arial" panose="020B0604020202020204" pitchFamily="34" charset="0"/>
                        </a:rPr>
                        <a:t>04/28</a:t>
                      </a:r>
                      <a:endParaRPr lang="zh-CN" altLang="en-US" sz="1200" dirty="0">
                        <a:latin typeface="+mj-lt"/>
                        <a:cs typeface="Arial" panose="020B0604020202020204" pitchFamily="34" charset="0"/>
                      </a:endParaRPr>
                    </a:p>
                  </a:txBody>
                  <a:tcPr>
                    <a:solidFill>
                      <a:srgbClr val="75879F"/>
                    </a:solidFill>
                  </a:tcPr>
                </a:tc>
                <a:tc>
                  <a:txBody>
                    <a:bodyPr/>
                    <a:lstStyle/>
                    <a:p>
                      <a:pPr algn="ctr"/>
                      <a:r>
                        <a:rPr lang="en-US" altLang="zh-CN" sz="1200" dirty="0">
                          <a:latin typeface="+mj-lt"/>
                          <a:cs typeface="Arial" panose="020B0604020202020204" pitchFamily="34" charset="0"/>
                        </a:rPr>
                        <a:t>04/29</a:t>
                      </a:r>
                      <a:endParaRPr lang="zh-CN" altLang="en-US" sz="1200" dirty="0">
                        <a:latin typeface="+mj-lt"/>
                        <a:cs typeface="Arial" panose="020B0604020202020204" pitchFamily="34" charset="0"/>
                      </a:endParaRPr>
                    </a:p>
                  </a:txBody>
                  <a:tcPr>
                    <a:solidFill>
                      <a:srgbClr val="75879F"/>
                    </a:solidFill>
                  </a:tcPr>
                </a:tc>
                <a:tc>
                  <a:txBody>
                    <a:bodyPr/>
                    <a:lstStyle/>
                    <a:p>
                      <a:pPr algn="ctr"/>
                      <a:r>
                        <a:rPr lang="en-US" altLang="zh-CN" sz="1200" dirty="0">
                          <a:latin typeface="+mj-lt"/>
                          <a:cs typeface="Arial" panose="020B0604020202020204" pitchFamily="34" charset="0"/>
                        </a:rPr>
                        <a:t>04/30</a:t>
                      </a:r>
                      <a:endParaRPr lang="zh-CN" altLang="en-US" sz="1200" dirty="0">
                        <a:latin typeface="+mj-lt"/>
                        <a:cs typeface="Arial" panose="020B0604020202020204" pitchFamily="34" charset="0"/>
                      </a:endParaRPr>
                    </a:p>
                  </a:txBody>
                  <a:tcPr>
                    <a:solidFill>
                      <a:srgbClr val="75879F"/>
                    </a:solidFill>
                  </a:tcPr>
                </a:tc>
                <a:tc>
                  <a:txBody>
                    <a:bodyPr/>
                    <a:lstStyle/>
                    <a:p>
                      <a:pPr algn="ctr"/>
                      <a:r>
                        <a:rPr lang="en-US" altLang="zh-CN" sz="1200" dirty="0">
                          <a:latin typeface="+mj-lt"/>
                          <a:cs typeface="Arial" panose="020B0604020202020204" pitchFamily="34" charset="0"/>
                        </a:rPr>
                        <a:t>05/01</a:t>
                      </a:r>
                      <a:endParaRPr lang="zh-CN" altLang="en-US" sz="1200" dirty="0">
                        <a:latin typeface="+mj-lt"/>
                        <a:cs typeface="Arial" panose="020B0604020202020204" pitchFamily="34" charset="0"/>
                      </a:endParaRPr>
                    </a:p>
                  </a:txBody>
                  <a:tcPr>
                    <a:solidFill>
                      <a:srgbClr val="75879F"/>
                    </a:solidFill>
                  </a:tcPr>
                </a:tc>
                <a:tc>
                  <a:txBody>
                    <a:bodyPr/>
                    <a:lstStyle/>
                    <a:p>
                      <a:pPr algn="ctr"/>
                      <a:r>
                        <a:rPr lang="en-US" altLang="zh-CN" sz="1200" dirty="0">
                          <a:latin typeface="+mj-lt"/>
                          <a:cs typeface="Arial" panose="020B0604020202020204" pitchFamily="34" charset="0"/>
                        </a:rPr>
                        <a:t>05/02</a:t>
                      </a:r>
                      <a:endParaRPr lang="zh-CN" altLang="en-US" sz="1200" dirty="0">
                        <a:latin typeface="+mj-lt"/>
                        <a:cs typeface="Arial" panose="020B0604020202020204" pitchFamily="34" charset="0"/>
                      </a:endParaRPr>
                    </a:p>
                  </a:txBody>
                  <a:tcPr>
                    <a:solidFill>
                      <a:srgbClr val="75879F"/>
                    </a:solidFill>
                  </a:tcPr>
                </a:tc>
                <a:tc>
                  <a:txBody>
                    <a:bodyPr/>
                    <a:lstStyle/>
                    <a:p>
                      <a:pPr algn="ctr"/>
                      <a:r>
                        <a:rPr lang="en-US" altLang="zh-CN" sz="1200" dirty="0">
                          <a:latin typeface="+mj-lt"/>
                          <a:cs typeface="Arial" panose="020B0604020202020204" pitchFamily="34" charset="0"/>
                        </a:rPr>
                        <a:t>05/03</a:t>
                      </a:r>
                      <a:endParaRPr lang="zh-CN" altLang="en-US" sz="1200" dirty="0">
                        <a:latin typeface="+mj-lt"/>
                        <a:cs typeface="Arial" panose="020B0604020202020204" pitchFamily="34" charset="0"/>
                      </a:endParaRPr>
                    </a:p>
                  </a:txBody>
                  <a:tcPr>
                    <a:solidFill>
                      <a:srgbClr val="75879F"/>
                    </a:solidFill>
                  </a:tcPr>
                </a:tc>
                <a:tc>
                  <a:txBody>
                    <a:bodyPr/>
                    <a:lstStyle/>
                    <a:p>
                      <a:pPr algn="ctr"/>
                      <a:r>
                        <a:rPr lang="en-US" altLang="zh-CN" sz="1200" dirty="0">
                          <a:latin typeface="+mj-lt"/>
                          <a:cs typeface="Arial" panose="020B0604020202020204" pitchFamily="34" charset="0"/>
                        </a:rPr>
                        <a:t>05/04</a:t>
                      </a:r>
                      <a:endParaRPr lang="zh-CN" altLang="en-US" sz="1200" dirty="0">
                        <a:latin typeface="+mj-lt"/>
                        <a:cs typeface="Arial" panose="020B0604020202020204" pitchFamily="34" charset="0"/>
                      </a:endParaRPr>
                    </a:p>
                  </a:txBody>
                  <a:tcPr>
                    <a:solidFill>
                      <a:srgbClr val="75879F"/>
                    </a:solidFill>
                  </a:tcPr>
                </a:tc>
                <a:tc>
                  <a:txBody>
                    <a:bodyPr/>
                    <a:lstStyle/>
                    <a:p>
                      <a:pPr algn="ctr"/>
                      <a:r>
                        <a:rPr lang="en-US" altLang="zh-CN" sz="1200" dirty="0">
                          <a:latin typeface="+mj-lt"/>
                          <a:cs typeface="Arial" panose="020B0604020202020204" pitchFamily="34" charset="0"/>
                        </a:rPr>
                        <a:t>05/05</a:t>
                      </a:r>
                      <a:endParaRPr lang="zh-CN" altLang="en-US" sz="1200" dirty="0">
                        <a:latin typeface="+mj-lt"/>
                        <a:cs typeface="Arial" panose="020B0604020202020204" pitchFamily="34" charset="0"/>
                      </a:endParaRPr>
                    </a:p>
                  </a:txBody>
                  <a:tcPr>
                    <a:solidFill>
                      <a:srgbClr val="75879F"/>
                    </a:solidFill>
                  </a:tcPr>
                </a:tc>
                <a:tc>
                  <a:txBody>
                    <a:bodyPr/>
                    <a:lstStyle/>
                    <a:p>
                      <a:pPr algn="ctr"/>
                      <a:r>
                        <a:rPr lang="en-US" altLang="zh-CN" sz="1200" dirty="0">
                          <a:latin typeface="+mj-lt"/>
                          <a:cs typeface="Arial" panose="020B0604020202020204" pitchFamily="34" charset="0"/>
                        </a:rPr>
                        <a:t>05/06</a:t>
                      </a:r>
                      <a:endParaRPr lang="zh-CN" altLang="en-US" sz="1200" dirty="0">
                        <a:latin typeface="+mj-lt"/>
                        <a:cs typeface="Arial" panose="020B0604020202020204" pitchFamily="34" charset="0"/>
                      </a:endParaRPr>
                    </a:p>
                  </a:txBody>
                  <a:tcPr>
                    <a:solidFill>
                      <a:srgbClr val="75879F"/>
                    </a:solidFill>
                  </a:tcPr>
                </a:tc>
                <a:tc>
                  <a:txBody>
                    <a:bodyPr/>
                    <a:lstStyle/>
                    <a:p>
                      <a:pPr algn="ctr"/>
                      <a:r>
                        <a:rPr lang="en-US" altLang="zh-CN" sz="1200" dirty="0">
                          <a:latin typeface="+mj-lt"/>
                          <a:cs typeface="Arial" panose="020B0604020202020204" pitchFamily="34" charset="0"/>
                        </a:rPr>
                        <a:t>05/07</a:t>
                      </a:r>
                      <a:endParaRPr lang="zh-CN" altLang="en-US" sz="1200" dirty="0">
                        <a:latin typeface="+mj-lt"/>
                        <a:cs typeface="Arial" panose="020B0604020202020204" pitchFamily="34" charset="0"/>
                      </a:endParaRPr>
                    </a:p>
                  </a:txBody>
                  <a:tcPr>
                    <a:solidFill>
                      <a:srgbClr val="75879F"/>
                    </a:solidFill>
                  </a:tcPr>
                </a:tc>
                <a:extLst>
                  <a:ext uri="{0D108BD9-81ED-4DB2-BD59-A6C34878D82A}">
                    <a16:rowId xmlns:a16="http://schemas.microsoft.com/office/drawing/2014/main" val="294597655"/>
                  </a:ext>
                </a:extLst>
              </a:tr>
              <a:tr h="311965">
                <a:tc>
                  <a:txBody>
                    <a:bodyPr/>
                    <a:lstStyle/>
                    <a:p>
                      <a:pPr algn="l"/>
                      <a:r>
                        <a:rPr lang="zh-CN" altLang="zh-CN" sz="1200" kern="1200" dirty="0">
                          <a:effectLst/>
                          <a:latin typeface="+mj-lt"/>
                          <a:cs typeface="Arial" panose="020B0604020202020204" pitchFamily="34" charset="0"/>
                        </a:rPr>
                        <a:t>Topic Selection</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04/25</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1</a:t>
                      </a:r>
                      <a:endParaRPr lang="zh-CN" altLang="en-US" sz="1200" dirty="0">
                        <a:latin typeface="+mj-lt"/>
                        <a:cs typeface="Arial" panose="020B0604020202020204" pitchFamily="34" charset="0"/>
                      </a:endParaRPr>
                    </a:p>
                  </a:txBody>
                  <a:tcPr/>
                </a:tc>
                <a:tc>
                  <a:txBody>
                    <a:bodyPr/>
                    <a:lstStyle/>
                    <a:p>
                      <a:pPr algn="ctr"/>
                      <a:endParaRPr lang="zh-CN" altLang="en-US" sz="1200" dirty="0">
                        <a:noFill/>
                        <a:highlight>
                          <a:srgbClr val="FFFF00"/>
                        </a:highlight>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noFill/>
                        <a:highlight>
                          <a:srgbClr val="FFFF00"/>
                        </a:highlight>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extLst>
                  <a:ext uri="{0D108BD9-81ED-4DB2-BD59-A6C34878D82A}">
                    <a16:rowId xmlns:a16="http://schemas.microsoft.com/office/drawing/2014/main" val="1956172533"/>
                  </a:ext>
                </a:extLst>
              </a:tr>
              <a:tr h="311965">
                <a:tc>
                  <a:txBody>
                    <a:bodyPr/>
                    <a:lstStyle/>
                    <a:p>
                      <a:pPr algn="l"/>
                      <a:r>
                        <a:rPr lang="zh-CN" altLang="zh-CN" sz="1200" kern="1200" dirty="0">
                          <a:effectLst/>
                          <a:latin typeface="+mj-lt"/>
                          <a:cs typeface="Arial" panose="020B0604020202020204" pitchFamily="34" charset="0"/>
                        </a:rPr>
                        <a:t>Dataset Identification</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04/26</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1</a:t>
                      </a: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extLst>
                  <a:ext uri="{0D108BD9-81ED-4DB2-BD59-A6C34878D82A}">
                    <a16:rowId xmlns:a16="http://schemas.microsoft.com/office/drawing/2014/main" val="3379741334"/>
                  </a:ext>
                </a:extLst>
              </a:tr>
              <a:tr h="311965">
                <a:tc>
                  <a:txBody>
                    <a:bodyPr/>
                    <a:lstStyle/>
                    <a:p>
                      <a:pPr algn="l"/>
                      <a:r>
                        <a:rPr lang="zh-CN" altLang="zh-CN" sz="1200" kern="1200" dirty="0">
                          <a:effectLst/>
                          <a:latin typeface="+mj-lt"/>
                          <a:cs typeface="Arial" panose="020B0604020202020204" pitchFamily="34" charset="0"/>
                        </a:rPr>
                        <a:t>Project Brief</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04/27</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3</a:t>
                      </a:r>
                      <a:endParaRPr lang="zh-CN" altLang="en-US" sz="1200" dirty="0">
                        <a:latin typeface="+mj-lt"/>
                        <a:cs typeface="Arial" panose="020B0604020202020204" pitchFamily="34" charset="0"/>
                      </a:endParaRPr>
                    </a:p>
                  </a:txBody>
                  <a:tcPr/>
                </a:tc>
                <a:tc>
                  <a:txBody>
                    <a:bodyPr/>
                    <a:lstStyle/>
                    <a:p>
                      <a:pPr algn="ctr"/>
                      <a:endParaRPr lang="zh-CN" altLang="en-US" sz="1200">
                        <a:latin typeface="+mj-lt"/>
                        <a:cs typeface="Arial" panose="020B0604020202020204" pitchFamily="34" charset="0"/>
                      </a:endParaRPr>
                    </a:p>
                  </a:txBody>
                  <a:tcPr/>
                </a:tc>
                <a:tc>
                  <a:txBody>
                    <a:bodyPr/>
                    <a:lstStyle/>
                    <a:p>
                      <a:pPr algn="ctr"/>
                      <a:endParaRPr lang="zh-CN" altLang="en-US" sz="120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extLst>
                  <a:ext uri="{0D108BD9-81ED-4DB2-BD59-A6C34878D82A}">
                    <a16:rowId xmlns:a16="http://schemas.microsoft.com/office/drawing/2014/main" val="1393296511"/>
                  </a:ext>
                </a:extLst>
              </a:tr>
              <a:tr h="311965">
                <a:tc>
                  <a:txBody>
                    <a:bodyPr/>
                    <a:lstStyle/>
                    <a:p>
                      <a:pPr algn="l"/>
                      <a:r>
                        <a:rPr lang="zh-CN" altLang="zh-CN" sz="1200" kern="1200" dirty="0">
                          <a:effectLst/>
                          <a:latin typeface="+mj-lt"/>
                          <a:cs typeface="Arial" panose="020B0604020202020204" pitchFamily="34" charset="0"/>
                        </a:rPr>
                        <a:t>Dataset Cleaning</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04/27</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5</a:t>
                      </a:r>
                      <a:endParaRPr lang="zh-CN" altLang="en-US" sz="1200" dirty="0">
                        <a:latin typeface="+mj-lt"/>
                        <a:cs typeface="Arial" panose="020B0604020202020204" pitchFamily="34" charset="0"/>
                      </a:endParaRPr>
                    </a:p>
                  </a:txBody>
                  <a:tcPr/>
                </a:tc>
                <a:tc>
                  <a:txBody>
                    <a:bodyPr/>
                    <a:lstStyle/>
                    <a:p>
                      <a:pPr algn="ctr"/>
                      <a:endParaRPr lang="zh-CN" altLang="en-US" sz="1200">
                        <a:latin typeface="+mj-lt"/>
                        <a:cs typeface="Arial" panose="020B0604020202020204" pitchFamily="34" charset="0"/>
                      </a:endParaRPr>
                    </a:p>
                  </a:txBody>
                  <a:tcPr/>
                </a:tc>
                <a:tc>
                  <a:txBody>
                    <a:bodyPr/>
                    <a:lstStyle/>
                    <a:p>
                      <a:pPr algn="ctr"/>
                      <a:endParaRPr lang="zh-CN" altLang="en-US" sz="120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extLst>
                  <a:ext uri="{0D108BD9-81ED-4DB2-BD59-A6C34878D82A}">
                    <a16:rowId xmlns:a16="http://schemas.microsoft.com/office/drawing/2014/main" val="3991155120"/>
                  </a:ext>
                </a:extLst>
              </a:tr>
              <a:tr h="311965">
                <a:tc>
                  <a:txBody>
                    <a:bodyPr/>
                    <a:lstStyle/>
                    <a:p>
                      <a:pPr algn="l"/>
                      <a:r>
                        <a:rPr lang="en-US" altLang="zh-CN" sz="1200" dirty="0">
                          <a:latin typeface="+mj-lt"/>
                          <a:cs typeface="Arial" panose="020B0604020202020204" pitchFamily="34" charset="0"/>
                        </a:rPr>
                        <a:t>Descriptive Analysis</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04/28</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4</a:t>
                      </a: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extLst>
                  <a:ext uri="{0D108BD9-81ED-4DB2-BD59-A6C34878D82A}">
                    <a16:rowId xmlns:a16="http://schemas.microsoft.com/office/drawing/2014/main" val="2645516797"/>
                  </a:ext>
                </a:extLst>
              </a:tr>
              <a:tr h="311965">
                <a:tc>
                  <a:txBody>
                    <a:bodyPr/>
                    <a:lstStyle/>
                    <a:p>
                      <a:pPr algn="l"/>
                      <a:r>
                        <a:rPr lang="en-US" altLang="zh-CN" sz="1200" dirty="0">
                          <a:latin typeface="+mj-lt"/>
                          <a:cs typeface="Arial" panose="020B0604020202020204" pitchFamily="34" charset="0"/>
                        </a:rPr>
                        <a:t>Project Pitch Slides</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04/27</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3</a:t>
                      </a:r>
                      <a:endParaRPr lang="zh-CN" altLang="en-US" sz="1200" dirty="0">
                        <a:latin typeface="+mj-lt"/>
                        <a:cs typeface="Arial" panose="020B0604020202020204" pitchFamily="34" charset="0"/>
                      </a:endParaRPr>
                    </a:p>
                  </a:txBody>
                  <a:tcPr/>
                </a:tc>
                <a:tc>
                  <a:txBody>
                    <a:bodyPr/>
                    <a:lstStyle/>
                    <a:p>
                      <a:pPr algn="ctr"/>
                      <a:endParaRPr lang="zh-CN" altLang="en-US" sz="1200">
                        <a:latin typeface="+mj-lt"/>
                        <a:cs typeface="Arial" panose="020B0604020202020204" pitchFamily="34" charset="0"/>
                      </a:endParaRPr>
                    </a:p>
                  </a:txBody>
                  <a:tcPr/>
                </a:tc>
                <a:tc>
                  <a:txBody>
                    <a:bodyPr/>
                    <a:lstStyle/>
                    <a:p>
                      <a:pPr algn="ctr"/>
                      <a:endParaRPr lang="zh-CN" altLang="en-US" sz="120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extLst>
                  <a:ext uri="{0D108BD9-81ED-4DB2-BD59-A6C34878D82A}">
                    <a16:rowId xmlns:a16="http://schemas.microsoft.com/office/drawing/2014/main" val="2501075981"/>
                  </a:ext>
                </a:extLst>
              </a:tr>
              <a:tr h="311965">
                <a:tc>
                  <a:txBody>
                    <a:bodyPr/>
                    <a:lstStyle/>
                    <a:p>
                      <a:pPr algn="l"/>
                      <a:r>
                        <a:rPr lang="en-US" altLang="zh-CN" sz="1200" dirty="0">
                          <a:latin typeface="+mj-lt"/>
                          <a:cs typeface="Arial" panose="020B0604020202020204" pitchFamily="34" charset="0"/>
                        </a:rPr>
                        <a:t>Text Mining</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04/30</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5</a:t>
                      </a: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extLst>
                  <a:ext uri="{0D108BD9-81ED-4DB2-BD59-A6C34878D82A}">
                    <a16:rowId xmlns:a16="http://schemas.microsoft.com/office/drawing/2014/main" val="3044192458"/>
                  </a:ext>
                </a:extLst>
              </a:tr>
              <a:tr h="311965">
                <a:tc>
                  <a:txBody>
                    <a:bodyPr/>
                    <a:lstStyle/>
                    <a:p>
                      <a:pPr algn="l"/>
                      <a:r>
                        <a:rPr lang="en-US" altLang="zh-CN" sz="1200" dirty="0">
                          <a:latin typeface="+mj-lt"/>
                          <a:cs typeface="Arial" panose="020B0604020202020204" pitchFamily="34" charset="0"/>
                        </a:rPr>
                        <a:t>Predictive Analysis</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05/01</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4</a:t>
                      </a: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solidFill>
                      <a:schemeClr val="bg1"/>
                    </a:solidFill>
                  </a:tcPr>
                </a:tc>
                <a:tc>
                  <a:txBody>
                    <a:bodyPr/>
                    <a:lstStyle/>
                    <a:p>
                      <a:pPr algn="ctr"/>
                      <a:endParaRPr lang="zh-CN" altLang="en-US" sz="1200" dirty="0">
                        <a:latin typeface="+mj-lt"/>
                        <a:cs typeface="Arial" panose="020B0604020202020204" pitchFamily="34" charset="0"/>
                      </a:endParaRPr>
                    </a:p>
                  </a:txBody>
                  <a:tcPr>
                    <a:solidFill>
                      <a:schemeClr val="bg1"/>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extLst>
                  <a:ext uri="{0D108BD9-81ED-4DB2-BD59-A6C34878D82A}">
                    <a16:rowId xmlns:a16="http://schemas.microsoft.com/office/drawing/2014/main" val="2146650071"/>
                  </a:ext>
                </a:extLst>
              </a:tr>
              <a:tr h="3119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cs typeface="Arial" panose="020B0604020202020204" pitchFamily="34" charset="0"/>
                        </a:rPr>
                        <a:t>Users Behaviors Analysis</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05/04</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2</a:t>
                      </a: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extLst>
                  <a:ext uri="{0D108BD9-81ED-4DB2-BD59-A6C34878D82A}">
                    <a16:rowId xmlns:a16="http://schemas.microsoft.com/office/drawing/2014/main" val="1771989004"/>
                  </a:ext>
                </a:extLst>
              </a:tr>
              <a:tr h="311965">
                <a:tc>
                  <a:txBody>
                    <a:bodyPr/>
                    <a:lstStyle/>
                    <a:p>
                      <a:pPr algn="l"/>
                      <a:r>
                        <a:rPr lang="en-US" altLang="zh-CN" sz="1200" dirty="0">
                          <a:latin typeface="+mj-lt"/>
                          <a:cs typeface="Arial" panose="020B0604020202020204" pitchFamily="34" charset="0"/>
                        </a:rPr>
                        <a:t>Final Presentation Slides</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05/04</a:t>
                      </a:r>
                      <a:endParaRPr lang="zh-CN" altLang="en-US" sz="1200" dirty="0">
                        <a:latin typeface="+mj-lt"/>
                        <a:cs typeface="Arial" panose="020B0604020202020204" pitchFamily="34" charset="0"/>
                      </a:endParaRPr>
                    </a:p>
                  </a:txBody>
                  <a:tcPr/>
                </a:tc>
                <a:tc>
                  <a:txBody>
                    <a:bodyPr/>
                    <a:lstStyle/>
                    <a:p>
                      <a:pPr algn="ctr"/>
                      <a:r>
                        <a:rPr lang="en-US" altLang="zh-CN" sz="1200" dirty="0">
                          <a:latin typeface="+mj-lt"/>
                          <a:cs typeface="Arial" panose="020B0604020202020204" pitchFamily="34" charset="0"/>
                        </a:rPr>
                        <a:t>4</a:t>
                      </a: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a:latin typeface="+mj-lt"/>
                        <a:cs typeface="Arial" panose="020B0604020202020204" pitchFamily="34" charset="0"/>
                      </a:endParaRPr>
                    </a:p>
                  </a:txBody>
                  <a:tcPr/>
                </a:tc>
                <a:tc>
                  <a:txBody>
                    <a:bodyPr/>
                    <a:lstStyle/>
                    <a:p>
                      <a:pPr algn="ctr"/>
                      <a:endParaRPr lang="zh-CN" altLang="en-US" sz="120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tc>
                  <a:txBody>
                    <a:bodyPr/>
                    <a:lstStyle/>
                    <a:p>
                      <a:pPr algn="ctr"/>
                      <a:endParaRPr lang="zh-CN" altLang="en-US" sz="1200" dirty="0">
                        <a:latin typeface="+mj-lt"/>
                        <a:cs typeface="Arial" panose="020B0604020202020204" pitchFamily="34" charset="0"/>
                      </a:endParaRPr>
                    </a:p>
                  </a:txBody>
                  <a:tcPr>
                    <a:solidFill>
                      <a:schemeClr val="accent4">
                        <a:lumMod val="60000"/>
                        <a:lumOff val="40000"/>
                      </a:schemeClr>
                    </a:solidFill>
                  </a:tcPr>
                </a:tc>
                <a:extLst>
                  <a:ext uri="{0D108BD9-81ED-4DB2-BD59-A6C34878D82A}">
                    <a16:rowId xmlns:a16="http://schemas.microsoft.com/office/drawing/2014/main" val="1434241354"/>
                  </a:ext>
                </a:extLst>
              </a:tr>
            </a:tbl>
          </a:graphicData>
        </a:graphic>
      </p:graphicFrame>
      <p:sp>
        <p:nvSpPr>
          <p:cNvPr id="8" name="Rectangle 7">
            <a:extLst>
              <a:ext uri="{FF2B5EF4-FFF2-40B4-BE49-F238E27FC236}">
                <a16:creationId xmlns:a16="http://schemas.microsoft.com/office/drawing/2014/main" id="{F3587206-D7FE-43E5-98F7-F07D1D1A675C}"/>
              </a:ext>
            </a:extLst>
          </p:cNvPr>
          <p:cNvSpPr/>
          <p:nvPr/>
        </p:nvSpPr>
        <p:spPr>
          <a:xfrm>
            <a:off x="602576" y="935784"/>
            <a:ext cx="2656818" cy="369332"/>
          </a:xfrm>
          <a:prstGeom prst="rect">
            <a:avLst/>
          </a:prstGeom>
        </p:spPr>
        <p:txBody>
          <a:bodyPr wrap="none">
            <a:spAutoFit/>
          </a:bodyPr>
          <a:lstStyle/>
          <a:p>
            <a:r>
              <a:rPr lang="en-US" altLang="zh-CN" dirty="0"/>
              <a:t>Detailed Plan of Each Date</a:t>
            </a:r>
            <a:endParaRPr lang="zh-CN" altLang="en-US" dirty="0"/>
          </a:p>
        </p:txBody>
      </p:sp>
    </p:spTree>
    <p:extLst>
      <p:ext uri="{BB962C8B-B14F-4D97-AF65-F5344CB8AC3E}">
        <p14:creationId xmlns:p14="http://schemas.microsoft.com/office/powerpoint/2010/main" val="209742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8000" dirty="0"/>
              <a:t>THANK YOU</a:t>
            </a:r>
            <a:endParaRPr lang="zh-CN" altLang="en-US" sz="8000" dirty="0">
              <a:solidFill>
                <a:schemeClr val="bg1"/>
              </a:solidFill>
            </a:endParaRPr>
          </a:p>
        </p:txBody>
      </p:sp>
    </p:spTree>
    <p:extLst>
      <p:ext uri="{BB962C8B-B14F-4D97-AF65-F5344CB8AC3E}">
        <p14:creationId xmlns:p14="http://schemas.microsoft.com/office/powerpoint/2010/main" val="2504333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标准">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1114</Words>
  <Application>Microsoft Office PowerPoint</Application>
  <PresentationFormat>Widescreen</PresentationFormat>
  <Paragraphs>135</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Adobe Gothic Std B</vt:lpstr>
      <vt:lpstr>Lato</vt:lpstr>
      <vt:lpstr>MS UI Gothic</vt:lpstr>
      <vt:lpstr>Open Sans</vt:lpstr>
      <vt:lpstr>宋体</vt:lpstr>
      <vt:lpstr>微软雅黑</vt:lpstr>
      <vt:lpstr>等线</vt:lpstr>
      <vt:lpstr>Arial</vt:lpstr>
      <vt:lpstr>Calibri</vt:lpstr>
      <vt:lpstr>Gill Sans MT</vt:lpstr>
      <vt:lpstr>Times New Roman</vt:lpstr>
      <vt:lpstr>Wingdings</vt:lpstr>
      <vt:lpstr>Office 主题</vt:lpstr>
      <vt:lpstr>Amazon Fine Food Review Analysis</vt:lpstr>
      <vt:lpstr>Project Summary</vt:lpstr>
      <vt:lpstr>Data Summary</vt:lpstr>
      <vt:lpstr>Methodology—Text Mining</vt:lpstr>
      <vt:lpstr>Methodology—Predictive Analytics</vt:lpstr>
      <vt:lpstr>Project Success</vt:lpstr>
      <vt:lpstr>Users Stories </vt:lpstr>
      <vt:lpstr>Milestones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shangguan yue</cp:lastModifiedBy>
  <cp:revision>52</cp:revision>
  <dcterms:created xsi:type="dcterms:W3CDTF">2014-05-27T01:09:41Z</dcterms:created>
  <dcterms:modified xsi:type="dcterms:W3CDTF">2019-04-30T05:27:31Z</dcterms:modified>
</cp:coreProperties>
</file>