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6" r:id="rId4"/>
  </p:sldMasterIdLst>
  <p:notesMasterIdLst>
    <p:notesMasterId r:id="rId30"/>
  </p:notesMasterIdLst>
  <p:sldIdLst>
    <p:sldId id="280" r:id="rId5"/>
    <p:sldId id="303" r:id="rId6"/>
    <p:sldId id="302" r:id="rId7"/>
    <p:sldId id="304" r:id="rId8"/>
    <p:sldId id="305" r:id="rId9"/>
    <p:sldId id="308" r:id="rId10"/>
    <p:sldId id="281" r:id="rId11"/>
    <p:sldId id="282" r:id="rId12"/>
    <p:sldId id="286" r:id="rId13"/>
    <p:sldId id="284" r:id="rId14"/>
    <p:sldId id="289" r:id="rId15"/>
    <p:sldId id="283" r:id="rId16"/>
    <p:sldId id="288" r:id="rId17"/>
    <p:sldId id="290" r:id="rId18"/>
    <p:sldId id="292" r:id="rId19"/>
    <p:sldId id="293" r:id="rId20"/>
    <p:sldId id="294" r:id="rId21"/>
    <p:sldId id="295" r:id="rId22"/>
    <p:sldId id="296" r:id="rId23"/>
    <p:sldId id="297" r:id="rId24"/>
    <p:sldId id="298" r:id="rId25"/>
    <p:sldId id="299" r:id="rId26"/>
    <p:sldId id="300" r:id="rId27"/>
    <p:sldId id="301" r:id="rId28"/>
    <p:sldId id="30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3B9"/>
    <a:srgbClr val="5DA0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48"/>
      </p:cViewPr>
      <p:guideLst>
        <p:guide orient="horz" pos="2136"/>
        <p:guide pos="3840"/>
      </p:guideLst>
    </p:cSldViewPr>
  </p:slideViewPr>
  <p:notesTextViewPr>
    <p:cViewPr>
      <p:scale>
        <a:sx n="3" d="2"/>
        <a:sy n="3" d="2"/>
      </p:scale>
      <p:origin x="0" y="0"/>
    </p:cViewPr>
  </p:notesTextViewPr>
  <p:notesViewPr>
    <p:cSldViewPr snapToGrid="0">
      <p:cViewPr varScale="1">
        <p:scale>
          <a:sx n="59" d="100"/>
          <a:sy n="59" d="100"/>
        </p:scale>
        <p:origin x="2443"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A778D-CA15-4AEA-9ED7-CD745B6E8D0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D765517-6B02-41C9-90C1-F7DB054500B1}">
      <dgm:prSet/>
      <dgm:spPr/>
      <dgm:t>
        <a:bodyPr/>
        <a:lstStyle/>
        <a:p>
          <a:pPr>
            <a:lnSpc>
              <a:spcPct val="100000"/>
            </a:lnSpc>
          </a:pPr>
          <a:r>
            <a:rPr lang="en-IN"/>
            <a:t>Overview of Company</a:t>
          </a:r>
          <a:endParaRPr lang="en-US"/>
        </a:p>
      </dgm:t>
    </dgm:pt>
    <dgm:pt modelId="{D7958759-CEC0-4F88-A616-DEF78D475D27}" type="parTrans" cxnId="{3814BF44-1A26-43B2-B7CF-DB30F09B99C6}">
      <dgm:prSet/>
      <dgm:spPr/>
      <dgm:t>
        <a:bodyPr/>
        <a:lstStyle/>
        <a:p>
          <a:endParaRPr lang="en-US"/>
        </a:p>
      </dgm:t>
    </dgm:pt>
    <dgm:pt modelId="{1F0AA0B7-65A3-4712-B7B3-5B187B9A9694}" type="sibTrans" cxnId="{3814BF44-1A26-43B2-B7CF-DB30F09B99C6}">
      <dgm:prSet/>
      <dgm:spPr/>
      <dgm:t>
        <a:bodyPr/>
        <a:lstStyle/>
        <a:p>
          <a:pPr>
            <a:lnSpc>
              <a:spcPct val="100000"/>
            </a:lnSpc>
          </a:pPr>
          <a:endParaRPr lang="en-US"/>
        </a:p>
      </dgm:t>
    </dgm:pt>
    <dgm:pt modelId="{5919E229-4B8A-400C-9BB8-85537464A6DE}">
      <dgm:prSet/>
      <dgm:spPr/>
      <dgm:t>
        <a:bodyPr/>
        <a:lstStyle/>
        <a:p>
          <a:pPr>
            <a:lnSpc>
              <a:spcPct val="100000"/>
            </a:lnSpc>
          </a:pPr>
          <a:r>
            <a:rPr lang="en-IN"/>
            <a:t>About data</a:t>
          </a:r>
          <a:endParaRPr lang="en-US"/>
        </a:p>
      </dgm:t>
    </dgm:pt>
    <dgm:pt modelId="{C25E25E5-60E3-42AC-8F90-7A20DC8569C3}" type="parTrans" cxnId="{3E34474C-4A3F-4955-8F50-450D10707D39}">
      <dgm:prSet/>
      <dgm:spPr/>
      <dgm:t>
        <a:bodyPr/>
        <a:lstStyle/>
        <a:p>
          <a:endParaRPr lang="en-US"/>
        </a:p>
      </dgm:t>
    </dgm:pt>
    <dgm:pt modelId="{F1E0F5FC-44A5-4BC0-9012-48B6071D985C}" type="sibTrans" cxnId="{3E34474C-4A3F-4955-8F50-450D10707D39}">
      <dgm:prSet/>
      <dgm:spPr/>
      <dgm:t>
        <a:bodyPr/>
        <a:lstStyle/>
        <a:p>
          <a:pPr>
            <a:lnSpc>
              <a:spcPct val="100000"/>
            </a:lnSpc>
          </a:pPr>
          <a:endParaRPr lang="en-US"/>
        </a:p>
      </dgm:t>
    </dgm:pt>
    <dgm:pt modelId="{C1E0E4ED-FD49-4248-AC05-5B9F9B092074}">
      <dgm:prSet/>
      <dgm:spPr/>
      <dgm:t>
        <a:bodyPr/>
        <a:lstStyle/>
        <a:p>
          <a:pPr>
            <a:lnSpc>
              <a:spcPct val="100000"/>
            </a:lnSpc>
          </a:pPr>
          <a:r>
            <a:rPr lang="en-IN"/>
            <a:t>Objective</a:t>
          </a:r>
          <a:endParaRPr lang="en-US"/>
        </a:p>
      </dgm:t>
    </dgm:pt>
    <dgm:pt modelId="{A139F7B1-0258-482C-8C2A-4D4188AC35F9}" type="parTrans" cxnId="{D4038612-394E-4129-BB6C-12982CE725E6}">
      <dgm:prSet/>
      <dgm:spPr/>
      <dgm:t>
        <a:bodyPr/>
        <a:lstStyle/>
        <a:p>
          <a:endParaRPr lang="en-US"/>
        </a:p>
      </dgm:t>
    </dgm:pt>
    <dgm:pt modelId="{7E99862E-7530-4896-A70E-7E7D48A8A0EA}" type="sibTrans" cxnId="{D4038612-394E-4129-BB6C-12982CE725E6}">
      <dgm:prSet/>
      <dgm:spPr/>
      <dgm:t>
        <a:bodyPr/>
        <a:lstStyle/>
        <a:p>
          <a:pPr>
            <a:lnSpc>
              <a:spcPct val="100000"/>
            </a:lnSpc>
          </a:pPr>
          <a:endParaRPr lang="en-US"/>
        </a:p>
      </dgm:t>
    </dgm:pt>
    <dgm:pt modelId="{EF768F25-CBA6-4115-A321-EFF6196649B4}">
      <dgm:prSet/>
      <dgm:spPr/>
      <dgm:t>
        <a:bodyPr/>
        <a:lstStyle/>
        <a:p>
          <a:pPr>
            <a:lnSpc>
              <a:spcPct val="100000"/>
            </a:lnSpc>
          </a:pPr>
          <a:r>
            <a:rPr lang="en-IN"/>
            <a:t>Ad hoc request with Insights</a:t>
          </a:r>
          <a:endParaRPr lang="en-US"/>
        </a:p>
      </dgm:t>
    </dgm:pt>
    <dgm:pt modelId="{57495A5B-7E77-4EC2-A607-5A73EA098396}" type="parTrans" cxnId="{E605C9B5-77C6-4937-A6A9-D4D3A80799AF}">
      <dgm:prSet/>
      <dgm:spPr/>
      <dgm:t>
        <a:bodyPr/>
        <a:lstStyle/>
        <a:p>
          <a:endParaRPr lang="en-US"/>
        </a:p>
      </dgm:t>
    </dgm:pt>
    <dgm:pt modelId="{6103291E-7AD7-4173-A106-B2DB3D0CCF9E}" type="sibTrans" cxnId="{E605C9B5-77C6-4937-A6A9-D4D3A80799AF}">
      <dgm:prSet/>
      <dgm:spPr/>
      <dgm:t>
        <a:bodyPr/>
        <a:lstStyle/>
        <a:p>
          <a:endParaRPr lang="en-US"/>
        </a:p>
      </dgm:t>
    </dgm:pt>
    <dgm:pt modelId="{0F77235E-E845-4D39-B917-09DEEC35A365}" type="pres">
      <dgm:prSet presAssocID="{084A778D-CA15-4AEA-9ED7-CD745B6E8D01}" presName="root" presStyleCnt="0">
        <dgm:presLayoutVars>
          <dgm:dir/>
          <dgm:resizeHandles val="exact"/>
        </dgm:presLayoutVars>
      </dgm:prSet>
      <dgm:spPr/>
    </dgm:pt>
    <dgm:pt modelId="{178A4092-ADB4-4E0F-AE2E-A9CA5E4DB7BA}" type="pres">
      <dgm:prSet presAssocID="{084A778D-CA15-4AEA-9ED7-CD745B6E8D01}" presName="container" presStyleCnt="0">
        <dgm:presLayoutVars>
          <dgm:dir/>
          <dgm:resizeHandles val="exact"/>
        </dgm:presLayoutVars>
      </dgm:prSet>
      <dgm:spPr/>
    </dgm:pt>
    <dgm:pt modelId="{EFD187EE-096B-4298-A8CD-C29ECF5B767C}" type="pres">
      <dgm:prSet presAssocID="{ED765517-6B02-41C9-90C1-F7DB054500B1}" presName="compNode" presStyleCnt="0"/>
      <dgm:spPr/>
    </dgm:pt>
    <dgm:pt modelId="{19F17B4D-85A5-41CF-8460-B7EAC5BD93D8}" type="pres">
      <dgm:prSet presAssocID="{ED765517-6B02-41C9-90C1-F7DB054500B1}" presName="iconBgRect" presStyleLbl="bgShp" presStyleIdx="0" presStyleCnt="4"/>
      <dgm:spPr/>
    </dgm:pt>
    <dgm:pt modelId="{B46717ED-CAAE-44F9-90AB-0BD053BED7AC}" type="pres">
      <dgm:prSet presAssocID="{ED765517-6B02-41C9-90C1-F7DB054500B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ilding"/>
        </a:ext>
      </dgm:extLst>
    </dgm:pt>
    <dgm:pt modelId="{4FF311BE-0E42-4D49-BE01-671540B46B69}" type="pres">
      <dgm:prSet presAssocID="{ED765517-6B02-41C9-90C1-F7DB054500B1}" presName="spaceRect" presStyleCnt="0"/>
      <dgm:spPr/>
    </dgm:pt>
    <dgm:pt modelId="{33269CD1-E0EE-48AC-99AE-1B84DC8CA930}" type="pres">
      <dgm:prSet presAssocID="{ED765517-6B02-41C9-90C1-F7DB054500B1}" presName="textRect" presStyleLbl="revTx" presStyleIdx="0" presStyleCnt="4">
        <dgm:presLayoutVars>
          <dgm:chMax val="1"/>
          <dgm:chPref val="1"/>
        </dgm:presLayoutVars>
      </dgm:prSet>
      <dgm:spPr/>
    </dgm:pt>
    <dgm:pt modelId="{81F3DA6D-CEB4-4D6B-9F0D-822BFF51353A}" type="pres">
      <dgm:prSet presAssocID="{1F0AA0B7-65A3-4712-B7B3-5B187B9A9694}" presName="sibTrans" presStyleLbl="sibTrans2D1" presStyleIdx="0" presStyleCnt="0"/>
      <dgm:spPr/>
    </dgm:pt>
    <dgm:pt modelId="{057BBC40-2713-4503-AE92-F68789DC6588}" type="pres">
      <dgm:prSet presAssocID="{5919E229-4B8A-400C-9BB8-85537464A6DE}" presName="compNode" presStyleCnt="0"/>
      <dgm:spPr/>
    </dgm:pt>
    <dgm:pt modelId="{7F86507D-8BBA-401C-9D57-0C3A12C0981C}" type="pres">
      <dgm:prSet presAssocID="{5919E229-4B8A-400C-9BB8-85537464A6DE}" presName="iconBgRect" presStyleLbl="bgShp" presStyleIdx="1" presStyleCnt="4"/>
      <dgm:spPr/>
    </dgm:pt>
    <dgm:pt modelId="{C32AEC6C-6CB3-49FB-90F4-08F0D3844464}" type="pres">
      <dgm:prSet presAssocID="{5919E229-4B8A-400C-9BB8-85537464A6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9A09724-6F82-4C9F-9618-89AA1B914FCE}" type="pres">
      <dgm:prSet presAssocID="{5919E229-4B8A-400C-9BB8-85537464A6DE}" presName="spaceRect" presStyleCnt="0"/>
      <dgm:spPr/>
    </dgm:pt>
    <dgm:pt modelId="{31664A0F-63B2-4B92-9429-C9BEB5623318}" type="pres">
      <dgm:prSet presAssocID="{5919E229-4B8A-400C-9BB8-85537464A6DE}" presName="textRect" presStyleLbl="revTx" presStyleIdx="1" presStyleCnt="4">
        <dgm:presLayoutVars>
          <dgm:chMax val="1"/>
          <dgm:chPref val="1"/>
        </dgm:presLayoutVars>
      </dgm:prSet>
      <dgm:spPr/>
    </dgm:pt>
    <dgm:pt modelId="{F5A4FCA1-6FB0-4323-9AE8-D2AD637FDE3F}" type="pres">
      <dgm:prSet presAssocID="{F1E0F5FC-44A5-4BC0-9012-48B6071D985C}" presName="sibTrans" presStyleLbl="sibTrans2D1" presStyleIdx="0" presStyleCnt="0"/>
      <dgm:spPr/>
    </dgm:pt>
    <dgm:pt modelId="{15CDD474-E1F7-4FCF-A1BF-42D0FA65BCBB}" type="pres">
      <dgm:prSet presAssocID="{C1E0E4ED-FD49-4248-AC05-5B9F9B092074}" presName="compNode" presStyleCnt="0"/>
      <dgm:spPr/>
    </dgm:pt>
    <dgm:pt modelId="{7CA39DFC-C28D-4EAD-8F9C-75D81D78A518}" type="pres">
      <dgm:prSet presAssocID="{C1E0E4ED-FD49-4248-AC05-5B9F9B092074}" presName="iconBgRect" presStyleLbl="bgShp" presStyleIdx="2" presStyleCnt="4"/>
      <dgm:spPr/>
    </dgm:pt>
    <dgm:pt modelId="{9F20A6E7-59D0-4058-8FE5-0A7A27749027}" type="pres">
      <dgm:prSet presAssocID="{C1E0E4ED-FD49-4248-AC05-5B9F9B0920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82A8A023-A833-456D-9CE4-5F96A81018A2}" type="pres">
      <dgm:prSet presAssocID="{C1E0E4ED-FD49-4248-AC05-5B9F9B092074}" presName="spaceRect" presStyleCnt="0"/>
      <dgm:spPr/>
    </dgm:pt>
    <dgm:pt modelId="{A084DC01-E9A2-4858-99B2-4ED39A431A44}" type="pres">
      <dgm:prSet presAssocID="{C1E0E4ED-FD49-4248-AC05-5B9F9B092074}" presName="textRect" presStyleLbl="revTx" presStyleIdx="2" presStyleCnt="4">
        <dgm:presLayoutVars>
          <dgm:chMax val="1"/>
          <dgm:chPref val="1"/>
        </dgm:presLayoutVars>
      </dgm:prSet>
      <dgm:spPr/>
    </dgm:pt>
    <dgm:pt modelId="{633CE368-290A-4696-9CF1-06EF095002A9}" type="pres">
      <dgm:prSet presAssocID="{7E99862E-7530-4896-A70E-7E7D48A8A0EA}" presName="sibTrans" presStyleLbl="sibTrans2D1" presStyleIdx="0" presStyleCnt="0"/>
      <dgm:spPr/>
    </dgm:pt>
    <dgm:pt modelId="{6E93738A-B378-41B9-86C6-C3822E8D5900}" type="pres">
      <dgm:prSet presAssocID="{EF768F25-CBA6-4115-A321-EFF6196649B4}" presName="compNode" presStyleCnt="0"/>
      <dgm:spPr/>
    </dgm:pt>
    <dgm:pt modelId="{5D265690-F0BD-422E-8168-469538B2EA43}" type="pres">
      <dgm:prSet presAssocID="{EF768F25-CBA6-4115-A321-EFF6196649B4}" presName="iconBgRect" presStyleLbl="bgShp" presStyleIdx="3" presStyleCnt="4"/>
      <dgm:spPr/>
    </dgm:pt>
    <dgm:pt modelId="{E16BD04A-2CCA-4EBB-B2C3-4AE34416D876}" type="pres">
      <dgm:prSet presAssocID="{EF768F25-CBA6-4115-A321-EFF6196649B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793BC570-3DEA-48AF-BC86-CBBB48A70079}" type="pres">
      <dgm:prSet presAssocID="{EF768F25-CBA6-4115-A321-EFF6196649B4}" presName="spaceRect" presStyleCnt="0"/>
      <dgm:spPr/>
    </dgm:pt>
    <dgm:pt modelId="{D38E6309-B867-4826-8816-69E70D658B48}" type="pres">
      <dgm:prSet presAssocID="{EF768F25-CBA6-4115-A321-EFF6196649B4}" presName="textRect" presStyleLbl="revTx" presStyleIdx="3" presStyleCnt="4">
        <dgm:presLayoutVars>
          <dgm:chMax val="1"/>
          <dgm:chPref val="1"/>
        </dgm:presLayoutVars>
      </dgm:prSet>
      <dgm:spPr/>
    </dgm:pt>
  </dgm:ptLst>
  <dgm:cxnLst>
    <dgm:cxn modelId="{D4038612-394E-4129-BB6C-12982CE725E6}" srcId="{084A778D-CA15-4AEA-9ED7-CD745B6E8D01}" destId="{C1E0E4ED-FD49-4248-AC05-5B9F9B092074}" srcOrd="2" destOrd="0" parTransId="{A139F7B1-0258-482C-8C2A-4D4188AC35F9}" sibTransId="{7E99862E-7530-4896-A70E-7E7D48A8A0EA}"/>
    <dgm:cxn modelId="{74033622-D366-4E0B-864E-57ED9CD9F5EE}" type="presOf" srcId="{C1E0E4ED-FD49-4248-AC05-5B9F9B092074}" destId="{A084DC01-E9A2-4858-99B2-4ED39A431A44}" srcOrd="0" destOrd="0" presId="urn:microsoft.com/office/officeart/2018/2/layout/IconCircleList"/>
    <dgm:cxn modelId="{2088DA24-C143-4FF2-9E6A-93E77E3F6A65}" type="presOf" srcId="{1F0AA0B7-65A3-4712-B7B3-5B187B9A9694}" destId="{81F3DA6D-CEB4-4D6B-9F0D-822BFF51353A}" srcOrd="0" destOrd="0" presId="urn:microsoft.com/office/officeart/2018/2/layout/IconCircleList"/>
    <dgm:cxn modelId="{3814BF44-1A26-43B2-B7CF-DB30F09B99C6}" srcId="{084A778D-CA15-4AEA-9ED7-CD745B6E8D01}" destId="{ED765517-6B02-41C9-90C1-F7DB054500B1}" srcOrd="0" destOrd="0" parTransId="{D7958759-CEC0-4F88-A616-DEF78D475D27}" sibTransId="{1F0AA0B7-65A3-4712-B7B3-5B187B9A9694}"/>
    <dgm:cxn modelId="{3E34474C-4A3F-4955-8F50-450D10707D39}" srcId="{084A778D-CA15-4AEA-9ED7-CD745B6E8D01}" destId="{5919E229-4B8A-400C-9BB8-85537464A6DE}" srcOrd="1" destOrd="0" parTransId="{C25E25E5-60E3-42AC-8F90-7A20DC8569C3}" sibTransId="{F1E0F5FC-44A5-4BC0-9012-48B6071D985C}"/>
    <dgm:cxn modelId="{AD47CF58-005F-4B6E-B2B7-3C9728CE015B}" type="presOf" srcId="{5919E229-4B8A-400C-9BB8-85537464A6DE}" destId="{31664A0F-63B2-4B92-9429-C9BEB5623318}" srcOrd="0" destOrd="0" presId="urn:microsoft.com/office/officeart/2018/2/layout/IconCircleList"/>
    <dgm:cxn modelId="{D3D73695-78C4-404E-B557-F501E7CC0C82}" type="presOf" srcId="{7E99862E-7530-4896-A70E-7E7D48A8A0EA}" destId="{633CE368-290A-4696-9CF1-06EF095002A9}" srcOrd="0" destOrd="0" presId="urn:microsoft.com/office/officeart/2018/2/layout/IconCircleList"/>
    <dgm:cxn modelId="{835D8F9C-9477-4748-A464-73D822C37B3E}" type="presOf" srcId="{EF768F25-CBA6-4115-A321-EFF6196649B4}" destId="{D38E6309-B867-4826-8816-69E70D658B48}" srcOrd="0" destOrd="0" presId="urn:microsoft.com/office/officeart/2018/2/layout/IconCircleList"/>
    <dgm:cxn modelId="{E605C9B5-77C6-4937-A6A9-D4D3A80799AF}" srcId="{084A778D-CA15-4AEA-9ED7-CD745B6E8D01}" destId="{EF768F25-CBA6-4115-A321-EFF6196649B4}" srcOrd="3" destOrd="0" parTransId="{57495A5B-7E77-4EC2-A607-5A73EA098396}" sibTransId="{6103291E-7AD7-4173-A106-B2DB3D0CCF9E}"/>
    <dgm:cxn modelId="{DCCCC5B9-7312-4349-A77B-CA20757C2251}" type="presOf" srcId="{F1E0F5FC-44A5-4BC0-9012-48B6071D985C}" destId="{F5A4FCA1-6FB0-4323-9AE8-D2AD637FDE3F}" srcOrd="0" destOrd="0" presId="urn:microsoft.com/office/officeart/2018/2/layout/IconCircleList"/>
    <dgm:cxn modelId="{E3F358BC-5102-44C2-BF36-5367E6134BF1}" type="presOf" srcId="{084A778D-CA15-4AEA-9ED7-CD745B6E8D01}" destId="{0F77235E-E845-4D39-B917-09DEEC35A365}" srcOrd="0" destOrd="0" presId="urn:microsoft.com/office/officeart/2018/2/layout/IconCircleList"/>
    <dgm:cxn modelId="{F330DDD9-BEB4-459B-AF63-DEB41010C518}" type="presOf" srcId="{ED765517-6B02-41C9-90C1-F7DB054500B1}" destId="{33269CD1-E0EE-48AC-99AE-1B84DC8CA930}" srcOrd="0" destOrd="0" presId="urn:microsoft.com/office/officeart/2018/2/layout/IconCircleList"/>
    <dgm:cxn modelId="{FB38D5BB-4F62-4351-9537-6842AB43334A}" type="presParOf" srcId="{0F77235E-E845-4D39-B917-09DEEC35A365}" destId="{178A4092-ADB4-4E0F-AE2E-A9CA5E4DB7BA}" srcOrd="0" destOrd="0" presId="urn:microsoft.com/office/officeart/2018/2/layout/IconCircleList"/>
    <dgm:cxn modelId="{9CC5E251-BFEC-4A31-9478-1B843400C3F7}" type="presParOf" srcId="{178A4092-ADB4-4E0F-AE2E-A9CA5E4DB7BA}" destId="{EFD187EE-096B-4298-A8CD-C29ECF5B767C}" srcOrd="0" destOrd="0" presId="urn:microsoft.com/office/officeart/2018/2/layout/IconCircleList"/>
    <dgm:cxn modelId="{39BB4D18-5CEF-4101-9776-2C5146656FE3}" type="presParOf" srcId="{EFD187EE-096B-4298-A8CD-C29ECF5B767C}" destId="{19F17B4D-85A5-41CF-8460-B7EAC5BD93D8}" srcOrd="0" destOrd="0" presId="urn:microsoft.com/office/officeart/2018/2/layout/IconCircleList"/>
    <dgm:cxn modelId="{576FA289-6497-499E-8112-A15171B2E577}" type="presParOf" srcId="{EFD187EE-096B-4298-A8CD-C29ECF5B767C}" destId="{B46717ED-CAAE-44F9-90AB-0BD053BED7AC}" srcOrd="1" destOrd="0" presId="urn:microsoft.com/office/officeart/2018/2/layout/IconCircleList"/>
    <dgm:cxn modelId="{387B4C04-4EE0-4608-913A-F35EFF00852C}" type="presParOf" srcId="{EFD187EE-096B-4298-A8CD-C29ECF5B767C}" destId="{4FF311BE-0E42-4D49-BE01-671540B46B69}" srcOrd="2" destOrd="0" presId="urn:microsoft.com/office/officeart/2018/2/layout/IconCircleList"/>
    <dgm:cxn modelId="{ECA83D9B-9CE5-423C-BF28-B61D248E20B0}" type="presParOf" srcId="{EFD187EE-096B-4298-A8CD-C29ECF5B767C}" destId="{33269CD1-E0EE-48AC-99AE-1B84DC8CA930}" srcOrd="3" destOrd="0" presId="urn:microsoft.com/office/officeart/2018/2/layout/IconCircleList"/>
    <dgm:cxn modelId="{03084949-6944-4276-880A-57BBEA9E1393}" type="presParOf" srcId="{178A4092-ADB4-4E0F-AE2E-A9CA5E4DB7BA}" destId="{81F3DA6D-CEB4-4D6B-9F0D-822BFF51353A}" srcOrd="1" destOrd="0" presId="urn:microsoft.com/office/officeart/2018/2/layout/IconCircleList"/>
    <dgm:cxn modelId="{FCCA0B7C-62E5-49D7-8E7D-A234EBFF7938}" type="presParOf" srcId="{178A4092-ADB4-4E0F-AE2E-A9CA5E4DB7BA}" destId="{057BBC40-2713-4503-AE92-F68789DC6588}" srcOrd="2" destOrd="0" presId="urn:microsoft.com/office/officeart/2018/2/layout/IconCircleList"/>
    <dgm:cxn modelId="{62892DC6-D5B4-4C35-82C1-8828E831F0B3}" type="presParOf" srcId="{057BBC40-2713-4503-AE92-F68789DC6588}" destId="{7F86507D-8BBA-401C-9D57-0C3A12C0981C}" srcOrd="0" destOrd="0" presId="urn:microsoft.com/office/officeart/2018/2/layout/IconCircleList"/>
    <dgm:cxn modelId="{1BAD063A-B7FA-41BB-962D-71BA08723124}" type="presParOf" srcId="{057BBC40-2713-4503-AE92-F68789DC6588}" destId="{C32AEC6C-6CB3-49FB-90F4-08F0D3844464}" srcOrd="1" destOrd="0" presId="urn:microsoft.com/office/officeart/2018/2/layout/IconCircleList"/>
    <dgm:cxn modelId="{A734A61A-C318-4BCB-A382-627E363C3774}" type="presParOf" srcId="{057BBC40-2713-4503-AE92-F68789DC6588}" destId="{29A09724-6F82-4C9F-9618-89AA1B914FCE}" srcOrd="2" destOrd="0" presId="urn:microsoft.com/office/officeart/2018/2/layout/IconCircleList"/>
    <dgm:cxn modelId="{F36FE28D-D62A-4885-9573-AB1E68F68664}" type="presParOf" srcId="{057BBC40-2713-4503-AE92-F68789DC6588}" destId="{31664A0F-63B2-4B92-9429-C9BEB5623318}" srcOrd="3" destOrd="0" presId="urn:microsoft.com/office/officeart/2018/2/layout/IconCircleList"/>
    <dgm:cxn modelId="{623D8E7B-BD71-43D3-8318-485492724BF5}" type="presParOf" srcId="{178A4092-ADB4-4E0F-AE2E-A9CA5E4DB7BA}" destId="{F5A4FCA1-6FB0-4323-9AE8-D2AD637FDE3F}" srcOrd="3" destOrd="0" presId="urn:microsoft.com/office/officeart/2018/2/layout/IconCircleList"/>
    <dgm:cxn modelId="{6888A66E-E0A5-4A64-BF44-E8264DDC8324}" type="presParOf" srcId="{178A4092-ADB4-4E0F-AE2E-A9CA5E4DB7BA}" destId="{15CDD474-E1F7-4FCF-A1BF-42D0FA65BCBB}" srcOrd="4" destOrd="0" presId="urn:microsoft.com/office/officeart/2018/2/layout/IconCircleList"/>
    <dgm:cxn modelId="{39142DF9-C58A-4618-909E-2302F9712EE1}" type="presParOf" srcId="{15CDD474-E1F7-4FCF-A1BF-42D0FA65BCBB}" destId="{7CA39DFC-C28D-4EAD-8F9C-75D81D78A518}" srcOrd="0" destOrd="0" presId="urn:microsoft.com/office/officeart/2018/2/layout/IconCircleList"/>
    <dgm:cxn modelId="{DE0889FC-CEAD-43E6-AC3F-8140AD5A29DE}" type="presParOf" srcId="{15CDD474-E1F7-4FCF-A1BF-42D0FA65BCBB}" destId="{9F20A6E7-59D0-4058-8FE5-0A7A27749027}" srcOrd="1" destOrd="0" presId="urn:microsoft.com/office/officeart/2018/2/layout/IconCircleList"/>
    <dgm:cxn modelId="{C4D22303-2D2F-412A-A210-54C776ECF653}" type="presParOf" srcId="{15CDD474-E1F7-4FCF-A1BF-42D0FA65BCBB}" destId="{82A8A023-A833-456D-9CE4-5F96A81018A2}" srcOrd="2" destOrd="0" presId="urn:microsoft.com/office/officeart/2018/2/layout/IconCircleList"/>
    <dgm:cxn modelId="{FAB1B2AA-BA0E-4C55-BF5A-623D77A42C34}" type="presParOf" srcId="{15CDD474-E1F7-4FCF-A1BF-42D0FA65BCBB}" destId="{A084DC01-E9A2-4858-99B2-4ED39A431A44}" srcOrd="3" destOrd="0" presId="urn:microsoft.com/office/officeart/2018/2/layout/IconCircleList"/>
    <dgm:cxn modelId="{AD6E079C-54FB-4D0B-BE0B-D1061EF4C81E}" type="presParOf" srcId="{178A4092-ADB4-4E0F-AE2E-A9CA5E4DB7BA}" destId="{633CE368-290A-4696-9CF1-06EF095002A9}" srcOrd="5" destOrd="0" presId="urn:microsoft.com/office/officeart/2018/2/layout/IconCircleList"/>
    <dgm:cxn modelId="{9AA951DA-1AA0-40D7-86F0-9FF728793770}" type="presParOf" srcId="{178A4092-ADB4-4E0F-AE2E-A9CA5E4DB7BA}" destId="{6E93738A-B378-41B9-86C6-C3822E8D5900}" srcOrd="6" destOrd="0" presId="urn:microsoft.com/office/officeart/2018/2/layout/IconCircleList"/>
    <dgm:cxn modelId="{8FF5114D-6AF2-46EC-8F2E-93DF71D40ACF}" type="presParOf" srcId="{6E93738A-B378-41B9-86C6-C3822E8D5900}" destId="{5D265690-F0BD-422E-8168-469538B2EA43}" srcOrd="0" destOrd="0" presId="urn:microsoft.com/office/officeart/2018/2/layout/IconCircleList"/>
    <dgm:cxn modelId="{5982FAFC-979D-4B25-A471-A746965110AB}" type="presParOf" srcId="{6E93738A-B378-41B9-86C6-C3822E8D5900}" destId="{E16BD04A-2CCA-4EBB-B2C3-4AE34416D876}" srcOrd="1" destOrd="0" presId="urn:microsoft.com/office/officeart/2018/2/layout/IconCircleList"/>
    <dgm:cxn modelId="{91DEBB12-BE80-42AD-AE25-5FFDDB9F4934}" type="presParOf" srcId="{6E93738A-B378-41B9-86C6-C3822E8D5900}" destId="{793BC570-3DEA-48AF-BC86-CBBB48A70079}" srcOrd="2" destOrd="0" presId="urn:microsoft.com/office/officeart/2018/2/layout/IconCircleList"/>
    <dgm:cxn modelId="{B0DB5BDE-A3B0-41AE-8152-33F4E1C41FEE}" type="presParOf" srcId="{6E93738A-B378-41B9-86C6-C3822E8D5900}" destId="{D38E6309-B867-4826-8816-69E70D658B4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17B4D-85A5-41CF-8460-B7EAC5BD93D8}">
      <dsp:nvSpPr>
        <dsp:cNvPr id="0" name=""/>
        <dsp:cNvSpPr/>
      </dsp:nvSpPr>
      <dsp:spPr>
        <a:xfrm>
          <a:off x="184883" y="219874"/>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717ED-CAAE-44F9-90AB-0BD053BED7AC}">
      <dsp:nvSpPr>
        <dsp:cNvPr id="0" name=""/>
        <dsp:cNvSpPr/>
      </dsp:nvSpPr>
      <dsp:spPr>
        <a:xfrm>
          <a:off x="462450" y="497441"/>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269CD1-E0EE-48AC-99AE-1B84DC8CA930}">
      <dsp:nvSpPr>
        <dsp:cNvPr id="0" name=""/>
        <dsp:cNvSpPr/>
      </dsp:nvSpPr>
      <dsp:spPr>
        <a:xfrm>
          <a:off x="1789861" y="2198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Overview of Company</a:t>
          </a:r>
          <a:endParaRPr lang="en-US" sz="2400" kern="1200"/>
        </a:p>
      </dsp:txBody>
      <dsp:txXfrm>
        <a:off x="1789861" y="219874"/>
        <a:ext cx="3115545" cy="1321746"/>
      </dsp:txXfrm>
    </dsp:sp>
    <dsp:sp modelId="{7F86507D-8BBA-401C-9D57-0C3A12C0981C}">
      <dsp:nvSpPr>
        <dsp:cNvPr id="0" name=""/>
        <dsp:cNvSpPr/>
      </dsp:nvSpPr>
      <dsp:spPr>
        <a:xfrm>
          <a:off x="5448267" y="219874"/>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AEC6C-6CB3-49FB-90F4-08F0D3844464}">
      <dsp:nvSpPr>
        <dsp:cNvPr id="0" name=""/>
        <dsp:cNvSpPr/>
      </dsp:nvSpPr>
      <dsp:spPr>
        <a:xfrm>
          <a:off x="5725834" y="497441"/>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664A0F-63B2-4B92-9429-C9BEB5623318}">
      <dsp:nvSpPr>
        <dsp:cNvPr id="0" name=""/>
        <dsp:cNvSpPr/>
      </dsp:nvSpPr>
      <dsp:spPr>
        <a:xfrm>
          <a:off x="7053245" y="2198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About data</a:t>
          </a:r>
          <a:endParaRPr lang="en-US" sz="2400" kern="1200"/>
        </a:p>
      </dsp:txBody>
      <dsp:txXfrm>
        <a:off x="7053245" y="219874"/>
        <a:ext cx="3115545" cy="1321746"/>
      </dsp:txXfrm>
    </dsp:sp>
    <dsp:sp modelId="{7CA39DFC-C28D-4EAD-8F9C-75D81D78A518}">
      <dsp:nvSpPr>
        <dsp:cNvPr id="0" name=""/>
        <dsp:cNvSpPr/>
      </dsp:nvSpPr>
      <dsp:spPr>
        <a:xfrm>
          <a:off x="184883" y="2173128"/>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0A6E7-59D0-4058-8FE5-0A7A27749027}">
      <dsp:nvSpPr>
        <dsp:cNvPr id="0" name=""/>
        <dsp:cNvSpPr/>
      </dsp:nvSpPr>
      <dsp:spPr>
        <a:xfrm>
          <a:off x="462450" y="2450695"/>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84DC01-E9A2-4858-99B2-4ED39A431A44}">
      <dsp:nvSpPr>
        <dsp:cNvPr id="0" name=""/>
        <dsp:cNvSpPr/>
      </dsp:nvSpPr>
      <dsp:spPr>
        <a:xfrm>
          <a:off x="1789861" y="2173128"/>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Objective</a:t>
          </a:r>
          <a:endParaRPr lang="en-US" sz="2400" kern="1200"/>
        </a:p>
      </dsp:txBody>
      <dsp:txXfrm>
        <a:off x="1789861" y="2173128"/>
        <a:ext cx="3115545" cy="1321746"/>
      </dsp:txXfrm>
    </dsp:sp>
    <dsp:sp modelId="{5D265690-F0BD-422E-8168-469538B2EA43}">
      <dsp:nvSpPr>
        <dsp:cNvPr id="0" name=""/>
        <dsp:cNvSpPr/>
      </dsp:nvSpPr>
      <dsp:spPr>
        <a:xfrm>
          <a:off x="5448267" y="2173128"/>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BD04A-2CCA-4EBB-B2C3-4AE34416D876}">
      <dsp:nvSpPr>
        <dsp:cNvPr id="0" name=""/>
        <dsp:cNvSpPr/>
      </dsp:nvSpPr>
      <dsp:spPr>
        <a:xfrm>
          <a:off x="5725834" y="2450695"/>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8E6309-B867-4826-8816-69E70D658B48}">
      <dsp:nvSpPr>
        <dsp:cNvPr id="0" name=""/>
        <dsp:cNvSpPr/>
      </dsp:nvSpPr>
      <dsp:spPr>
        <a:xfrm>
          <a:off x="7053245" y="2173128"/>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Ad hoc request with Insights</a:t>
          </a:r>
          <a:endParaRPr lang="en-US" sz="2400" kern="1200"/>
        </a:p>
      </dsp:txBody>
      <dsp:txXfrm>
        <a:off x="7053245" y="2173128"/>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4D44B-5AA8-4FED-A7E2-407CCFE823AD}" type="datetimeFigureOut">
              <a:rPr lang="en-IN" smtClean="0"/>
              <a:t>22-01-2024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55F36-DA89-4F02-B6B5-93317348A4B6}" type="slidenum">
              <a:rPr lang="en-IN" smtClean="0"/>
              <a:t>‹#›</a:t>
            </a:fld>
            <a:endParaRPr lang="en-IN"/>
          </a:p>
        </p:txBody>
      </p:sp>
    </p:spTree>
    <p:extLst>
      <p:ext uri="{BB962C8B-B14F-4D97-AF65-F5344CB8AC3E}">
        <p14:creationId xmlns:p14="http://schemas.microsoft.com/office/powerpoint/2010/main" val="7075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Hi everyone, I welcome you all to this video presentation of </a:t>
            </a:r>
            <a:r>
              <a:rPr lang="en-IN" err="1"/>
              <a:t>codebasics</a:t>
            </a:r>
            <a:r>
              <a:rPr lang="en-IN"/>
              <a:t> resume project challenge, this project is related to consumer goods domain and I have showcased my analytical skills by using </a:t>
            </a:r>
            <a:r>
              <a:rPr lang="en-IN" err="1"/>
              <a:t>sql</a:t>
            </a:r>
            <a:r>
              <a:rPr lang="en-IN"/>
              <a:t> to query data and power bi to visualise and provide insights to the top level management.</a:t>
            </a:r>
          </a:p>
          <a:p>
            <a:r>
              <a:rPr lang="en-IN"/>
              <a:t>As part of project submission I am posting this presentation along with link to my </a:t>
            </a:r>
            <a:r>
              <a:rPr lang="en-IN" err="1"/>
              <a:t>github</a:t>
            </a:r>
            <a:r>
              <a:rPr lang="en-IN"/>
              <a:t> profile. Alright let us jump right in…</a:t>
            </a:r>
          </a:p>
        </p:txBody>
      </p:sp>
      <p:sp>
        <p:nvSpPr>
          <p:cNvPr id="4" name="Slide Number Placeholder 3"/>
          <p:cNvSpPr>
            <a:spLocks noGrp="1"/>
          </p:cNvSpPr>
          <p:nvPr>
            <p:ph type="sldNum" sz="quarter" idx="5"/>
          </p:nvPr>
        </p:nvSpPr>
        <p:spPr/>
        <p:txBody>
          <a:bodyPr/>
          <a:lstStyle/>
          <a:p>
            <a:fld id="{6F955F36-DA89-4F02-B6B5-93317348A4B6}" type="slidenum">
              <a:rPr lang="en-IN" smtClean="0"/>
              <a:t>1</a:t>
            </a:fld>
            <a:endParaRPr lang="en-IN"/>
          </a:p>
        </p:txBody>
      </p:sp>
    </p:spTree>
    <p:extLst>
      <p:ext uri="{BB962C8B-B14F-4D97-AF65-F5344CB8AC3E}">
        <p14:creationId xmlns:p14="http://schemas.microsoft.com/office/powerpoint/2010/main" val="218157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10</a:t>
            </a:fld>
            <a:endParaRPr lang="en-IN"/>
          </a:p>
        </p:txBody>
      </p:sp>
    </p:spTree>
    <p:extLst>
      <p:ext uri="{BB962C8B-B14F-4D97-AF65-F5344CB8AC3E}">
        <p14:creationId xmlns:p14="http://schemas.microsoft.com/office/powerpoint/2010/main" val="623054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With that we have reached the end of this presentation, I would like to thank Dhaval Sir and Hemanand Sir and the codebasics team for giving an opportunity to improve our analytical skills by working on projects like these. Please feel free to give your feedback in the comment section, have a good one, thank you all, Bye!</a:t>
            </a:r>
          </a:p>
        </p:txBody>
      </p:sp>
      <p:sp>
        <p:nvSpPr>
          <p:cNvPr id="4" name="Slide Number Placeholder 3"/>
          <p:cNvSpPr>
            <a:spLocks noGrp="1"/>
          </p:cNvSpPr>
          <p:nvPr>
            <p:ph type="sldNum" sz="quarter" idx="5"/>
          </p:nvPr>
        </p:nvSpPr>
        <p:spPr/>
        <p:txBody>
          <a:bodyPr/>
          <a:lstStyle/>
          <a:p>
            <a:fld id="{6F955F36-DA89-4F02-B6B5-93317348A4B6}" type="slidenum">
              <a:rPr lang="en-IN" smtClean="0"/>
              <a:t>25</a:t>
            </a:fld>
            <a:endParaRPr lang="en-IN"/>
          </a:p>
        </p:txBody>
      </p:sp>
    </p:spTree>
    <p:extLst>
      <p:ext uri="{BB962C8B-B14F-4D97-AF65-F5344CB8AC3E}">
        <p14:creationId xmlns:p14="http://schemas.microsoft.com/office/powerpoint/2010/main" val="365495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2</a:t>
            </a:fld>
            <a:endParaRPr lang="en-IN"/>
          </a:p>
        </p:txBody>
      </p:sp>
    </p:spTree>
    <p:extLst>
      <p:ext uri="{BB962C8B-B14F-4D97-AF65-F5344CB8AC3E}">
        <p14:creationId xmlns:p14="http://schemas.microsoft.com/office/powerpoint/2010/main" val="136963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3</a:t>
            </a:fld>
            <a:endParaRPr lang="en-IN"/>
          </a:p>
        </p:txBody>
      </p:sp>
    </p:spTree>
    <p:extLst>
      <p:ext uri="{BB962C8B-B14F-4D97-AF65-F5344CB8AC3E}">
        <p14:creationId xmlns:p14="http://schemas.microsoft.com/office/powerpoint/2010/main" val="1394142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4</a:t>
            </a:fld>
            <a:endParaRPr lang="en-IN"/>
          </a:p>
        </p:txBody>
      </p:sp>
    </p:spTree>
    <p:extLst>
      <p:ext uri="{BB962C8B-B14F-4D97-AF65-F5344CB8AC3E}">
        <p14:creationId xmlns:p14="http://schemas.microsoft.com/office/powerpoint/2010/main" val="2359140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5</a:t>
            </a:fld>
            <a:endParaRPr lang="en-IN"/>
          </a:p>
        </p:txBody>
      </p:sp>
    </p:spTree>
    <p:extLst>
      <p:ext uri="{BB962C8B-B14F-4D97-AF65-F5344CB8AC3E}">
        <p14:creationId xmlns:p14="http://schemas.microsoft.com/office/powerpoint/2010/main" val="62874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6</a:t>
            </a:fld>
            <a:endParaRPr lang="en-IN"/>
          </a:p>
        </p:txBody>
      </p:sp>
    </p:spTree>
    <p:extLst>
      <p:ext uri="{BB962C8B-B14F-4D97-AF65-F5344CB8AC3E}">
        <p14:creationId xmlns:p14="http://schemas.microsoft.com/office/powerpoint/2010/main" val="3083682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7</a:t>
            </a:fld>
            <a:endParaRPr lang="en-IN"/>
          </a:p>
        </p:txBody>
      </p:sp>
    </p:spTree>
    <p:extLst>
      <p:ext uri="{BB962C8B-B14F-4D97-AF65-F5344CB8AC3E}">
        <p14:creationId xmlns:p14="http://schemas.microsoft.com/office/powerpoint/2010/main" val="158346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8</a:t>
            </a:fld>
            <a:endParaRPr lang="en-IN"/>
          </a:p>
        </p:txBody>
      </p:sp>
    </p:spTree>
    <p:extLst>
      <p:ext uri="{BB962C8B-B14F-4D97-AF65-F5344CB8AC3E}">
        <p14:creationId xmlns:p14="http://schemas.microsoft.com/office/powerpoint/2010/main" val="249924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955F36-DA89-4F02-B6B5-93317348A4B6}" type="slidenum">
              <a:rPr lang="en-IN" smtClean="0"/>
              <a:t>9</a:t>
            </a:fld>
            <a:endParaRPr lang="en-IN"/>
          </a:p>
        </p:txBody>
      </p:sp>
    </p:spTree>
    <p:extLst>
      <p:ext uri="{BB962C8B-B14F-4D97-AF65-F5344CB8AC3E}">
        <p14:creationId xmlns:p14="http://schemas.microsoft.com/office/powerpoint/2010/main" val="113097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9F0BF-41F6-41A1-A284-B7544A79C7BC}"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04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3CAFFFC-5F63-4BC3-9836-301A141311ED}" type="datetime1">
              <a:rPr lang="en-US" smtClean="0"/>
              <a:t>1/22/2024</a:t>
            </a:fld>
            <a:endParaRPr lang="en-US"/>
          </a:p>
        </p:txBody>
      </p:sp>
      <p:sp>
        <p:nvSpPr>
          <p:cNvPr id="4" name="Footer Placeholder 3"/>
          <p:cNvSpPr>
            <a:spLocks noGrp="1"/>
          </p:cNvSpPr>
          <p:nvPr>
            <p:ph type="ftr" sz="quarter" idx="11"/>
          </p:nvPr>
        </p:nvSpPr>
        <p:spPr/>
        <p:txBody>
          <a:bodyPr/>
          <a:lstStyle/>
          <a:p>
            <a:r>
              <a:rPr lang="en-US"/>
              <a:t>Gurjeet Singh Sodhi</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457602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FFFC-5F63-4BC3-9836-301A141311ED}"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113185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FFFC-5F63-4BC3-9836-301A141311ED}"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863734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FFFC-5F63-4BC3-9836-301A141311ED}"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992424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FFFC-5F63-4BC3-9836-301A141311ED}"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510587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AFFFC-5F63-4BC3-9836-301A141311ED}"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795937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FFFC-5F63-4BC3-9836-301A141311ED}"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321762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FFFC-5F63-4BC3-9836-301A141311ED}"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2978962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60392-19EB-46C7-AABB-6EAEC082997A}"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8987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C42B0-F9D6-421C-8ABA-865CC6612C60}" type="datetime1">
              <a:rPr lang="en-US" smtClean="0"/>
              <a:t>1/22/2024</a:t>
            </a:fld>
            <a:endParaRPr lang="en-US"/>
          </a:p>
        </p:txBody>
      </p:sp>
      <p:sp>
        <p:nvSpPr>
          <p:cNvPr id="5" name="Footer Placeholder 4"/>
          <p:cNvSpPr>
            <a:spLocks noGrp="1"/>
          </p:cNvSpPr>
          <p:nvPr>
            <p:ph type="ftr" sz="quarter" idx="11"/>
          </p:nvPr>
        </p:nvSpPr>
        <p:spPr/>
        <p:txBody>
          <a:bodyPr/>
          <a:lstStyle/>
          <a:p>
            <a:r>
              <a:rPr lang="en-US"/>
              <a:t>Gurjeet Singh Sodhi</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2365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BBAB1-A7F1-4255-B96A-06E6BE71BC50}" type="datetime1">
              <a:rPr lang="en-US" smtClean="0"/>
              <a:t>1/22/2024</a:t>
            </a:fld>
            <a:endParaRPr lang="en-US"/>
          </a:p>
        </p:txBody>
      </p:sp>
      <p:sp>
        <p:nvSpPr>
          <p:cNvPr id="6" name="Footer Placeholder 5"/>
          <p:cNvSpPr>
            <a:spLocks noGrp="1"/>
          </p:cNvSpPr>
          <p:nvPr>
            <p:ph type="ftr" sz="quarter" idx="11"/>
          </p:nvPr>
        </p:nvSpPr>
        <p:spPr/>
        <p:txBody>
          <a:bodyPr/>
          <a:lstStyle/>
          <a:p>
            <a:r>
              <a:rPr lang="en-US"/>
              <a:t>Gurjeet Singh Sodhi</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9535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D8FBE1-5690-4A86-B137-3D828CBDCD89}" type="datetime1">
              <a:rPr lang="en-US" smtClean="0"/>
              <a:t>1/22/2024</a:t>
            </a:fld>
            <a:endParaRPr lang="en-US"/>
          </a:p>
        </p:txBody>
      </p:sp>
      <p:sp>
        <p:nvSpPr>
          <p:cNvPr id="8" name="Footer Placeholder 7"/>
          <p:cNvSpPr>
            <a:spLocks noGrp="1"/>
          </p:cNvSpPr>
          <p:nvPr>
            <p:ph type="ftr" sz="quarter" idx="11"/>
          </p:nvPr>
        </p:nvSpPr>
        <p:spPr/>
        <p:txBody>
          <a:bodyPr/>
          <a:lstStyle/>
          <a:p>
            <a:r>
              <a:rPr lang="en-US"/>
              <a:t>Gurjeet Singh Sodhi</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5798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9E20C-A3D6-4F50-84A7-021658CA43B4}" type="datetime1">
              <a:rPr lang="en-US" smtClean="0"/>
              <a:t>1/22/2024</a:t>
            </a:fld>
            <a:endParaRPr lang="en-US"/>
          </a:p>
        </p:txBody>
      </p:sp>
      <p:sp>
        <p:nvSpPr>
          <p:cNvPr id="4" name="Footer Placeholder 3"/>
          <p:cNvSpPr>
            <a:spLocks noGrp="1"/>
          </p:cNvSpPr>
          <p:nvPr>
            <p:ph type="ftr" sz="quarter" idx="11"/>
          </p:nvPr>
        </p:nvSpPr>
        <p:spPr/>
        <p:txBody>
          <a:bodyPr/>
          <a:lstStyle/>
          <a:p>
            <a:r>
              <a:rPr lang="en-US"/>
              <a:t>Gurjeet Singh Sodhi</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131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658E5-90F1-4587-836C-FE5E2CF0F528}" type="datetime1">
              <a:rPr lang="en-US" smtClean="0"/>
              <a:t>1/22/2024</a:t>
            </a:fld>
            <a:endParaRPr lang="en-US"/>
          </a:p>
        </p:txBody>
      </p:sp>
      <p:sp>
        <p:nvSpPr>
          <p:cNvPr id="3" name="Footer Placeholder 2"/>
          <p:cNvSpPr>
            <a:spLocks noGrp="1"/>
          </p:cNvSpPr>
          <p:nvPr>
            <p:ph type="ftr" sz="quarter" idx="11"/>
          </p:nvPr>
        </p:nvSpPr>
        <p:spPr/>
        <p:txBody>
          <a:bodyPr/>
          <a:lstStyle/>
          <a:p>
            <a:r>
              <a:rPr lang="en-US"/>
              <a:t>Gurjeet Singh Sodhi</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151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52D0EC-8241-4591-B879-0490A8E04C36}" type="datetime1">
              <a:rPr lang="en-US" smtClean="0"/>
              <a:t>1/22/2024</a:t>
            </a:fld>
            <a:endParaRPr lang="en-US"/>
          </a:p>
        </p:txBody>
      </p:sp>
      <p:sp>
        <p:nvSpPr>
          <p:cNvPr id="6" name="Footer Placeholder 5"/>
          <p:cNvSpPr>
            <a:spLocks noGrp="1"/>
          </p:cNvSpPr>
          <p:nvPr>
            <p:ph type="ftr" sz="quarter" idx="11"/>
          </p:nvPr>
        </p:nvSpPr>
        <p:spPr/>
        <p:txBody>
          <a:bodyPr/>
          <a:lstStyle/>
          <a:p>
            <a:r>
              <a:rPr lang="en-US"/>
              <a:t>Gurjeet Singh Sodhi</a:t>
            </a:r>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96057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8E1DE-E846-4955-AC6B-C650EA30FD23}" type="datetime1">
              <a:rPr lang="en-US" smtClean="0"/>
              <a:t>1/22/2024</a:t>
            </a:fld>
            <a:endParaRPr lang="en-US"/>
          </a:p>
        </p:txBody>
      </p:sp>
      <p:sp>
        <p:nvSpPr>
          <p:cNvPr id="6" name="Footer Placeholder 5"/>
          <p:cNvSpPr>
            <a:spLocks noGrp="1"/>
          </p:cNvSpPr>
          <p:nvPr>
            <p:ph type="ftr" sz="quarter" idx="11"/>
          </p:nvPr>
        </p:nvSpPr>
        <p:spPr/>
        <p:txBody>
          <a:bodyPr/>
          <a:lstStyle/>
          <a:p>
            <a:pPr algn="l"/>
            <a:r>
              <a:rPr lang="en-US"/>
              <a:t>Gurjeet Singh Sodhi</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1949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3CAFFFC-5F63-4BC3-9836-301A141311ED}" type="datetime1">
              <a:rPr lang="en-US" smtClean="0"/>
              <a:t>1/22/2024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Gurjeet Singh Sodhi</a:t>
            </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334422297"/>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26729" y="3447477"/>
            <a:ext cx="6436104" cy="1052422"/>
          </a:xfrm>
        </p:spPr>
        <p:txBody>
          <a:bodyPr>
            <a:normAutofit/>
          </a:bodyPr>
          <a:lstStyle/>
          <a:p>
            <a:pPr algn="l"/>
            <a:r>
              <a:rPr lang="en-IN" sz="3100" b="1" dirty="0">
                <a:solidFill>
                  <a:schemeClr val="bg1">
                    <a:lumMod val="95000"/>
                    <a:lumOff val="5000"/>
                  </a:schemeClr>
                </a:solidFill>
                <a:latin typeface="Segoe UI" panose="020B0502040204020203" pitchFamily="34" charset="0"/>
                <a:cs typeface="Segoe UI" panose="020B0502040204020203" pitchFamily="34" charset="0"/>
              </a:rPr>
              <a:t>Consumer Goods  Insights</a:t>
            </a:r>
            <a:br>
              <a:rPr lang="en-IN" sz="3100" b="1" dirty="0">
                <a:solidFill>
                  <a:schemeClr val="tx1"/>
                </a:solidFill>
                <a:latin typeface="Segoe UI" panose="020B0502040204020203" pitchFamily="34" charset="0"/>
                <a:cs typeface="Segoe UI" panose="020B0502040204020203" pitchFamily="34" charset="0"/>
              </a:rPr>
            </a:br>
            <a:endParaRPr lang="en-US" sz="3100" dirty="0">
              <a:solidFill>
                <a:schemeClr val="tx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648936" y="4830650"/>
            <a:ext cx="3420424" cy="316548"/>
          </a:xfrm>
        </p:spPr>
        <p:txBody>
          <a:bodyPr>
            <a:noAutofit/>
          </a:bodyPr>
          <a:lstStyle/>
          <a:p>
            <a:pPr algn="l">
              <a:lnSpc>
                <a:spcPct val="100000"/>
              </a:lnSpc>
            </a:pPr>
            <a:r>
              <a:rPr lang="en-US" sz="1400" b="1" dirty="0">
                <a:solidFill>
                  <a:schemeClr val="bg1">
                    <a:lumMod val="95000"/>
                    <a:lumOff val="5000"/>
                  </a:schemeClr>
                </a:solidFill>
              </a:rPr>
              <a:t>Presenter:  Abhishek Chaurasia</a:t>
            </a:r>
          </a:p>
        </p:txBody>
      </p:sp>
      <p:pic>
        <p:nvPicPr>
          <p:cNvPr id="4" name="Picture 3" descr="A picture containing text, clipart&#10;&#10;Description automatically generated">
            <a:extLst>
              <a:ext uri="{FF2B5EF4-FFF2-40B4-BE49-F238E27FC236}">
                <a16:creationId xmlns:a16="http://schemas.microsoft.com/office/drawing/2014/main" id="{C6719835-2F32-F999-EA98-BA337F7FD182}"/>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137669" y="5808700"/>
            <a:ext cx="941723" cy="925475"/>
          </a:xfrm>
          <a:prstGeom prst="ellipse">
            <a:avLst/>
          </a:prstGeom>
          <a:noFill/>
          <a:ln>
            <a:noFill/>
          </a:ln>
        </p:spPr>
      </p:pic>
      <p:pic>
        <p:nvPicPr>
          <p:cNvPr id="7" name="Picture 6" descr="Logo, icon&#10;&#10;Description automatically generated">
            <a:extLst>
              <a:ext uri="{FF2B5EF4-FFF2-40B4-BE49-F238E27FC236}">
                <a16:creationId xmlns:a16="http://schemas.microsoft.com/office/drawing/2014/main" id="{FDE63F3E-6375-85A9-D3C4-D5BB091CB011}"/>
              </a:ext>
            </a:extLst>
          </p:cNvPr>
          <p:cNvPicPr>
            <a:picLocks noChangeAspect="1"/>
          </p:cNvPicPr>
          <p:nvPr/>
        </p:nvPicPr>
        <p:blipFill>
          <a:blip r:embed="rId5"/>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8507E3-5D52-D70D-4966-4B5C66891032}"/>
              </a:ext>
            </a:extLst>
          </p:cNvPr>
          <p:cNvSpPr txBox="1"/>
          <p:nvPr/>
        </p:nvSpPr>
        <p:spPr>
          <a:xfrm>
            <a:off x="1355602" y="378359"/>
            <a:ext cx="8935617" cy="923330"/>
          </a:xfrm>
          <a:prstGeom prst="rect">
            <a:avLst/>
          </a:prstGeom>
          <a:noFill/>
        </p:spPr>
        <p:txBody>
          <a:bodyPr wrap="square" rtlCol="0">
            <a:spAutoFit/>
          </a:bodyPr>
          <a:lstStyle/>
          <a:p>
            <a:r>
              <a:rPr lang="en-US">
                <a:highlight>
                  <a:srgbClr val="808080"/>
                </a:highlight>
              </a:rPr>
              <a:t>Request 3</a:t>
            </a:r>
            <a:r>
              <a:rPr lang="en-US"/>
              <a:t>: Provide a report with all the unique product counts for each segment and sort them in descending order of product counts. The final output contains 2 fields:  </a:t>
            </a:r>
          </a:p>
          <a:p>
            <a:r>
              <a:rPr lang="en-US"/>
              <a:t> segment, product_count </a:t>
            </a:r>
            <a:endParaRPr lang="en-IN"/>
          </a:p>
        </p:txBody>
      </p:sp>
      <p:sp>
        <p:nvSpPr>
          <p:cNvPr id="17" name="TextBox 16">
            <a:extLst>
              <a:ext uri="{FF2B5EF4-FFF2-40B4-BE49-F238E27FC236}">
                <a16:creationId xmlns:a16="http://schemas.microsoft.com/office/drawing/2014/main" id="{720B2DE8-F7ED-9A78-CA0B-C6573C422B90}"/>
              </a:ext>
            </a:extLst>
          </p:cNvPr>
          <p:cNvSpPr txBox="1"/>
          <p:nvPr/>
        </p:nvSpPr>
        <p:spPr>
          <a:xfrm>
            <a:off x="7671784" y="1511161"/>
            <a:ext cx="2812211" cy="369332"/>
          </a:xfrm>
          <a:prstGeom prst="rect">
            <a:avLst/>
          </a:prstGeom>
          <a:noFill/>
        </p:spPr>
        <p:txBody>
          <a:bodyPr wrap="square" rtlCol="0">
            <a:spAutoFit/>
          </a:bodyPr>
          <a:lstStyle/>
          <a:p>
            <a:pPr algn="ctr"/>
            <a:r>
              <a:rPr lang="en-IN">
                <a:highlight>
                  <a:srgbClr val="808080"/>
                </a:highlight>
              </a:rPr>
              <a:t>Output:</a:t>
            </a:r>
          </a:p>
        </p:txBody>
      </p:sp>
      <p:pic>
        <p:nvPicPr>
          <p:cNvPr id="3" name="Picture 2">
            <a:extLst>
              <a:ext uri="{FF2B5EF4-FFF2-40B4-BE49-F238E27FC236}">
                <a16:creationId xmlns:a16="http://schemas.microsoft.com/office/drawing/2014/main" id="{B8327C5C-7DE7-10C0-30ED-5E143CB47DA4}"/>
              </a:ext>
            </a:extLst>
          </p:cNvPr>
          <p:cNvPicPr>
            <a:picLocks noChangeAspect="1"/>
          </p:cNvPicPr>
          <p:nvPr/>
        </p:nvPicPr>
        <p:blipFill>
          <a:blip r:embed="rId4"/>
          <a:stretch>
            <a:fillRect/>
          </a:stretch>
        </p:blipFill>
        <p:spPr>
          <a:xfrm>
            <a:off x="7686602" y="1987985"/>
            <a:ext cx="2812211" cy="1570184"/>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2" name="Picture 1" descr="Logo, icon&#10;&#10;Description automatically generated">
            <a:extLst>
              <a:ext uri="{FF2B5EF4-FFF2-40B4-BE49-F238E27FC236}">
                <a16:creationId xmlns:a16="http://schemas.microsoft.com/office/drawing/2014/main" id="{9EC94B16-AD09-21BE-E052-09FD4DE699DF}"/>
              </a:ext>
            </a:extLst>
          </p:cNvPr>
          <p:cNvPicPr>
            <a:picLocks noChangeAspect="1"/>
          </p:cNvPicPr>
          <p:nvPr/>
        </p:nvPicPr>
        <p:blipFill>
          <a:blip r:embed="rId5"/>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4" name="TextBox 3">
            <a:extLst>
              <a:ext uri="{FF2B5EF4-FFF2-40B4-BE49-F238E27FC236}">
                <a16:creationId xmlns:a16="http://schemas.microsoft.com/office/drawing/2014/main" id="{65E71C2B-F98C-B9D6-FF3E-7A76A1A3CCAF}"/>
              </a:ext>
            </a:extLst>
          </p:cNvPr>
          <p:cNvSpPr txBox="1"/>
          <p:nvPr/>
        </p:nvSpPr>
        <p:spPr>
          <a:xfrm>
            <a:off x="1484672" y="1987985"/>
            <a:ext cx="4090219" cy="1200329"/>
          </a:xfrm>
          <a:prstGeom prst="rect">
            <a:avLst/>
          </a:prstGeom>
          <a:noFill/>
        </p:spPr>
        <p:txBody>
          <a:bodyPr wrap="square" rtlCol="0">
            <a:spAutoFit/>
          </a:bodyPr>
          <a:lstStyle/>
          <a:p>
            <a:r>
              <a:rPr lang="en-IN" sz="1200">
                <a:latin typeface="Courier New" panose="02070309020205020404" pitchFamily="49" charset="0"/>
                <a:cs typeface="Courier New" panose="02070309020205020404" pitchFamily="49" charset="0"/>
              </a:rPr>
              <a:t>SELECT segment,</a:t>
            </a:r>
          </a:p>
          <a:p>
            <a:r>
              <a:rPr lang="en-US" sz="1200">
                <a:latin typeface="Courier New" panose="02070309020205020404" pitchFamily="49" charset="0"/>
                <a:cs typeface="Courier New" panose="02070309020205020404" pitchFamily="49" charset="0"/>
              </a:rPr>
              <a:t>       COUNT(DISTINCT(product_code)) AS product_count</a:t>
            </a:r>
          </a:p>
          <a:p>
            <a:r>
              <a:rPr lang="en-IN" sz="1200">
                <a:latin typeface="Courier New" panose="02070309020205020404" pitchFamily="49" charset="0"/>
                <a:cs typeface="Courier New" panose="02070309020205020404" pitchFamily="49" charset="0"/>
              </a:rPr>
              <a:t>FROM dim_product</a:t>
            </a:r>
          </a:p>
          <a:p>
            <a:r>
              <a:rPr lang="en-IN" sz="1200">
                <a:latin typeface="Courier New" panose="02070309020205020404" pitchFamily="49" charset="0"/>
                <a:cs typeface="Courier New" panose="02070309020205020404" pitchFamily="49" charset="0"/>
              </a:rPr>
              <a:t>GROUP BY segment</a:t>
            </a:r>
          </a:p>
          <a:p>
            <a:r>
              <a:rPr lang="en-US" sz="1200">
                <a:latin typeface="Courier New" panose="02070309020205020404" pitchFamily="49" charset="0"/>
                <a:cs typeface="Courier New" panose="02070309020205020404" pitchFamily="49" charset="0"/>
              </a:rPr>
              <a:t>ORDER by product_count DESC;</a:t>
            </a:r>
          </a:p>
        </p:txBody>
      </p:sp>
      <p:sp>
        <p:nvSpPr>
          <p:cNvPr id="6" name="TextBox 5">
            <a:extLst>
              <a:ext uri="{FF2B5EF4-FFF2-40B4-BE49-F238E27FC236}">
                <a16:creationId xmlns:a16="http://schemas.microsoft.com/office/drawing/2014/main" id="{19FA7A2F-257C-58F8-54AA-15CAB26303BD}"/>
              </a:ext>
            </a:extLst>
          </p:cNvPr>
          <p:cNvSpPr txBox="1"/>
          <p:nvPr/>
        </p:nvSpPr>
        <p:spPr>
          <a:xfrm>
            <a:off x="2142770" y="1552765"/>
            <a:ext cx="2377447" cy="369332"/>
          </a:xfrm>
          <a:prstGeom prst="rect">
            <a:avLst/>
          </a:prstGeom>
          <a:noFill/>
        </p:spPr>
        <p:txBody>
          <a:bodyPr wrap="square" rtlCol="0">
            <a:spAutoFit/>
          </a:bodyPr>
          <a:lstStyle/>
          <a:p>
            <a:pPr algn="ctr"/>
            <a:r>
              <a:rPr lang="en-IN">
                <a:highlight>
                  <a:srgbClr val="808080"/>
                </a:highlight>
              </a:rPr>
              <a:t>Query:</a:t>
            </a:r>
            <a:endParaRPr lang="en-IN"/>
          </a:p>
        </p:txBody>
      </p:sp>
    </p:spTree>
    <p:custDataLst>
      <p:tags r:id="rId1"/>
    </p:custDataLst>
    <p:extLst>
      <p:ext uri="{BB962C8B-B14F-4D97-AF65-F5344CB8AC3E}">
        <p14:creationId xmlns:p14="http://schemas.microsoft.com/office/powerpoint/2010/main" val="410483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1B6AC1-133B-9D3F-35EE-0F54D491083B}"/>
              </a:ext>
            </a:extLst>
          </p:cNvPr>
          <p:cNvSpPr txBox="1"/>
          <p:nvPr/>
        </p:nvSpPr>
        <p:spPr>
          <a:xfrm>
            <a:off x="4580626" y="4070867"/>
            <a:ext cx="1515374" cy="369332"/>
          </a:xfrm>
          <a:prstGeom prst="rect">
            <a:avLst/>
          </a:prstGeom>
          <a:noFill/>
        </p:spPr>
        <p:txBody>
          <a:bodyPr wrap="square" rtlCol="0">
            <a:spAutoFit/>
          </a:bodyPr>
          <a:lstStyle/>
          <a:p>
            <a:pPr algn="ctr"/>
            <a:r>
              <a:rPr lang="en-IN"/>
              <a:t>Insights</a:t>
            </a:r>
          </a:p>
        </p:txBody>
      </p:sp>
      <p:sp>
        <p:nvSpPr>
          <p:cNvPr id="5" name="TextBox 4">
            <a:extLst>
              <a:ext uri="{FF2B5EF4-FFF2-40B4-BE49-F238E27FC236}">
                <a16:creationId xmlns:a16="http://schemas.microsoft.com/office/drawing/2014/main" id="{111894AC-43A4-6E88-34B0-8EA2DF2AAEE7}"/>
              </a:ext>
            </a:extLst>
          </p:cNvPr>
          <p:cNvSpPr txBox="1"/>
          <p:nvPr/>
        </p:nvSpPr>
        <p:spPr>
          <a:xfrm>
            <a:off x="1661935" y="4411176"/>
            <a:ext cx="7352755" cy="2446824"/>
          </a:xfrm>
          <a:prstGeom prst="rect">
            <a:avLst/>
          </a:prstGeom>
          <a:noFill/>
        </p:spPr>
        <p:txBody>
          <a:bodyPr wrap="square" rtlCol="0">
            <a:spAutoFit/>
          </a:bodyPr>
          <a:lstStyle/>
          <a:p>
            <a:pPr marL="285750" indent="-285750">
              <a:buFont typeface="Wingdings" panose="05000000000000000000" pitchFamily="2" charset="2"/>
              <a:buChar char="q"/>
            </a:pPr>
            <a:r>
              <a:rPr lang="en-IN" sz="1700"/>
              <a:t>We have a wide range of products under segment: Notebook, Accessories and Peripherals averaging around 110 while segment like Desktop, Storage and Network are lagging with an average of 23 products per segment.</a:t>
            </a:r>
          </a:p>
          <a:p>
            <a:endParaRPr lang="en-IN" sz="1700"/>
          </a:p>
          <a:p>
            <a:pPr marL="285750" indent="-285750">
              <a:buFont typeface="Wingdings" panose="05000000000000000000" pitchFamily="2" charset="2"/>
              <a:buChar char="q"/>
            </a:pPr>
            <a:r>
              <a:rPr lang="en-IN" sz="1700"/>
              <a:t>Product Development team needs to evaluate on products that require redesigning as per modern standards</a:t>
            </a:r>
          </a:p>
          <a:p>
            <a:endParaRPr lang="en-IN" sz="1700"/>
          </a:p>
          <a:p>
            <a:pPr marL="285750" indent="-285750">
              <a:buFont typeface="Wingdings" panose="05000000000000000000" pitchFamily="2" charset="2"/>
              <a:buChar char="q"/>
            </a:pPr>
            <a:r>
              <a:rPr lang="en-IN" sz="1700"/>
              <a:t>Innovations will keep Atliq Hardware ahead in this competitive market</a:t>
            </a:r>
          </a:p>
        </p:txBody>
      </p:sp>
      <p:pic>
        <p:nvPicPr>
          <p:cNvPr id="4" name="Picture 3" descr="Logo, icon&#10;&#10;Description automatically generated">
            <a:extLst>
              <a:ext uri="{FF2B5EF4-FFF2-40B4-BE49-F238E27FC236}">
                <a16:creationId xmlns:a16="http://schemas.microsoft.com/office/drawing/2014/main" id="{EC0CFD1A-021D-2FBE-26ED-42AE3F1BDE62}"/>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A33536A0-7E88-B349-1A65-7E0DF7AD28EA}"/>
              </a:ext>
            </a:extLst>
          </p:cNvPr>
          <p:cNvPicPr>
            <a:picLocks noChangeAspect="1"/>
          </p:cNvPicPr>
          <p:nvPr/>
        </p:nvPicPr>
        <p:blipFill>
          <a:blip r:embed="rId4"/>
          <a:stretch>
            <a:fillRect/>
          </a:stretch>
        </p:blipFill>
        <p:spPr>
          <a:xfrm>
            <a:off x="1524001" y="189923"/>
            <a:ext cx="8248650" cy="3429577"/>
          </a:xfrm>
          <a:prstGeom prst="rect">
            <a:avLst/>
          </a:prstGeom>
        </p:spPr>
      </p:pic>
    </p:spTree>
    <p:custDataLst>
      <p:tags r:id="rId1"/>
    </p:custDataLst>
    <p:extLst>
      <p:ext uri="{BB962C8B-B14F-4D97-AF65-F5344CB8AC3E}">
        <p14:creationId xmlns:p14="http://schemas.microsoft.com/office/powerpoint/2010/main" val="219413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F48033-5A92-7508-1F39-11AA54ED32C1}"/>
              </a:ext>
            </a:extLst>
          </p:cNvPr>
          <p:cNvSpPr txBox="1"/>
          <p:nvPr/>
        </p:nvSpPr>
        <p:spPr>
          <a:xfrm>
            <a:off x="1257213" y="142313"/>
            <a:ext cx="8847345" cy="923330"/>
          </a:xfrm>
          <a:prstGeom prst="rect">
            <a:avLst/>
          </a:prstGeom>
          <a:noFill/>
        </p:spPr>
        <p:txBody>
          <a:bodyPr wrap="square" rtlCol="0">
            <a:spAutoFit/>
          </a:bodyPr>
          <a:lstStyle/>
          <a:p>
            <a:r>
              <a:rPr lang="en-US">
                <a:highlight>
                  <a:srgbClr val="808080"/>
                </a:highlight>
              </a:rPr>
              <a:t>Request 4</a:t>
            </a:r>
            <a:r>
              <a:rPr lang="en-US"/>
              <a:t>: Follow-up: Which segment had the most increase in unique products in 2021 vs 2020? The final output contains these fields:</a:t>
            </a:r>
          </a:p>
          <a:p>
            <a:r>
              <a:rPr lang="en-US"/>
              <a:t>segment, product_count_2020, product_count_2021, difference</a:t>
            </a:r>
            <a:endParaRPr lang="en-IN"/>
          </a:p>
        </p:txBody>
      </p:sp>
      <p:sp>
        <p:nvSpPr>
          <p:cNvPr id="6" name="TextBox 5">
            <a:extLst>
              <a:ext uri="{FF2B5EF4-FFF2-40B4-BE49-F238E27FC236}">
                <a16:creationId xmlns:a16="http://schemas.microsoft.com/office/drawing/2014/main" id="{B9C1280B-59BD-541D-289C-F2CD6F867538}"/>
              </a:ext>
            </a:extLst>
          </p:cNvPr>
          <p:cNvSpPr txBox="1"/>
          <p:nvPr/>
        </p:nvSpPr>
        <p:spPr>
          <a:xfrm>
            <a:off x="8105253" y="1253214"/>
            <a:ext cx="2348478" cy="369332"/>
          </a:xfrm>
          <a:prstGeom prst="rect">
            <a:avLst/>
          </a:prstGeom>
          <a:noFill/>
        </p:spPr>
        <p:txBody>
          <a:bodyPr wrap="square" rtlCol="0">
            <a:spAutoFit/>
          </a:bodyPr>
          <a:lstStyle/>
          <a:p>
            <a:pPr algn="ctr"/>
            <a:r>
              <a:rPr lang="en-IN">
                <a:highlight>
                  <a:srgbClr val="808080"/>
                </a:highlight>
              </a:rPr>
              <a:t>Output:</a:t>
            </a:r>
          </a:p>
        </p:txBody>
      </p:sp>
      <p:pic>
        <p:nvPicPr>
          <p:cNvPr id="3" name="Picture 2">
            <a:extLst>
              <a:ext uri="{FF2B5EF4-FFF2-40B4-BE49-F238E27FC236}">
                <a16:creationId xmlns:a16="http://schemas.microsoft.com/office/drawing/2014/main" id="{7A7FD1F2-CC2A-07E5-44D4-23CD49B4D979}"/>
              </a:ext>
            </a:extLst>
          </p:cNvPr>
          <p:cNvPicPr>
            <a:picLocks noChangeAspect="1"/>
          </p:cNvPicPr>
          <p:nvPr/>
        </p:nvPicPr>
        <p:blipFill>
          <a:blip r:embed="rId3"/>
          <a:stretch>
            <a:fillRect/>
          </a:stretch>
        </p:blipFill>
        <p:spPr>
          <a:xfrm>
            <a:off x="7336905" y="1773076"/>
            <a:ext cx="4036290" cy="1372441"/>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2" name="Picture 1" descr="Logo, icon&#10;&#10;Description automatically generated">
            <a:extLst>
              <a:ext uri="{FF2B5EF4-FFF2-40B4-BE49-F238E27FC236}">
                <a16:creationId xmlns:a16="http://schemas.microsoft.com/office/drawing/2014/main" id="{A3A9229C-E2DF-AFB5-5CA2-328E1E5BE727}"/>
              </a:ext>
            </a:extLst>
          </p:cNvPr>
          <p:cNvPicPr>
            <a:picLocks noChangeAspect="1"/>
          </p:cNvPicPr>
          <p:nvPr/>
        </p:nvPicPr>
        <p:blipFill>
          <a:blip r:embed="rId4"/>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5" name="TextBox 4">
            <a:extLst>
              <a:ext uri="{FF2B5EF4-FFF2-40B4-BE49-F238E27FC236}">
                <a16:creationId xmlns:a16="http://schemas.microsoft.com/office/drawing/2014/main" id="{01ADD5B6-C7F4-415A-49C8-A18DABB9F807}"/>
              </a:ext>
            </a:extLst>
          </p:cNvPr>
          <p:cNvSpPr txBox="1"/>
          <p:nvPr/>
        </p:nvSpPr>
        <p:spPr>
          <a:xfrm>
            <a:off x="294969" y="1773076"/>
            <a:ext cx="6971070" cy="3970318"/>
          </a:xfrm>
          <a:prstGeom prst="rect">
            <a:avLst/>
          </a:prstGeom>
          <a:noFill/>
        </p:spPr>
        <p:txBody>
          <a:bodyPr wrap="square" rtlCol="0">
            <a:spAutoFit/>
          </a:bodyPr>
          <a:lstStyle/>
          <a:p>
            <a:r>
              <a:rPr lang="en-IN" sz="1200">
                <a:latin typeface="Courier New" panose="02070309020205020404" pitchFamily="49" charset="0"/>
                <a:cs typeface="Courier New" panose="02070309020205020404" pitchFamily="49" charset="0"/>
              </a:rPr>
              <a:t>WITH unique_product AS</a:t>
            </a:r>
          </a:p>
          <a:p>
            <a:r>
              <a:rPr lang="en-IN" sz="1200">
                <a:latin typeface="Courier New" panose="02070309020205020404" pitchFamily="49" charset="0"/>
                <a:cs typeface="Courier New" panose="02070309020205020404" pitchFamily="49" charset="0"/>
              </a:rPr>
              <a:t>(</a:t>
            </a:r>
          </a:p>
          <a:p>
            <a:r>
              <a:rPr lang="en-IN" sz="1200">
                <a:latin typeface="Courier New" panose="02070309020205020404" pitchFamily="49" charset="0"/>
                <a:cs typeface="Courier New" panose="02070309020205020404" pitchFamily="49" charset="0"/>
              </a:rPr>
              <a:t> SELECT</a:t>
            </a:r>
          </a:p>
          <a:p>
            <a:r>
              <a:rPr lang="en-IN" sz="1200">
                <a:latin typeface="Courier New" panose="02070309020205020404" pitchFamily="49" charset="0"/>
                <a:cs typeface="Courier New" panose="02070309020205020404" pitchFamily="49" charset="0"/>
              </a:rPr>
              <a:t>      b.segment AS segment,</a:t>
            </a:r>
          </a:p>
          <a:p>
            <a:r>
              <a:rPr lang="en-IN" sz="1200">
                <a:latin typeface="Courier New" panose="02070309020205020404" pitchFamily="49" charset="0"/>
                <a:cs typeface="Courier New" panose="02070309020205020404" pitchFamily="49" charset="0"/>
              </a:rPr>
              <a:t>      COUNT(DISTINCT</a:t>
            </a:r>
          </a:p>
          <a:p>
            <a:r>
              <a:rPr lang="en-IN" sz="1200">
                <a:latin typeface="Courier New" panose="02070309020205020404" pitchFamily="49" charset="0"/>
                <a:cs typeface="Courier New" panose="02070309020205020404" pitchFamily="49" charset="0"/>
              </a:rPr>
              <a:t>          (CASE </a:t>
            </a:r>
          </a:p>
          <a:p>
            <a:r>
              <a:rPr lang="en-US" sz="1200">
                <a:latin typeface="Courier New" panose="02070309020205020404" pitchFamily="49" charset="0"/>
                <a:cs typeface="Courier New" panose="02070309020205020404" pitchFamily="49" charset="0"/>
              </a:rPr>
              <a:t>              WHEN fiscal_year = 2020 THEN a.product_code END)) AS product_count_2020,</a:t>
            </a:r>
          </a:p>
          <a:p>
            <a:r>
              <a:rPr lang="en-IN" sz="1200">
                <a:latin typeface="Courier New" panose="02070309020205020404" pitchFamily="49" charset="0"/>
                <a:cs typeface="Courier New" panose="02070309020205020404" pitchFamily="49" charset="0"/>
              </a:rPr>
              <a:t>       COUNT(DISTINCT</a:t>
            </a:r>
          </a:p>
          <a:p>
            <a:r>
              <a:rPr lang="en-IN" sz="1200">
                <a:latin typeface="Courier New" panose="02070309020205020404" pitchFamily="49" charset="0"/>
                <a:cs typeface="Courier New" panose="02070309020205020404" pitchFamily="49" charset="0"/>
              </a:rPr>
              <a:t>          (CASE </a:t>
            </a:r>
          </a:p>
          <a:p>
            <a:r>
              <a:rPr lang="en-US" sz="1200">
                <a:latin typeface="Courier New" panose="02070309020205020404" pitchFamily="49" charset="0"/>
                <a:cs typeface="Courier New" panose="02070309020205020404" pitchFamily="49" charset="0"/>
              </a:rPr>
              <a:t>              WHEN fiscal_year = 2021 THEN a.product_code END)) AS product_count_2021        </a:t>
            </a:r>
          </a:p>
          <a:p>
            <a:r>
              <a:rPr lang="en-US" sz="1200">
                <a:latin typeface="Courier New" panose="02070309020205020404" pitchFamily="49" charset="0"/>
                <a:cs typeface="Courier New" panose="02070309020205020404" pitchFamily="49" charset="0"/>
              </a:rPr>
              <a:t> FROM fact_sales_monthly AS a</a:t>
            </a:r>
          </a:p>
          <a:p>
            <a:r>
              <a:rPr lang="en-US" sz="1200">
                <a:latin typeface="Courier New" panose="02070309020205020404" pitchFamily="49" charset="0"/>
                <a:cs typeface="Courier New" panose="02070309020205020404" pitchFamily="49" charset="0"/>
              </a:rPr>
              <a:t> INNER JOIN dim_product AS b</a:t>
            </a:r>
          </a:p>
          <a:p>
            <a:r>
              <a:rPr lang="en-IN" sz="1200">
                <a:latin typeface="Courier New" panose="02070309020205020404" pitchFamily="49" charset="0"/>
                <a:cs typeface="Courier New" panose="02070309020205020404" pitchFamily="49" charset="0"/>
              </a:rPr>
              <a:t> ON a.product_code = b.product_code</a:t>
            </a:r>
          </a:p>
          <a:p>
            <a:r>
              <a:rPr lang="en-IN" sz="1200">
                <a:latin typeface="Courier New" panose="02070309020205020404" pitchFamily="49" charset="0"/>
                <a:cs typeface="Courier New" panose="02070309020205020404" pitchFamily="49" charset="0"/>
              </a:rPr>
              <a:t> GROUP BY b.segment</a:t>
            </a:r>
          </a:p>
          <a:p>
            <a:r>
              <a:rPr lang="en-IN" sz="1200">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SELECT segment, product_count_2020, product_count_2021, (product_count_2021-product_count_2020) AS difference</a:t>
            </a:r>
          </a:p>
          <a:p>
            <a:r>
              <a:rPr lang="en-IN" sz="1200">
                <a:latin typeface="Courier New" panose="02070309020205020404" pitchFamily="49" charset="0"/>
                <a:cs typeface="Courier New" panose="02070309020205020404" pitchFamily="49" charset="0"/>
              </a:rPr>
              <a:t>FROM unique_product</a:t>
            </a:r>
          </a:p>
          <a:p>
            <a:r>
              <a:rPr lang="en-IN" sz="1200">
                <a:latin typeface="Courier New" panose="02070309020205020404" pitchFamily="49" charset="0"/>
                <a:cs typeface="Courier New" panose="02070309020205020404" pitchFamily="49" charset="0"/>
              </a:rPr>
              <a:t>ORDER BY difference DESC;</a:t>
            </a:r>
          </a:p>
        </p:txBody>
      </p:sp>
      <p:sp>
        <p:nvSpPr>
          <p:cNvPr id="7" name="TextBox 6">
            <a:extLst>
              <a:ext uri="{FF2B5EF4-FFF2-40B4-BE49-F238E27FC236}">
                <a16:creationId xmlns:a16="http://schemas.microsoft.com/office/drawing/2014/main" id="{C6757C6A-CB2B-A98F-6B83-2D78CDD1A6F9}"/>
              </a:ext>
            </a:extLst>
          </p:cNvPr>
          <p:cNvSpPr txBox="1"/>
          <p:nvPr/>
        </p:nvSpPr>
        <p:spPr>
          <a:xfrm>
            <a:off x="2217105" y="1275249"/>
            <a:ext cx="2377447" cy="369332"/>
          </a:xfrm>
          <a:prstGeom prst="rect">
            <a:avLst/>
          </a:prstGeom>
          <a:noFill/>
        </p:spPr>
        <p:txBody>
          <a:bodyPr wrap="square" rtlCol="0">
            <a:spAutoFit/>
          </a:bodyPr>
          <a:lstStyle>
            <a:defPPr>
              <a:defRPr lang="en-US"/>
            </a:defPPr>
            <a:lvl1pPr algn="ctr">
              <a:defRPr>
                <a:highlight>
                  <a:srgbClr val="808080"/>
                </a:highlight>
              </a:defRPr>
            </a:lvl1pPr>
          </a:lstStyle>
          <a:p>
            <a:r>
              <a:rPr lang="en-IN"/>
              <a:t>Query:</a:t>
            </a:r>
          </a:p>
        </p:txBody>
      </p:sp>
    </p:spTree>
    <p:custDataLst>
      <p:tags r:id="rId1"/>
    </p:custDataLst>
    <p:extLst>
      <p:ext uri="{BB962C8B-B14F-4D97-AF65-F5344CB8AC3E}">
        <p14:creationId xmlns:p14="http://schemas.microsoft.com/office/powerpoint/2010/main" val="159998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593381-1818-C8A4-4A05-958C3D0BB78C}"/>
              </a:ext>
            </a:extLst>
          </p:cNvPr>
          <p:cNvSpPr txBox="1"/>
          <p:nvPr/>
        </p:nvSpPr>
        <p:spPr>
          <a:xfrm>
            <a:off x="1225122" y="4783522"/>
            <a:ext cx="8721213" cy="2031325"/>
          </a:xfrm>
          <a:prstGeom prst="rect">
            <a:avLst/>
          </a:prstGeom>
          <a:noFill/>
        </p:spPr>
        <p:txBody>
          <a:bodyPr wrap="square" rtlCol="0">
            <a:spAutoFit/>
          </a:bodyPr>
          <a:lstStyle/>
          <a:p>
            <a:pPr marL="285750" indent="-285750">
              <a:buFont typeface="Wingdings" panose="05000000000000000000" pitchFamily="2" charset="2"/>
              <a:buChar char="q"/>
            </a:pPr>
            <a:r>
              <a:rPr lang="en-IN"/>
              <a:t>With the introduction of 34 new products, Accessories segment has the highest increase in number of unique products</a:t>
            </a:r>
          </a:p>
          <a:p>
            <a:pPr marL="285750" indent="-285750">
              <a:buFont typeface="Wingdings" panose="05000000000000000000" pitchFamily="2" charset="2"/>
              <a:buChar char="q"/>
            </a:pPr>
            <a:r>
              <a:rPr lang="en-IN"/>
              <a:t>Notebook and Peripherals each has an increment of 16 new unique products</a:t>
            </a:r>
          </a:p>
          <a:p>
            <a:pPr marL="285750" indent="-285750">
              <a:buFont typeface="Wingdings" panose="05000000000000000000" pitchFamily="2" charset="2"/>
              <a:buChar char="q"/>
            </a:pPr>
            <a:r>
              <a:rPr lang="en-IN"/>
              <a:t>Product Development team has done a good job in the Desktop segment by increasing unique products from 7 to 22</a:t>
            </a:r>
          </a:p>
          <a:p>
            <a:pPr marL="285750" indent="-285750">
              <a:buFont typeface="Wingdings" panose="05000000000000000000" pitchFamily="2" charset="2"/>
              <a:buChar char="q"/>
            </a:pPr>
            <a:r>
              <a:rPr lang="en-IN"/>
              <a:t>Networking segment is at the bottom with 3 new products introduced since 2020 </a:t>
            </a:r>
          </a:p>
          <a:p>
            <a:pPr marL="285750" indent="-285750">
              <a:buFont typeface="Wingdings" panose="05000000000000000000" pitchFamily="2" charset="2"/>
              <a:buChar char="q"/>
            </a:pPr>
            <a:endParaRPr lang="en-IN"/>
          </a:p>
        </p:txBody>
      </p:sp>
      <p:sp>
        <p:nvSpPr>
          <p:cNvPr id="4" name="TextBox 3">
            <a:extLst>
              <a:ext uri="{FF2B5EF4-FFF2-40B4-BE49-F238E27FC236}">
                <a16:creationId xmlns:a16="http://schemas.microsoft.com/office/drawing/2014/main" id="{C6119092-642B-4BE5-4B6E-7C24B57A91D4}"/>
              </a:ext>
            </a:extLst>
          </p:cNvPr>
          <p:cNvSpPr txBox="1"/>
          <p:nvPr/>
        </p:nvSpPr>
        <p:spPr>
          <a:xfrm>
            <a:off x="4708445" y="4513318"/>
            <a:ext cx="1515374" cy="369332"/>
          </a:xfrm>
          <a:prstGeom prst="rect">
            <a:avLst/>
          </a:prstGeom>
          <a:noFill/>
        </p:spPr>
        <p:txBody>
          <a:bodyPr wrap="square" rtlCol="0">
            <a:spAutoFit/>
          </a:bodyPr>
          <a:lstStyle/>
          <a:p>
            <a:pPr algn="ctr"/>
            <a:r>
              <a:rPr lang="en-IN"/>
              <a:t>Insights</a:t>
            </a:r>
          </a:p>
        </p:txBody>
      </p:sp>
      <p:pic>
        <p:nvPicPr>
          <p:cNvPr id="5" name="Picture 4" descr="Logo, icon&#10;&#10;Description automatically generated">
            <a:extLst>
              <a:ext uri="{FF2B5EF4-FFF2-40B4-BE49-F238E27FC236}">
                <a16:creationId xmlns:a16="http://schemas.microsoft.com/office/drawing/2014/main" id="{D89448E2-E526-16BF-C088-695918022D55}"/>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4CF87051-E4AA-0BE7-5B54-011E9439D583}"/>
              </a:ext>
            </a:extLst>
          </p:cNvPr>
          <p:cNvPicPr>
            <a:picLocks noChangeAspect="1"/>
          </p:cNvPicPr>
          <p:nvPr/>
        </p:nvPicPr>
        <p:blipFill>
          <a:blip r:embed="rId4"/>
          <a:stretch>
            <a:fillRect/>
          </a:stretch>
        </p:blipFill>
        <p:spPr>
          <a:xfrm>
            <a:off x="1225122" y="96876"/>
            <a:ext cx="8519898" cy="4313200"/>
          </a:xfrm>
          <a:prstGeom prst="rect">
            <a:avLst/>
          </a:prstGeom>
        </p:spPr>
      </p:pic>
    </p:spTree>
    <p:custDataLst>
      <p:tags r:id="rId1"/>
    </p:custDataLst>
    <p:extLst>
      <p:ext uri="{BB962C8B-B14F-4D97-AF65-F5344CB8AC3E}">
        <p14:creationId xmlns:p14="http://schemas.microsoft.com/office/powerpoint/2010/main" val="226408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122FE-C997-D2E8-ABF5-5B90D35CD0B3}"/>
              </a:ext>
            </a:extLst>
          </p:cNvPr>
          <p:cNvSpPr txBox="1"/>
          <p:nvPr/>
        </p:nvSpPr>
        <p:spPr>
          <a:xfrm>
            <a:off x="1040432" y="417616"/>
            <a:ext cx="8847345" cy="923330"/>
          </a:xfrm>
          <a:prstGeom prst="rect">
            <a:avLst/>
          </a:prstGeom>
          <a:noFill/>
        </p:spPr>
        <p:txBody>
          <a:bodyPr wrap="square" rtlCol="0">
            <a:spAutoFit/>
          </a:bodyPr>
          <a:lstStyle/>
          <a:p>
            <a:r>
              <a:rPr lang="en-US">
                <a:highlight>
                  <a:srgbClr val="808080"/>
                </a:highlight>
              </a:rPr>
              <a:t>Request 5</a:t>
            </a:r>
            <a:r>
              <a:rPr lang="en-US"/>
              <a:t>: Get the products that have the highest and lowest manufacturing costs. The final output should contain these fields:</a:t>
            </a:r>
          </a:p>
          <a:p>
            <a:r>
              <a:rPr lang="en-US"/>
              <a:t>product_code, product, manufacturing_cost </a:t>
            </a:r>
            <a:endParaRPr lang="en-IN"/>
          </a:p>
        </p:txBody>
      </p:sp>
      <p:sp>
        <p:nvSpPr>
          <p:cNvPr id="3" name="TextBox 2">
            <a:extLst>
              <a:ext uri="{FF2B5EF4-FFF2-40B4-BE49-F238E27FC236}">
                <a16:creationId xmlns:a16="http://schemas.microsoft.com/office/drawing/2014/main" id="{85CC7C1E-75AB-4F95-0686-05D4DDFDA7E1}"/>
              </a:ext>
            </a:extLst>
          </p:cNvPr>
          <p:cNvSpPr txBox="1"/>
          <p:nvPr/>
        </p:nvSpPr>
        <p:spPr>
          <a:xfrm>
            <a:off x="7809812" y="1518580"/>
            <a:ext cx="2348478" cy="369332"/>
          </a:xfrm>
          <a:prstGeom prst="rect">
            <a:avLst/>
          </a:prstGeom>
          <a:noFill/>
        </p:spPr>
        <p:txBody>
          <a:bodyPr wrap="square" rtlCol="0">
            <a:spAutoFit/>
          </a:bodyPr>
          <a:lstStyle/>
          <a:p>
            <a:pPr algn="ctr"/>
            <a:r>
              <a:rPr lang="en-IN">
                <a:highlight>
                  <a:srgbClr val="808080"/>
                </a:highlight>
              </a:rPr>
              <a:t>Output:</a:t>
            </a:r>
          </a:p>
        </p:txBody>
      </p:sp>
      <p:pic>
        <p:nvPicPr>
          <p:cNvPr id="5" name="Picture 4">
            <a:extLst>
              <a:ext uri="{FF2B5EF4-FFF2-40B4-BE49-F238E27FC236}">
                <a16:creationId xmlns:a16="http://schemas.microsoft.com/office/drawing/2014/main" id="{A27F0B0E-F8F0-63CD-0463-A60F4602689A}"/>
              </a:ext>
            </a:extLst>
          </p:cNvPr>
          <p:cNvPicPr>
            <a:picLocks noChangeAspect="1"/>
          </p:cNvPicPr>
          <p:nvPr/>
        </p:nvPicPr>
        <p:blipFill>
          <a:blip r:embed="rId3"/>
          <a:stretch>
            <a:fillRect/>
          </a:stretch>
        </p:blipFill>
        <p:spPr>
          <a:xfrm>
            <a:off x="6868924" y="2098930"/>
            <a:ext cx="4230254" cy="1136073"/>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Logo, icon&#10;&#10;Description automatically generated">
            <a:extLst>
              <a:ext uri="{FF2B5EF4-FFF2-40B4-BE49-F238E27FC236}">
                <a16:creationId xmlns:a16="http://schemas.microsoft.com/office/drawing/2014/main" id="{8319347F-24AF-3EE8-1A06-DD6EAA47D831}"/>
              </a:ext>
            </a:extLst>
          </p:cNvPr>
          <p:cNvPicPr>
            <a:picLocks noChangeAspect="1"/>
          </p:cNvPicPr>
          <p:nvPr/>
        </p:nvPicPr>
        <p:blipFill>
          <a:blip r:embed="rId4"/>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6" name="TextBox 5">
            <a:extLst>
              <a:ext uri="{FF2B5EF4-FFF2-40B4-BE49-F238E27FC236}">
                <a16:creationId xmlns:a16="http://schemas.microsoft.com/office/drawing/2014/main" id="{89CB605C-2C6C-7AB8-3392-DB69D53893EB}"/>
              </a:ext>
            </a:extLst>
          </p:cNvPr>
          <p:cNvSpPr txBox="1"/>
          <p:nvPr/>
        </p:nvSpPr>
        <p:spPr>
          <a:xfrm>
            <a:off x="245807" y="2098930"/>
            <a:ext cx="6505130" cy="3600986"/>
          </a:xfrm>
          <a:prstGeom prst="rect">
            <a:avLst/>
          </a:prstGeom>
          <a:noFill/>
        </p:spPr>
        <p:txBody>
          <a:bodyPr wrap="square" rtlCol="0">
            <a:spAutoFit/>
          </a:bodyPr>
          <a:lstStyle/>
          <a:p>
            <a:r>
              <a:rPr lang="en-US" sz="1200">
                <a:latin typeface="Courier New" panose="02070309020205020404" pitchFamily="49" charset="0"/>
                <a:cs typeface="Courier New" panose="02070309020205020404" pitchFamily="49" charset="0"/>
              </a:rPr>
              <a:t>SELECT  a.product_code AS product_code /*here a is alias for dim_product table*/,</a:t>
            </a:r>
          </a:p>
          <a:p>
            <a:r>
              <a:rPr lang="en-IN" sz="1200">
                <a:latin typeface="Courier New" panose="02070309020205020404" pitchFamily="49" charset="0"/>
                <a:cs typeface="Courier New" panose="02070309020205020404" pitchFamily="49" charset="0"/>
              </a:rPr>
              <a:t>         a.product AS product,</a:t>
            </a:r>
          </a:p>
          <a:p>
            <a:r>
              <a:rPr lang="en-US" sz="1200">
                <a:latin typeface="Courier New" panose="02070309020205020404" pitchFamily="49" charset="0"/>
                <a:cs typeface="Courier New" panose="02070309020205020404" pitchFamily="49" charset="0"/>
              </a:rPr>
              <a:t>		 CONCAT('$',ROUND(b.manufacturing_cost,2)) AS manufacturing_cost /*here b is alias for fact_manufacturing_cost table*/</a:t>
            </a:r>
          </a:p>
          <a:p>
            <a:r>
              <a:rPr lang="en-IN" sz="1200">
                <a:latin typeface="Courier New" panose="02070309020205020404" pitchFamily="49" charset="0"/>
                <a:cs typeface="Courier New" panose="02070309020205020404" pitchFamily="49" charset="0"/>
              </a:rPr>
              <a:t>FROM</a:t>
            </a:r>
          </a:p>
          <a:p>
            <a:r>
              <a:rPr lang="en-IN" sz="1200">
                <a:latin typeface="Courier New" panose="02070309020205020404" pitchFamily="49" charset="0"/>
                <a:cs typeface="Courier New" panose="02070309020205020404" pitchFamily="49" charset="0"/>
              </a:rPr>
              <a:t>dim_product AS a </a:t>
            </a:r>
          </a:p>
          <a:p>
            <a:r>
              <a:rPr lang="en-IN" sz="1200">
                <a:latin typeface="Courier New" panose="02070309020205020404" pitchFamily="49" charset="0"/>
                <a:cs typeface="Courier New" panose="02070309020205020404" pitchFamily="49" charset="0"/>
              </a:rPr>
              <a:t>INNER JOIN</a:t>
            </a:r>
          </a:p>
          <a:p>
            <a:r>
              <a:rPr lang="en-US" sz="1200">
                <a:latin typeface="Courier New" panose="02070309020205020404" pitchFamily="49" charset="0"/>
                <a:cs typeface="Courier New" panose="02070309020205020404" pitchFamily="49" charset="0"/>
              </a:rPr>
              <a:t>fact_manufacturing_cost AS b</a:t>
            </a:r>
          </a:p>
          <a:p>
            <a:r>
              <a:rPr lang="en-US" sz="1200">
                <a:latin typeface="Courier New" panose="02070309020205020404" pitchFamily="49" charset="0"/>
                <a:cs typeface="Courier New" panose="02070309020205020404" pitchFamily="49" charset="0"/>
              </a:rPr>
              <a:t>ON a.product_code = b.product_code /* joining on key ie. product_code*/</a:t>
            </a:r>
          </a:p>
          <a:p>
            <a:r>
              <a:rPr lang="en-US" sz="1200">
                <a:latin typeface="Courier New" panose="02070309020205020404" pitchFamily="49" charset="0"/>
                <a:cs typeface="Courier New" panose="02070309020205020404" pitchFamily="49" charset="0"/>
              </a:rPr>
              <a:t>WHERE b.manufacturing_cost = (SELECT MAX(manufacturing_cost) FROM fact_manufacturing_cost) /* filter to fetch product having max manufacturing cost*/</a:t>
            </a:r>
          </a:p>
          <a:p>
            <a:r>
              <a:rPr lang="en-US" sz="1200">
                <a:latin typeface="Courier New" panose="02070309020205020404" pitchFamily="49" charset="0"/>
                <a:cs typeface="Courier New" panose="02070309020205020404" pitchFamily="49" charset="0"/>
              </a:rPr>
              <a:t>OR    b.manufacturing_cost = (SELECT MIN(manufacturing_cost) FROM fact_manufacturing_cost) /* filter to fetch product having min manufacturing cost*/</a:t>
            </a:r>
          </a:p>
          <a:p>
            <a:r>
              <a:rPr lang="en-US" sz="1200">
                <a:latin typeface="Courier New" panose="02070309020205020404" pitchFamily="49" charset="0"/>
                <a:cs typeface="Courier New" panose="02070309020205020404" pitchFamily="49" charset="0"/>
              </a:rPr>
              <a:t>ORDER BY b.manufacturing_cost DESC;</a:t>
            </a:r>
          </a:p>
        </p:txBody>
      </p:sp>
      <p:sp>
        <p:nvSpPr>
          <p:cNvPr id="7" name="TextBox 6">
            <a:extLst>
              <a:ext uri="{FF2B5EF4-FFF2-40B4-BE49-F238E27FC236}">
                <a16:creationId xmlns:a16="http://schemas.microsoft.com/office/drawing/2014/main" id="{09EA6E76-95FB-B8FB-EF7A-19843D7A705E}"/>
              </a:ext>
            </a:extLst>
          </p:cNvPr>
          <p:cNvSpPr txBox="1"/>
          <p:nvPr/>
        </p:nvSpPr>
        <p:spPr>
          <a:xfrm>
            <a:off x="2004742" y="1572394"/>
            <a:ext cx="2377447" cy="369332"/>
          </a:xfrm>
          <a:prstGeom prst="rect">
            <a:avLst/>
          </a:prstGeom>
          <a:noFill/>
        </p:spPr>
        <p:txBody>
          <a:bodyPr wrap="square" rtlCol="0">
            <a:spAutoFit/>
          </a:bodyPr>
          <a:lstStyle>
            <a:defPPr>
              <a:defRPr lang="en-US"/>
            </a:defPPr>
            <a:lvl1pPr algn="ctr">
              <a:defRPr>
                <a:highlight>
                  <a:srgbClr val="808080"/>
                </a:highlight>
              </a:defRPr>
            </a:lvl1pPr>
          </a:lstStyle>
          <a:p>
            <a:r>
              <a:rPr lang="en-IN"/>
              <a:t>Query:</a:t>
            </a:r>
          </a:p>
        </p:txBody>
      </p:sp>
    </p:spTree>
    <p:custDataLst>
      <p:tags r:id="rId1"/>
    </p:custDataLst>
    <p:extLst>
      <p:ext uri="{BB962C8B-B14F-4D97-AF65-F5344CB8AC3E}">
        <p14:creationId xmlns:p14="http://schemas.microsoft.com/office/powerpoint/2010/main" val="111007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AD7C3-CF37-E3D8-25A3-BFADAF89C9AF}"/>
              </a:ext>
            </a:extLst>
          </p:cNvPr>
          <p:cNvSpPr txBox="1"/>
          <p:nvPr/>
        </p:nvSpPr>
        <p:spPr>
          <a:xfrm>
            <a:off x="1199400" y="461704"/>
            <a:ext cx="8847345" cy="1200329"/>
          </a:xfrm>
          <a:prstGeom prst="rect">
            <a:avLst/>
          </a:prstGeom>
          <a:noFill/>
        </p:spPr>
        <p:txBody>
          <a:bodyPr wrap="square" rtlCol="0">
            <a:spAutoFit/>
          </a:bodyPr>
          <a:lstStyle/>
          <a:p>
            <a:r>
              <a:rPr lang="en-US">
                <a:highlight>
                  <a:srgbClr val="808080"/>
                </a:highlight>
              </a:rPr>
              <a:t>Request 6</a:t>
            </a:r>
            <a:r>
              <a:rPr lang="en-US"/>
              <a:t>: Generate a report which contains the top 5 customers who received an average high pre_invoice_discount_pct for the fiscal year 2021 and in the Indian market. The final output contains these fields:</a:t>
            </a:r>
          </a:p>
          <a:p>
            <a:r>
              <a:rPr lang="en-US"/>
              <a:t>customer_code, customer, average_discount_percentage</a:t>
            </a:r>
            <a:endParaRPr lang="en-IN"/>
          </a:p>
        </p:txBody>
      </p:sp>
      <p:sp>
        <p:nvSpPr>
          <p:cNvPr id="3" name="TextBox 2">
            <a:extLst>
              <a:ext uri="{FF2B5EF4-FFF2-40B4-BE49-F238E27FC236}">
                <a16:creationId xmlns:a16="http://schemas.microsoft.com/office/drawing/2014/main" id="{F66C231E-1DC2-851B-E5D6-FF2B944FB7F2}"/>
              </a:ext>
            </a:extLst>
          </p:cNvPr>
          <p:cNvSpPr txBox="1"/>
          <p:nvPr/>
        </p:nvSpPr>
        <p:spPr>
          <a:xfrm>
            <a:off x="8076937" y="1721217"/>
            <a:ext cx="2348478" cy="369332"/>
          </a:xfrm>
          <a:prstGeom prst="rect">
            <a:avLst/>
          </a:prstGeom>
          <a:noFill/>
        </p:spPr>
        <p:txBody>
          <a:bodyPr wrap="square" rtlCol="0">
            <a:spAutoFit/>
          </a:bodyPr>
          <a:lstStyle/>
          <a:p>
            <a:pPr algn="ctr"/>
            <a:r>
              <a:rPr lang="en-IN">
                <a:highlight>
                  <a:srgbClr val="808080"/>
                </a:highlight>
              </a:rPr>
              <a:t>Output:</a:t>
            </a:r>
          </a:p>
        </p:txBody>
      </p:sp>
      <p:pic>
        <p:nvPicPr>
          <p:cNvPr id="5" name="Picture 4">
            <a:extLst>
              <a:ext uri="{FF2B5EF4-FFF2-40B4-BE49-F238E27FC236}">
                <a16:creationId xmlns:a16="http://schemas.microsoft.com/office/drawing/2014/main" id="{F95F8297-E9A0-24A3-07C4-1514430B81BA}"/>
              </a:ext>
            </a:extLst>
          </p:cNvPr>
          <p:cNvPicPr>
            <a:picLocks noChangeAspect="1"/>
          </p:cNvPicPr>
          <p:nvPr/>
        </p:nvPicPr>
        <p:blipFill>
          <a:blip r:embed="rId3"/>
          <a:stretch>
            <a:fillRect/>
          </a:stretch>
        </p:blipFill>
        <p:spPr>
          <a:xfrm>
            <a:off x="7126763" y="2329299"/>
            <a:ext cx="4248826" cy="1297208"/>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Logo, icon&#10;&#10;Description automatically generated">
            <a:extLst>
              <a:ext uri="{FF2B5EF4-FFF2-40B4-BE49-F238E27FC236}">
                <a16:creationId xmlns:a16="http://schemas.microsoft.com/office/drawing/2014/main" id="{638D79DA-80D9-F5B7-4BC8-6C464EA54418}"/>
              </a:ext>
            </a:extLst>
          </p:cNvPr>
          <p:cNvPicPr>
            <a:picLocks noChangeAspect="1"/>
          </p:cNvPicPr>
          <p:nvPr/>
        </p:nvPicPr>
        <p:blipFill>
          <a:blip r:embed="rId4"/>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6" name="TextBox 5">
            <a:extLst>
              <a:ext uri="{FF2B5EF4-FFF2-40B4-BE49-F238E27FC236}">
                <a16:creationId xmlns:a16="http://schemas.microsoft.com/office/drawing/2014/main" id="{DC2AE38F-BD45-432E-451F-236EA2129D12}"/>
              </a:ext>
            </a:extLst>
          </p:cNvPr>
          <p:cNvSpPr txBox="1"/>
          <p:nvPr/>
        </p:nvSpPr>
        <p:spPr>
          <a:xfrm>
            <a:off x="265471" y="2173173"/>
            <a:ext cx="6861292" cy="2492990"/>
          </a:xfrm>
          <a:prstGeom prst="rect">
            <a:avLst/>
          </a:prstGeom>
          <a:noFill/>
        </p:spPr>
        <p:txBody>
          <a:bodyPr wrap="square" rtlCol="0">
            <a:spAutoFit/>
          </a:bodyPr>
          <a:lstStyle/>
          <a:p>
            <a:r>
              <a:rPr lang="en-IN" sz="1200">
                <a:latin typeface="Courier New" panose="02070309020205020404" pitchFamily="49" charset="0"/>
                <a:cs typeface="Courier New" panose="02070309020205020404" pitchFamily="49" charset="0"/>
              </a:rPr>
              <a:t>SELECT a.customer_code ,</a:t>
            </a:r>
          </a:p>
          <a:p>
            <a:r>
              <a:rPr lang="en-IN" sz="1200">
                <a:latin typeface="Courier New" panose="02070309020205020404" pitchFamily="49" charset="0"/>
                <a:cs typeface="Courier New" panose="02070309020205020404" pitchFamily="49" charset="0"/>
              </a:rPr>
              <a:t>       b.customer,</a:t>
            </a:r>
          </a:p>
          <a:p>
            <a:r>
              <a:rPr lang="en-US" sz="1200">
                <a:latin typeface="Courier New" panose="02070309020205020404" pitchFamily="49" charset="0"/>
                <a:cs typeface="Courier New" panose="02070309020205020404" pitchFamily="49" charset="0"/>
              </a:rPr>
              <a:t>       CONCAT(ROUND(AVG(pre_invoice_discount_pct)*100,2),'%') AS average_discount_percentage</a:t>
            </a:r>
          </a:p>
          <a:p>
            <a:r>
              <a:rPr lang="en-US" sz="1200">
                <a:latin typeface="Courier New" panose="02070309020205020404" pitchFamily="49" charset="0"/>
                <a:cs typeface="Courier New" panose="02070309020205020404" pitchFamily="49" charset="0"/>
              </a:rPr>
              <a:t>FROM fact_pre_invoice_deductions AS a</a:t>
            </a:r>
          </a:p>
          <a:p>
            <a:r>
              <a:rPr lang="en-IN" sz="1200">
                <a:latin typeface="Courier New" panose="02070309020205020404" pitchFamily="49" charset="0"/>
                <a:cs typeface="Courier New" panose="02070309020205020404" pitchFamily="49" charset="0"/>
              </a:rPr>
              <a:t>INNER JOIN </a:t>
            </a:r>
          </a:p>
          <a:p>
            <a:r>
              <a:rPr lang="en-IN" sz="1200">
                <a:latin typeface="Courier New" panose="02070309020205020404" pitchFamily="49" charset="0"/>
                <a:cs typeface="Courier New" panose="02070309020205020404" pitchFamily="49" charset="0"/>
              </a:rPr>
              <a:t>dim_customer AS b</a:t>
            </a:r>
          </a:p>
          <a:p>
            <a:r>
              <a:rPr lang="en-US" sz="1200">
                <a:latin typeface="Courier New" panose="02070309020205020404" pitchFamily="49" charset="0"/>
                <a:cs typeface="Courier New" panose="02070309020205020404" pitchFamily="49" charset="0"/>
              </a:rPr>
              <a:t>ON a.customer_code = b.customer_code</a:t>
            </a:r>
          </a:p>
          <a:p>
            <a:r>
              <a:rPr lang="en-IN" sz="1200">
                <a:latin typeface="Courier New" panose="02070309020205020404" pitchFamily="49" charset="0"/>
                <a:cs typeface="Courier New" panose="02070309020205020404" pitchFamily="49" charset="0"/>
              </a:rPr>
              <a:t>WHERE market = 'India'</a:t>
            </a:r>
          </a:p>
          <a:p>
            <a:r>
              <a:rPr lang="en-IN" sz="1200">
                <a:latin typeface="Courier New" panose="02070309020205020404" pitchFamily="49" charset="0"/>
                <a:cs typeface="Courier New" panose="02070309020205020404" pitchFamily="49" charset="0"/>
              </a:rPr>
              <a:t>AND fiscal_year = 2021</a:t>
            </a:r>
          </a:p>
          <a:p>
            <a:r>
              <a:rPr lang="en-US" sz="1200">
                <a:latin typeface="Courier New" panose="02070309020205020404" pitchFamily="49" charset="0"/>
                <a:cs typeface="Courier New" panose="02070309020205020404" pitchFamily="49" charset="0"/>
              </a:rPr>
              <a:t>GROUP BY customer, customer_code</a:t>
            </a:r>
          </a:p>
          <a:p>
            <a:r>
              <a:rPr lang="en-US" sz="1200">
                <a:latin typeface="Courier New" panose="02070309020205020404" pitchFamily="49" charset="0"/>
                <a:cs typeface="Courier New" panose="02070309020205020404" pitchFamily="49" charset="0"/>
              </a:rPr>
              <a:t>ORDER BY AVG(pre_invoice_discount_pct) DESC</a:t>
            </a:r>
          </a:p>
          <a:p>
            <a:r>
              <a:rPr lang="en-IN" sz="1200">
                <a:latin typeface="Courier New" panose="02070309020205020404" pitchFamily="49" charset="0"/>
                <a:cs typeface="Courier New" panose="02070309020205020404" pitchFamily="49" charset="0"/>
              </a:rPr>
              <a:t>LIMIT 5;</a:t>
            </a:r>
          </a:p>
        </p:txBody>
      </p:sp>
      <p:sp>
        <p:nvSpPr>
          <p:cNvPr id="7" name="TextBox 6">
            <a:extLst>
              <a:ext uri="{FF2B5EF4-FFF2-40B4-BE49-F238E27FC236}">
                <a16:creationId xmlns:a16="http://schemas.microsoft.com/office/drawing/2014/main" id="{D1B72455-5113-3F6C-AD89-D5D4FA5E9CC8}"/>
              </a:ext>
            </a:extLst>
          </p:cNvPr>
          <p:cNvSpPr txBox="1"/>
          <p:nvPr/>
        </p:nvSpPr>
        <p:spPr>
          <a:xfrm>
            <a:off x="2187607" y="1732937"/>
            <a:ext cx="2377447" cy="369332"/>
          </a:xfrm>
          <a:prstGeom prst="rect">
            <a:avLst/>
          </a:prstGeom>
          <a:noFill/>
        </p:spPr>
        <p:txBody>
          <a:bodyPr wrap="square" rtlCol="0">
            <a:spAutoFit/>
          </a:bodyPr>
          <a:lstStyle>
            <a:defPPr>
              <a:defRPr lang="en-US"/>
            </a:defPPr>
            <a:lvl1pPr algn="ctr">
              <a:defRPr>
                <a:highlight>
                  <a:srgbClr val="808080"/>
                </a:highlight>
              </a:defRPr>
            </a:lvl1pPr>
          </a:lstStyle>
          <a:p>
            <a:r>
              <a:rPr lang="en-IN"/>
              <a:t>Query:</a:t>
            </a:r>
          </a:p>
        </p:txBody>
      </p:sp>
    </p:spTree>
    <p:custDataLst>
      <p:tags r:id="rId1"/>
    </p:custDataLst>
    <p:extLst>
      <p:ext uri="{BB962C8B-B14F-4D97-AF65-F5344CB8AC3E}">
        <p14:creationId xmlns:p14="http://schemas.microsoft.com/office/powerpoint/2010/main" val="132562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6C803-43E4-E6E8-6F48-18B50FCF054A}"/>
              </a:ext>
            </a:extLst>
          </p:cNvPr>
          <p:cNvSpPr txBox="1"/>
          <p:nvPr/>
        </p:nvSpPr>
        <p:spPr>
          <a:xfrm>
            <a:off x="4954252" y="4803617"/>
            <a:ext cx="1515374" cy="369332"/>
          </a:xfrm>
          <a:prstGeom prst="rect">
            <a:avLst/>
          </a:prstGeom>
          <a:noFill/>
        </p:spPr>
        <p:txBody>
          <a:bodyPr wrap="square" rtlCol="0">
            <a:spAutoFit/>
          </a:bodyPr>
          <a:lstStyle/>
          <a:p>
            <a:pPr algn="ctr"/>
            <a:r>
              <a:rPr lang="en-IN"/>
              <a:t>Insights</a:t>
            </a:r>
          </a:p>
        </p:txBody>
      </p:sp>
      <p:sp>
        <p:nvSpPr>
          <p:cNvPr id="4" name="TextBox 3">
            <a:extLst>
              <a:ext uri="{FF2B5EF4-FFF2-40B4-BE49-F238E27FC236}">
                <a16:creationId xmlns:a16="http://schemas.microsoft.com/office/drawing/2014/main" id="{8A1DF7EC-08D7-67C0-FDA0-8AA8091691DD}"/>
              </a:ext>
            </a:extLst>
          </p:cNvPr>
          <p:cNvSpPr txBox="1"/>
          <p:nvPr/>
        </p:nvSpPr>
        <p:spPr>
          <a:xfrm>
            <a:off x="1705005" y="5299587"/>
            <a:ext cx="8385462" cy="1477328"/>
          </a:xfrm>
          <a:prstGeom prst="rect">
            <a:avLst/>
          </a:prstGeom>
          <a:noFill/>
        </p:spPr>
        <p:txBody>
          <a:bodyPr wrap="square" rtlCol="0">
            <a:spAutoFit/>
          </a:bodyPr>
          <a:lstStyle/>
          <a:p>
            <a:pPr marL="285750" indent="-285750">
              <a:buFont typeface="Wingdings" panose="05000000000000000000" pitchFamily="2" charset="2"/>
              <a:buChar char="q"/>
            </a:pPr>
            <a:r>
              <a:rPr lang="en-IN"/>
              <a:t>Flipkart has received the highest pre invoice discount percent i.e., 30.83%</a:t>
            </a:r>
          </a:p>
          <a:p>
            <a:pPr marL="285750" indent="-285750">
              <a:buFont typeface="Wingdings" panose="05000000000000000000" pitchFamily="2" charset="2"/>
              <a:buChar char="q"/>
            </a:pPr>
            <a:r>
              <a:rPr lang="en-IN"/>
              <a:t>Top 5 Customers have a collective average around 30.21%</a:t>
            </a:r>
          </a:p>
          <a:p>
            <a:pPr marL="285750" indent="-285750">
              <a:buFont typeface="Wingdings" panose="05000000000000000000" pitchFamily="2" charset="2"/>
              <a:buChar char="q"/>
            </a:pPr>
            <a:r>
              <a:rPr lang="en-IN"/>
              <a:t>FY 2021, Average discount provided to all customers in Indian market was 24.16%</a:t>
            </a:r>
          </a:p>
          <a:p>
            <a:pPr marL="285750" indent="-285750">
              <a:buFont typeface="Wingdings" panose="05000000000000000000" pitchFamily="2" charset="2"/>
              <a:buChar char="q"/>
            </a:pPr>
            <a:endParaRPr lang="en-IN"/>
          </a:p>
        </p:txBody>
      </p:sp>
      <p:pic>
        <p:nvPicPr>
          <p:cNvPr id="5" name="Picture 4" descr="Logo, icon&#10;&#10;Description automatically generated">
            <a:extLst>
              <a:ext uri="{FF2B5EF4-FFF2-40B4-BE49-F238E27FC236}">
                <a16:creationId xmlns:a16="http://schemas.microsoft.com/office/drawing/2014/main" id="{E3579BAD-25E2-3125-01E2-9FB9635FCAEB}"/>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74F7A8D6-0E35-6AFF-95CD-B4FE79580A75}"/>
              </a:ext>
            </a:extLst>
          </p:cNvPr>
          <p:cNvPicPr>
            <a:picLocks noChangeAspect="1"/>
          </p:cNvPicPr>
          <p:nvPr/>
        </p:nvPicPr>
        <p:blipFill>
          <a:blip r:embed="rId4"/>
          <a:stretch>
            <a:fillRect/>
          </a:stretch>
        </p:blipFill>
        <p:spPr>
          <a:xfrm>
            <a:off x="1284472" y="81085"/>
            <a:ext cx="8359864" cy="4595894"/>
          </a:xfrm>
          <a:prstGeom prst="rect">
            <a:avLst/>
          </a:prstGeom>
        </p:spPr>
      </p:pic>
    </p:spTree>
    <p:custDataLst>
      <p:tags r:id="rId1"/>
    </p:custDataLst>
    <p:extLst>
      <p:ext uri="{BB962C8B-B14F-4D97-AF65-F5344CB8AC3E}">
        <p14:creationId xmlns:p14="http://schemas.microsoft.com/office/powerpoint/2010/main" val="39000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B0F0"/>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3B00C1-0C01-4107-791C-A9BA556C8E56}"/>
              </a:ext>
            </a:extLst>
          </p:cNvPr>
          <p:cNvSpPr txBox="1"/>
          <p:nvPr/>
        </p:nvSpPr>
        <p:spPr>
          <a:xfrm>
            <a:off x="1246907" y="111016"/>
            <a:ext cx="8847345" cy="1200329"/>
          </a:xfrm>
          <a:prstGeom prst="rect">
            <a:avLst/>
          </a:prstGeom>
          <a:noFill/>
        </p:spPr>
        <p:txBody>
          <a:bodyPr wrap="square" rtlCol="0">
            <a:spAutoFit/>
          </a:bodyPr>
          <a:lstStyle/>
          <a:p>
            <a:r>
              <a:rPr lang="en-US">
                <a:highlight>
                  <a:srgbClr val="808080"/>
                </a:highlight>
              </a:rPr>
              <a:t>Request 7</a:t>
            </a:r>
            <a:r>
              <a:rPr lang="en-US"/>
              <a:t>: Get the complete report of the Gross sales amount for the customer “Atliq Exclusive” for each month. This analysis helps to get an idea of low and high-performing months and take strategic decisions. The final report contains these columns: Month, Year, Gross sales Amount</a:t>
            </a:r>
            <a:endParaRPr lang="en-IN"/>
          </a:p>
        </p:txBody>
      </p:sp>
      <p:sp>
        <p:nvSpPr>
          <p:cNvPr id="3" name="TextBox 2">
            <a:extLst>
              <a:ext uri="{FF2B5EF4-FFF2-40B4-BE49-F238E27FC236}">
                <a16:creationId xmlns:a16="http://schemas.microsoft.com/office/drawing/2014/main" id="{3BB3CCC3-D7E7-061B-5D9D-5E1557AF4A79}"/>
              </a:ext>
            </a:extLst>
          </p:cNvPr>
          <p:cNvSpPr txBox="1"/>
          <p:nvPr/>
        </p:nvSpPr>
        <p:spPr>
          <a:xfrm>
            <a:off x="8131546" y="1506070"/>
            <a:ext cx="2348478" cy="369332"/>
          </a:xfrm>
          <a:prstGeom prst="rect">
            <a:avLst/>
          </a:prstGeom>
          <a:noFill/>
        </p:spPr>
        <p:txBody>
          <a:bodyPr wrap="square" rtlCol="0">
            <a:spAutoFit/>
          </a:bodyPr>
          <a:lstStyle/>
          <a:p>
            <a:pPr algn="ctr"/>
            <a:r>
              <a:rPr lang="en-IN">
                <a:highlight>
                  <a:srgbClr val="808080"/>
                </a:highlight>
              </a:rPr>
              <a:t>Output:</a:t>
            </a:r>
          </a:p>
        </p:txBody>
      </p:sp>
      <p:pic>
        <p:nvPicPr>
          <p:cNvPr id="8" name="Picture 7">
            <a:extLst>
              <a:ext uri="{FF2B5EF4-FFF2-40B4-BE49-F238E27FC236}">
                <a16:creationId xmlns:a16="http://schemas.microsoft.com/office/drawing/2014/main" id="{3EA85157-3854-4D54-E3F7-37458F69685D}"/>
              </a:ext>
            </a:extLst>
          </p:cNvPr>
          <p:cNvPicPr>
            <a:picLocks noChangeAspect="1"/>
          </p:cNvPicPr>
          <p:nvPr/>
        </p:nvPicPr>
        <p:blipFill>
          <a:blip r:embed="rId3"/>
          <a:stretch>
            <a:fillRect/>
          </a:stretch>
        </p:blipFill>
        <p:spPr>
          <a:xfrm>
            <a:off x="7702080" y="1952791"/>
            <a:ext cx="3207409" cy="4017047"/>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Logo, icon&#10;&#10;Description automatically generated">
            <a:extLst>
              <a:ext uri="{FF2B5EF4-FFF2-40B4-BE49-F238E27FC236}">
                <a16:creationId xmlns:a16="http://schemas.microsoft.com/office/drawing/2014/main" id="{EEADB8E8-25BA-508C-B23D-404600F9B8E3}"/>
              </a:ext>
            </a:extLst>
          </p:cNvPr>
          <p:cNvPicPr>
            <a:picLocks noChangeAspect="1"/>
          </p:cNvPicPr>
          <p:nvPr/>
        </p:nvPicPr>
        <p:blipFill>
          <a:blip r:embed="rId4"/>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5" name="TextBox 4">
            <a:extLst>
              <a:ext uri="{FF2B5EF4-FFF2-40B4-BE49-F238E27FC236}">
                <a16:creationId xmlns:a16="http://schemas.microsoft.com/office/drawing/2014/main" id="{50FF5BFA-6B2A-8B22-2795-D18077CC9AE6}"/>
              </a:ext>
            </a:extLst>
          </p:cNvPr>
          <p:cNvSpPr txBox="1"/>
          <p:nvPr/>
        </p:nvSpPr>
        <p:spPr>
          <a:xfrm>
            <a:off x="304800" y="1952791"/>
            <a:ext cx="7397280" cy="2677656"/>
          </a:xfrm>
          <a:prstGeom prst="rect">
            <a:avLst/>
          </a:prstGeom>
          <a:noFill/>
        </p:spPr>
        <p:txBody>
          <a:bodyPr wrap="square" rtlCol="0">
            <a:spAutoFit/>
          </a:bodyPr>
          <a:lstStyle/>
          <a:p>
            <a:r>
              <a:rPr lang="en-IN" sz="1200">
                <a:latin typeface="Courier New" panose="02070309020205020404" pitchFamily="49" charset="0"/>
                <a:cs typeface="Courier New" panose="02070309020205020404" pitchFamily="49" charset="0"/>
              </a:rPr>
              <a:t>SELECT </a:t>
            </a:r>
          </a:p>
          <a:p>
            <a:r>
              <a:rPr lang="en-US" sz="1200">
                <a:latin typeface="Courier New" panose="02070309020205020404" pitchFamily="49" charset="0"/>
                <a:cs typeface="Courier New" panose="02070309020205020404" pitchFamily="49" charset="0"/>
              </a:rPr>
              <a:t>       MONTHNAME(date) AS month_name,</a:t>
            </a:r>
          </a:p>
          <a:p>
            <a:r>
              <a:rPr lang="en-IN" sz="1200">
                <a:latin typeface="Courier New" panose="02070309020205020404" pitchFamily="49" charset="0"/>
                <a:cs typeface="Courier New" panose="02070309020205020404" pitchFamily="49" charset="0"/>
              </a:rPr>
              <a:t>       YEAR(date) AS year_, </a:t>
            </a:r>
          </a:p>
          <a:p>
            <a:r>
              <a:rPr lang="en-US" sz="1200">
                <a:latin typeface="Courier New" panose="02070309020205020404" pitchFamily="49" charset="0"/>
                <a:cs typeface="Courier New" panose="02070309020205020404" pitchFamily="49" charset="0"/>
              </a:rPr>
              <a:t>       CONCAT('$',ROUND(SUM(a.sold_quantity * b.gross_price)/1000000,2)) AS gross_sales_amount_millions /*value in millions*/</a:t>
            </a:r>
          </a:p>
          <a:p>
            <a:r>
              <a:rPr lang="en-US" sz="1200">
                <a:latin typeface="Courier New" panose="02070309020205020404" pitchFamily="49" charset="0"/>
                <a:cs typeface="Courier New" panose="02070309020205020404" pitchFamily="49" charset="0"/>
              </a:rPr>
              <a:t>FROM fact_sales_monthly AS a</a:t>
            </a:r>
          </a:p>
          <a:p>
            <a:r>
              <a:rPr lang="en-US" sz="1200">
                <a:latin typeface="Courier New" panose="02070309020205020404" pitchFamily="49" charset="0"/>
                <a:cs typeface="Courier New" panose="02070309020205020404" pitchFamily="49" charset="0"/>
              </a:rPr>
              <a:t>INNER JOIN fact_gross_price AS b</a:t>
            </a:r>
          </a:p>
          <a:p>
            <a:r>
              <a:rPr lang="en-IN" sz="1200">
                <a:latin typeface="Courier New" panose="02070309020205020404" pitchFamily="49" charset="0"/>
                <a:cs typeface="Courier New" panose="02070309020205020404" pitchFamily="49" charset="0"/>
              </a:rPr>
              <a:t>ON b.product_code = a.product_code</a:t>
            </a:r>
          </a:p>
          <a:p>
            <a:r>
              <a:rPr lang="en-US" sz="1200">
                <a:latin typeface="Courier New" panose="02070309020205020404" pitchFamily="49" charset="0"/>
                <a:cs typeface="Courier New" panose="02070309020205020404" pitchFamily="49" charset="0"/>
              </a:rPr>
              <a:t>AND b.fiscal_year = a.fiscal_year</a:t>
            </a:r>
          </a:p>
          <a:p>
            <a:r>
              <a:rPr lang="en-IN" sz="1200">
                <a:latin typeface="Courier New" panose="02070309020205020404" pitchFamily="49" charset="0"/>
                <a:cs typeface="Courier New" panose="02070309020205020404" pitchFamily="49" charset="0"/>
              </a:rPr>
              <a:t>INNER JOIN dim_customer AS c</a:t>
            </a:r>
          </a:p>
          <a:p>
            <a:r>
              <a:rPr lang="en-US" sz="1200">
                <a:latin typeface="Courier New" panose="02070309020205020404" pitchFamily="49" charset="0"/>
                <a:cs typeface="Courier New" panose="02070309020205020404" pitchFamily="49" charset="0"/>
              </a:rPr>
              <a:t>ON c.customer_code = a.customer_code</a:t>
            </a:r>
          </a:p>
          <a:p>
            <a:r>
              <a:rPr lang="en-US" sz="1200">
                <a:latin typeface="Courier New" panose="02070309020205020404" pitchFamily="49" charset="0"/>
                <a:cs typeface="Courier New" panose="02070309020205020404" pitchFamily="49" charset="0"/>
              </a:rPr>
              <a:t>WHERE c.customer = 'Atliq Exclusive'</a:t>
            </a:r>
          </a:p>
          <a:p>
            <a:r>
              <a:rPr lang="en-US" sz="1200">
                <a:latin typeface="Courier New" panose="02070309020205020404" pitchFamily="49" charset="0"/>
                <a:cs typeface="Courier New" panose="02070309020205020404" pitchFamily="49" charset="0"/>
              </a:rPr>
              <a:t>GROUP BY month_name, year_</a:t>
            </a:r>
          </a:p>
          <a:p>
            <a:r>
              <a:rPr lang="en-IN" sz="1200">
                <a:latin typeface="Courier New" panose="02070309020205020404" pitchFamily="49" charset="0"/>
                <a:cs typeface="Courier New" panose="02070309020205020404" pitchFamily="49" charset="0"/>
              </a:rPr>
              <a:t>ORDER BY year_;</a:t>
            </a:r>
          </a:p>
        </p:txBody>
      </p:sp>
      <p:sp>
        <p:nvSpPr>
          <p:cNvPr id="6" name="TextBox 5">
            <a:extLst>
              <a:ext uri="{FF2B5EF4-FFF2-40B4-BE49-F238E27FC236}">
                <a16:creationId xmlns:a16="http://schemas.microsoft.com/office/drawing/2014/main" id="{376E75CA-1430-1E46-DC2C-E7E84E34770B}"/>
              </a:ext>
            </a:extLst>
          </p:cNvPr>
          <p:cNvSpPr txBox="1"/>
          <p:nvPr/>
        </p:nvSpPr>
        <p:spPr>
          <a:xfrm>
            <a:off x="2112474" y="1506070"/>
            <a:ext cx="2377447" cy="369332"/>
          </a:xfrm>
          <a:prstGeom prst="rect">
            <a:avLst/>
          </a:prstGeom>
          <a:noFill/>
        </p:spPr>
        <p:txBody>
          <a:bodyPr wrap="square" rtlCol="0">
            <a:spAutoFit/>
          </a:bodyPr>
          <a:lstStyle>
            <a:defPPr>
              <a:defRPr lang="en-US"/>
            </a:defPPr>
            <a:lvl1pPr algn="ctr">
              <a:defRPr>
                <a:highlight>
                  <a:srgbClr val="808080"/>
                </a:highlight>
              </a:defRPr>
            </a:lvl1pPr>
          </a:lstStyle>
          <a:p>
            <a:r>
              <a:rPr lang="en-IN"/>
              <a:t>Query:</a:t>
            </a:r>
          </a:p>
        </p:txBody>
      </p:sp>
    </p:spTree>
    <p:custDataLst>
      <p:tags r:id="rId1"/>
    </p:custDataLst>
    <p:extLst>
      <p:ext uri="{BB962C8B-B14F-4D97-AF65-F5344CB8AC3E}">
        <p14:creationId xmlns:p14="http://schemas.microsoft.com/office/powerpoint/2010/main" val="16703056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3C091-3576-E9E4-E2F1-4BC9DBCAE70A}"/>
              </a:ext>
            </a:extLst>
          </p:cNvPr>
          <p:cNvSpPr txBox="1"/>
          <p:nvPr/>
        </p:nvSpPr>
        <p:spPr>
          <a:xfrm>
            <a:off x="5042742" y="4239850"/>
            <a:ext cx="1515374" cy="369332"/>
          </a:xfrm>
          <a:prstGeom prst="rect">
            <a:avLst/>
          </a:prstGeom>
          <a:noFill/>
        </p:spPr>
        <p:txBody>
          <a:bodyPr wrap="square" rtlCol="0">
            <a:spAutoFit/>
          </a:bodyPr>
          <a:lstStyle/>
          <a:p>
            <a:pPr algn="ctr"/>
            <a:r>
              <a:rPr lang="en-IN"/>
              <a:t>Insights</a:t>
            </a:r>
          </a:p>
        </p:txBody>
      </p:sp>
      <p:sp>
        <p:nvSpPr>
          <p:cNvPr id="4" name="TextBox 3">
            <a:extLst>
              <a:ext uri="{FF2B5EF4-FFF2-40B4-BE49-F238E27FC236}">
                <a16:creationId xmlns:a16="http://schemas.microsoft.com/office/drawing/2014/main" id="{5682B959-C4F1-3B4A-BD6D-F1E9DAB6F864}"/>
              </a:ext>
            </a:extLst>
          </p:cNvPr>
          <p:cNvSpPr txBox="1"/>
          <p:nvPr/>
        </p:nvSpPr>
        <p:spPr>
          <a:xfrm>
            <a:off x="1763998" y="4609182"/>
            <a:ext cx="8687692" cy="1754326"/>
          </a:xfrm>
          <a:prstGeom prst="rect">
            <a:avLst/>
          </a:prstGeom>
          <a:noFill/>
        </p:spPr>
        <p:txBody>
          <a:bodyPr wrap="square" rtlCol="0">
            <a:spAutoFit/>
          </a:bodyPr>
          <a:lstStyle/>
          <a:p>
            <a:pPr marL="285750" indent="-285750">
              <a:buFont typeface="Wingdings" panose="05000000000000000000" pitchFamily="2" charset="2"/>
              <a:buChar char="q"/>
            </a:pPr>
            <a:r>
              <a:rPr lang="en-IN" dirty="0"/>
              <a:t>For </a:t>
            </a:r>
            <a:r>
              <a:rPr lang="en-IN" dirty="0" err="1"/>
              <a:t>Atliq</a:t>
            </a:r>
            <a:r>
              <a:rPr lang="en-IN" dirty="0"/>
              <a:t> Exclusive Store maximum sales were recorded in November- 2020($20.46 Million) and lowest sales recorded in March-2020 ($0.38 Million)</a:t>
            </a:r>
          </a:p>
          <a:p>
            <a:pPr marL="285750" indent="-285750">
              <a:buFont typeface="Wingdings" panose="05000000000000000000" pitchFamily="2" charset="2"/>
              <a:buChar char="q"/>
            </a:pPr>
            <a:r>
              <a:rPr lang="en-IN" dirty="0"/>
              <a:t>Low sales from March to August were due to pandemic when stores were shut</a:t>
            </a:r>
          </a:p>
          <a:p>
            <a:pPr marL="285750" indent="-285750">
              <a:buFont typeface="Wingdings" panose="05000000000000000000" pitchFamily="2" charset="2"/>
              <a:buChar char="q"/>
            </a:pPr>
            <a:r>
              <a:rPr lang="en-IN" dirty="0"/>
              <a:t> Sales started improving from September-2020 onwards due to ease in lockdown restrictions and the onset of festival season in India and other markets</a:t>
            </a:r>
          </a:p>
          <a:p>
            <a:pPr marL="285750" indent="-285750">
              <a:buFont typeface="Wingdings" panose="05000000000000000000" pitchFamily="2" charset="2"/>
              <a:buChar char="q"/>
            </a:pPr>
            <a:endParaRPr lang="en-IN" dirty="0"/>
          </a:p>
        </p:txBody>
      </p:sp>
      <p:pic>
        <p:nvPicPr>
          <p:cNvPr id="5" name="Picture 4" descr="Logo, icon&#10;&#10;Description automatically generated">
            <a:extLst>
              <a:ext uri="{FF2B5EF4-FFF2-40B4-BE49-F238E27FC236}">
                <a16:creationId xmlns:a16="http://schemas.microsoft.com/office/drawing/2014/main" id="{C02CB998-2965-45F1-DAD8-4EBECBDB6250}"/>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687FEFB5-F9D6-D8CA-71FD-84E10482446F}"/>
              </a:ext>
            </a:extLst>
          </p:cNvPr>
          <p:cNvPicPr>
            <a:picLocks noChangeAspect="1"/>
          </p:cNvPicPr>
          <p:nvPr/>
        </p:nvPicPr>
        <p:blipFill>
          <a:blip r:embed="rId4"/>
          <a:stretch>
            <a:fillRect/>
          </a:stretch>
        </p:blipFill>
        <p:spPr>
          <a:xfrm>
            <a:off x="925286" y="370114"/>
            <a:ext cx="10668000" cy="3869737"/>
          </a:xfrm>
          <a:prstGeom prst="rect">
            <a:avLst/>
          </a:prstGeom>
        </p:spPr>
      </p:pic>
    </p:spTree>
    <p:custDataLst>
      <p:tags r:id="rId1"/>
    </p:custDataLst>
    <p:extLst>
      <p:ext uri="{BB962C8B-B14F-4D97-AF65-F5344CB8AC3E}">
        <p14:creationId xmlns:p14="http://schemas.microsoft.com/office/powerpoint/2010/main" val="40576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B0F0"/>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0CC83B-2A1A-280C-DFC6-FD4F28AA1D4D}"/>
              </a:ext>
            </a:extLst>
          </p:cNvPr>
          <p:cNvSpPr txBox="1"/>
          <p:nvPr/>
        </p:nvSpPr>
        <p:spPr>
          <a:xfrm>
            <a:off x="1353572" y="297651"/>
            <a:ext cx="8847345" cy="923330"/>
          </a:xfrm>
          <a:prstGeom prst="rect">
            <a:avLst/>
          </a:prstGeom>
          <a:noFill/>
        </p:spPr>
        <p:txBody>
          <a:bodyPr wrap="square" rtlCol="0">
            <a:spAutoFit/>
          </a:bodyPr>
          <a:lstStyle/>
          <a:p>
            <a:r>
              <a:rPr lang="en-US">
                <a:highlight>
                  <a:srgbClr val="808080"/>
                </a:highlight>
              </a:rPr>
              <a:t>Request 8</a:t>
            </a:r>
            <a:r>
              <a:rPr lang="en-US"/>
              <a:t>: In which quarter of 2020, got the maximum total_quantity_sold? The final output contains these fields sorted by the total_quantity_sold:</a:t>
            </a:r>
          </a:p>
          <a:p>
            <a:r>
              <a:rPr lang="en-US"/>
              <a:t> Quarter, total_quantity_sold</a:t>
            </a:r>
            <a:endParaRPr lang="en-IN"/>
          </a:p>
        </p:txBody>
      </p:sp>
      <p:sp>
        <p:nvSpPr>
          <p:cNvPr id="3" name="TextBox 2">
            <a:extLst>
              <a:ext uri="{FF2B5EF4-FFF2-40B4-BE49-F238E27FC236}">
                <a16:creationId xmlns:a16="http://schemas.microsoft.com/office/drawing/2014/main" id="{B55A0886-DFC5-0436-0F14-EFC678C2F7BB}"/>
              </a:ext>
            </a:extLst>
          </p:cNvPr>
          <p:cNvSpPr txBox="1"/>
          <p:nvPr/>
        </p:nvSpPr>
        <p:spPr>
          <a:xfrm>
            <a:off x="7016032" y="1268443"/>
            <a:ext cx="2348478" cy="369332"/>
          </a:xfrm>
          <a:prstGeom prst="rect">
            <a:avLst/>
          </a:prstGeom>
          <a:noFill/>
        </p:spPr>
        <p:txBody>
          <a:bodyPr wrap="square" rtlCol="0">
            <a:spAutoFit/>
          </a:bodyPr>
          <a:lstStyle/>
          <a:p>
            <a:pPr algn="ctr"/>
            <a:r>
              <a:rPr lang="en-IN">
                <a:highlight>
                  <a:srgbClr val="808080"/>
                </a:highlight>
              </a:rPr>
              <a:t>Output:</a:t>
            </a:r>
          </a:p>
        </p:txBody>
      </p:sp>
      <p:pic>
        <p:nvPicPr>
          <p:cNvPr id="6" name="Picture 5">
            <a:extLst>
              <a:ext uri="{FF2B5EF4-FFF2-40B4-BE49-F238E27FC236}">
                <a16:creationId xmlns:a16="http://schemas.microsoft.com/office/drawing/2014/main" id="{4F805D13-68E9-A1E0-A88C-B7EA4F25DDC5}"/>
              </a:ext>
            </a:extLst>
          </p:cNvPr>
          <p:cNvPicPr>
            <a:picLocks noChangeAspect="1"/>
          </p:cNvPicPr>
          <p:nvPr/>
        </p:nvPicPr>
        <p:blipFill>
          <a:blip r:embed="rId3"/>
          <a:stretch>
            <a:fillRect/>
          </a:stretch>
        </p:blipFill>
        <p:spPr>
          <a:xfrm>
            <a:off x="6887277" y="1829450"/>
            <a:ext cx="2605987" cy="1239552"/>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Logo, icon&#10;&#10;Description automatically generated">
            <a:extLst>
              <a:ext uri="{FF2B5EF4-FFF2-40B4-BE49-F238E27FC236}">
                <a16:creationId xmlns:a16="http://schemas.microsoft.com/office/drawing/2014/main" id="{2132A665-3486-1FF9-99E9-44D6F13573AB}"/>
              </a:ext>
            </a:extLst>
          </p:cNvPr>
          <p:cNvPicPr>
            <a:picLocks noChangeAspect="1"/>
          </p:cNvPicPr>
          <p:nvPr/>
        </p:nvPicPr>
        <p:blipFill>
          <a:blip r:embed="rId4"/>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5" name="TextBox 4">
            <a:extLst>
              <a:ext uri="{FF2B5EF4-FFF2-40B4-BE49-F238E27FC236}">
                <a16:creationId xmlns:a16="http://schemas.microsoft.com/office/drawing/2014/main" id="{86E1652E-B522-680A-CE73-55881144FE16}"/>
              </a:ext>
            </a:extLst>
          </p:cNvPr>
          <p:cNvSpPr txBox="1"/>
          <p:nvPr/>
        </p:nvSpPr>
        <p:spPr>
          <a:xfrm>
            <a:off x="137652" y="1829450"/>
            <a:ext cx="6341806" cy="2359092"/>
          </a:xfrm>
          <a:prstGeom prst="rect">
            <a:avLst/>
          </a:prstGeom>
          <a:noFill/>
        </p:spPr>
        <p:txBody>
          <a:bodyPr wrap="square" rtlCol="0">
            <a:spAutoFit/>
          </a:bodyPr>
          <a:lstStyle/>
          <a:p>
            <a:r>
              <a:rPr lang="en-IN" sz="1200">
                <a:latin typeface="Courier New" panose="02070309020205020404" pitchFamily="49" charset="0"/>
                <a:cs typeface="Courier New" panose="02070309020205020404" pitchFamily="49" charset="0"/>
              </a:rPr>
              <a:t>SELECT CASE</a:t>
            </a:r>
          </a:p>
          <a:p>
            <a:r>
              <a:rPr lang="en-US" sz="1200">
                <a:latin typeface="Courier New" panose="02070309020205020404" pitchFamily="49" charset="0"/>
                <a:cs typeface="Courier New" panose="02070309020205020404" pitchFamily="49" charset="0"/>
              </a:rPr>
              <a:t>		WHEN MONTH(date) IN (9,10,11) THEN 'Q1' /* Atliq hardware has september as it's first financial month*/</a:t>
            </a:r>
          </a:p>
          <a:p>
            <a:r>
              <a:rPr lang="en-US" sz="1200">
                <a:latin typeface="Courier New" panose="02070309020205020404" pitchFamily="49" charset="0"/>
                <a:cs typeface="Courier New" panose="02070309020205020404" pitchFamily="49" charset="0"/>
              </a:rPr>
              <a:t>		WHEN MONTH(date) IN (12,1,2) THEN 'Q2'</a:t>
            </a:r>
          </a:p>
          <a:p>
            <a:r>
              <a:rPr lang="en-US" sz="1200">
                <a:latin typeface="Courier New" panose="02070309020205020404" pitchFamily="49" charset="0"/>
                <a:cs typeface="Courier New" panose="02070309020205020404" pitchFamily="49" charset="0"/>
              </a:rPr>
              <a:t>		WHEN MONTH(date) IN (3,4,5) THEN 'Q3'</a:t>
            </a:r>
          </a:p>
          <a:p>
            <a:r>
              <a:rPr lang="en-IN" sz="1200">
                <a:latin typeface="Courier New" panose="02070309020205020404" pitchFamily="49" charset="0"/>
                <a:cs typeface="Courier New" panose="02070309020205020404" pitchFamily="49" charset="0"/>
              </a:rPr>
              <a:t>		ELSE 'Q4'</a:t>
            </a:r>
          </a:p>
          <a:p>
            <a:r>
              <a:rPr lang="en-IN" sz="1200">
                <a:latin typeface="Courier New" panose="02070309020205020404" pitchFamily="49" charset="0"/>
                <a:cs typeface="Courier New" panose="02070309020205020404" pitchFamily="49" charset="0"/>
              </a:rPr>
              <a:t>		END AS quarters,</a:t>
            </a:r>
          </a:p>
          <a:p>
            <a:r>
              <a:rPr lang="en-US" sz="1200">
                <a:latin typeface="Courier New" panose="02070309020205020404" pitchFamily="49" charset="0"/>
                <a:cs typeface="Courier New" panose="02070309020205020404" pitchFamily="49" charset="0"/>
              </a:rPr>
              <a:t>	   SUM(sold_quantity) AS total_quantity_sold</a:t>
            </a:r>
          </a:p>
          <a:p>
            <a:r>
              <a:rPr lang="en-IN" sz="1200">
                <a:latin typeface="Courier New" panose="02070309020205020404" pitchFamily="49" charset="0"/>
                <a:cs typeface="Courier New" panose="02070309020205020404" pitchFamily="49" charset="0"/>
              </a:rPr>
              <a:t>FROM fact_sales_monthly</a:t>
            </a:r>
          </a:p>
          <a:p>
            <a:r>
              <a:rPr lang="en-IN" sz="1200">
                <a:latin typeface="Courier New" panose="02070309020205020404" pitchFamily="49" charset="0"/>
                <a:cs typeface="Courier New" panose="02070309020205020404" pitchFamily="49" charset="0"/>
              </a:rPr>
              <a:t>WHERE fiscal_year = 2020</a:t>
            </a:r>
          </a:p>
          <a:p>
            <a:r>
              <a:rPr lang="en-IN" sz="1200">
                <a:latin typeface="Courier New" panose="02070309020205020404" pitchFamily="49" charset="0"/>
                <a:cs typeface="Courier New" panose="02070309020205020404" pitchFamily="49" charset="0"/>
              </a:rPr>
              <a:t>GROUP BY quarters</a:t>
            </a:r>
          </a:p>
          <a:p>
            <a:r>
              <a:rPr lang="en-US" sz="1200">
                <a:latin typeface="Courier New" panose="02070309020205020404" pitchFamily="49" charset="0"/>
                <a:cs typeface="Courier New" panose="02070309020205020404" pitchFamily="49" charset="0"/>
              </a:rPr>
              <a:t>ORDER BY total_quantity_sold DESC;</a:t>
            </a:r>
          </a:p>
        </p:txBody>
      </p:sp>
      <p:sp>
        <p:nvSpPr>
          <p:cNvPr id="7" name="TextBox 6">
            <a:extLst>
              <a:ext uri="{FF2B5EF4-FFF2-40B4-BE49-F238E27FC236}">
                <a16:creationId xmlns:a16="http://schemas.microsoft.com/office/drawing/2014/main" id="{65728E75-5325-0042-1504-1BE4D3B3EFC9}"/>
              </a:ext>
            </a:extLst>
          </p:cNvPr>
          <p:cNvSpPr txBox="1"/>
          <p:nvPr/>
        </p:nvSpPr>
        <p:spPr>
          <a:xfrm>
            <a:off x="2187608" y="1340549"/>
            <a:ext cx="2377447" cy="369332"/>
          </a:xfrm>
          <a:prstGeom prst="rect">
            <a:avLst/>
          </a:prstGeom>
          <a:noFill/>
        </p:spPr>
        <p:txBody>
          <a:bodyPr wrap="square" rtlCol="0">
            <a:spAutoFit/>
          </a:bodyPr>
          <a:lstStyle/>
          <a:p>
            <a:pPr algn="ctr"/>
            <a:r>
              <a:rPr lang="en-IN">
                <a:highlight>
                  <a:srgbClr val="808080"/>
                </a:highlight>
              </a:rPr>
              <a:t>Query:</a:t>
            </a:r>
            <a:endParaRPr lang="en-IN"/>
          </a:p>
        </p:txBody>
      </p:sp>
    </p:spTree>
    <p:custDataLst>
      <p:tags r:id="rId1"/>
    </p:custDataLst>
    <p:extLst>
      <p:ext uri="{BB962C8B-B14F-4D97-AF65-F5344CB8AC3E}">
        <p14:creationId xmlns:p14="http://schemas.microsoft.com/office/powerpoint/2010/main" val="30077351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B0F0"/>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7E2F-39D6-7345-2E05-22004894A1AE}"/>
              </a:ext>
            </a:extLst>
          </p:cNvPr>
          <p:cNvSpPr>
            <a:spLocks noGrp="1"/>
          </p:cNvSpPr>
          <p:nvPr>
            <p:ph type="title"/>
          </p:nvPr>
        </p:nvSpPr>
        <p:spPr>
          <a:xfrm>
            <a:off x="913795" y="609600"/>
            <a:ext cx="10353762" cy="1257300"/>
          </a:xfrm>
        </p:spPr>
        <p:txBody>
          <a:bodyPr vert="horz" lIns="91440" tIns="45720" rIns="91440" bIns="45720" rtlCol="0" anchor="ctr">
            <a:normAutofit/>
          </a:bodyPr>
          <a:lstStyle/>
          <a:p>
            <a:r>
              <a:rPr lang="en-US" sz="4000" b="1">
                <a:solidFill>
                  <a:schemeClr val="tx1"/>
                </a:solidFill>
                <a:cs typeface="Segoe UI" panose="020B0502040204020203" pitchFamily="34" charset="0"/>
              </a:rPr>
              <a:t>Agenda</a:t>
            </a:r>
          </a:p>
        </p:txBody>
      </p:sp>
      <p:pic>
        <p:nvPicPr>
          <p:cNvPr id="12" name="Picture 11" descr="Logo, icon&#10;&#10;Description automatically generated">
            <a:extLst>
              <a:ext uri="{FF2B5EF4-FFF2-40B4-BE49-F238E27FC236}">
                <a16:creationId xmlns:a16="http://schemas.microsoft.com/office/drawing/2014/main" id="{3047DF5F-B772-991A-FA3E-2D7AB22849AD}"/>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graphicFrame>
        <p:nvGraphicFramePr>
          <p:cNvPr id="14" name="TextBox 2">
            <a:extLst>
              <a:ext uri="{FF2B5EF4-FFF2-40B4-BE49-F238E27FC236}">
                <a16:creationId xmlns:a16="http://schemas.microsoft.com/office/drawing/2014/main" id="{5EEE8D46-E178-8197-B009-2AFF647E38BD}"/>
              </a:ext>
            </a:extLst>
          </p:cNvPr>
          <p:cNvGraphicFramePr/>
          <p:nvPr>
            <p:extLst>
              <p:ext uri="{D42A27DB-BD31-4B8C-83A1-F6EECF244321}">
                <p14:modId xmlns:p14="http://schemas.microsoft.com/office/powerpoint/2010/main" val="638451745"/>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47243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166BA-C5BB-0816-F886-0235931BC3E0}"/>
              </a:ext>
            </a:extLst>
          </p:cNvPr>
          <p:cNvSpPr txBox="1"/>
          <p:nvPr/>
        </p:nvSpPr>
        <p:spPr>
          <a:xfrm>
            <a:off x="5042742" y="4440337"/>
            <a:ext cx="1515374" cy="369332"/>
          </a:xfrm>
          <a:prstGeom prst="rect">
            <a:avLst/>
          </a:prstGeom>
          <a:noFill/>
        </p:spPr>
        <p:txBody>
          <a:bodyPr wrap="square" rtlCol="0">
            <a:spAutoFit/>
          </a:bodyPr>
          <a:lstStyle/>
          <a:p>
            <a:pPr algn="ctr"/>
            <a:r>
              <a:rPr lang="en-IN"/>
              <a:t>Insights</a:t>
            </a:r>
          </a:p>
        </p:txBody>
      </p:sp>
      <p:sp>
        <p:nvSpPr>
          <p:cNvPr id="4" name="TextBox 3">
            <a:extLst>
              <a:ext uri="{FF2B5EF4-FFF2-40B4-BE49-F238E27FC236}">
                <a16:creationId xmlns:a16="http://schemas.microsoft.com/office/drawing/2014/main" id="{986FF6DE-1C10-4B82-F44F-373D1B3FA85B}"/>
              </a:ext>
            </a:extLst>
          </p:cNvPr>
          <p:cNvSpPr txBox="1"/>
          <p:nvPr/>
        </p:nvSpPr>
        <p:spPr>
          <a:xfrm>
            <a:off x="1752154" y="4864820"/>
            <a:ext cx="8687692" cy="1200329"/>
          </a:xfrm>
          <a:prstGeom prst="rect">
            <a:avLst/>
          </a:prstGeom>
          <a:noFill/>
        </p:spPr>
        <p:txBody>
          <a:bodyPr wrap="square" rtlCol="0">
            <a:spAutoFit/>
          </a:bodyPr>
          <a:lstStyle/>
          <a:p>
            <a:pPr marL="285750" indent="-285750">
              <a:buFont typeface="Wingdings" panose="05000000000000000000" pitchFamily="2" charset="2"/>
              <a:buChar char="q"/>
            </a:pPr>
            <a:r>
              <a:rPr lang="en-IN"/>
              <a:t>Q1( September-November) had the maximum quantity sold for FY 2020</a:t>
            </a:r>
          </a:p>
          <a:p>
            <a:pPr marL="285750" indent="-285750">
              <a:buFont typeface="Wingdings" panose="05000000000000000000" pitchFamily="2" charset="2"/>
              <a:buChar char="q"/>
            </a:pPr>
            <a:r>
              <a:rPr lang="en-IN"/>
              <a:t>Sales dropped in Q3( March-May) because of pandemic</a:t>
            </a:r>
          </a:p>
          <a:p>
            <a:pPr marL="285750" indent="-285750">
              <a:buFont typeface="Wingdings" panose="05000000000000000000" pitchFamily="2" charset="2"/>
              <a:buChar char="q"/>
            </a:pPr>
            <a:r>
              <a:rPr lang="en-IN"/>
              <a:t>Increase in sales recorded in Q4(June-August)</a:t>
            </a:r>
          </a:p>
          <a:p>
            <a:endParaRPr lang="en-IN"/>
          </a:p>
        </p:txBody>
      </p:sp>
      <p:pic>
        <p:nvPicPr>
          <p:cNvPr id="5" name="Picture 4" descr="Logo, icon&#10;&#10;Description automatically generated">
            <a:extLst>
              <a:ext uri="{FF2B5EF4-FFF2-40B4-BE49-F238E27FC236}">
                <a16:creationId xmlns:a16="http://schemas.microsoft.com/office/drawing/2014/main" id="{4ABDE209-394C-A181-631B-B92E6F104B69}"/>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03B3E9F9-8708-F288-2405-B591BBE2DD95}"/>
              </a:ext>
            </a:extLst>
          </p:cNvPr>
          <p:cNvPicPr>
            <a:picLocks noChangeAspect="1"/>
          </p:cNvPicPr>
          <p:nvPr/>
        </p:nvPicPr>
        <p:blipFill>
          <a:blip r:embed="rId4"/>
          <a:stretch>
            <a:fillRect/>
          </a:stretch>
        </p:blipFill>
        <p:spPr>
          <a:xfrm>
            <a:off x="1851292" y="250371"/>
            <a:ext cx="8489416" cy="3995059"/>
          </a:xfrm>
          <a:prstGeom prst="rect">
            <a:avLst/>
          </a:prstGeom>
        </p:spPr>
      </p:pic>
    </p:spTree>
    <p:custDataLst>
      <p:tags r:id="rId1"/>
    </p:custDataLst>
    <p:extLst>
      <p:ext uri="{BB962C8B-B14F-4D97-AF65-F5344CB8AC3E}">
        <p14:creationId xmlns:p14="http://schemas.microsoft.com/office/powerpoint/2010/main" val="127303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D789BE-F01F-C234-2955-E081B98FC48C}"/>
              </a:ext>
            </a:extLst>
          </p:cNvPr>
          <p:cNvSpPr txBox="1"/>
          <p:nvPr/>
        </p:nvSpPr>
        <p:spPr>
          <a:xfrm>
            <a:off x="1324075" y="455899"/>
            <a:ext cx="8847345" cy="923330"/>
          </a:xfrm>
          <a:prstGeom prst="rect">
            <a:avLst/>
          </a:prstGeom>
          <a:noFill/>
        </p:spPr>
        <p:txBody>
          <a:bodyPr wrap="square" rtlCol="0">
            <a:spAutoFit/>
          </a:bodyPr>
          <a:lstStyle/>
          <a:p>
            <a:r>
              <a:rPr lang="en-US">
                <a:highlight>
                  <a:srgbClr val="808080"/>
                </a:highlight>
              </a:rPr>
              <a:t>Request 9</a:t>
            </a:r>
            <a:r>
              <a:rPr lang="en-US"/>
              <a:t>: Which channel helped to bring more gross sales in the fiscal year 2021 and the percentage of contribution? The final output contains these fields:</a:t>
            </a:r>
          </a:p>
          <a:p>
            <a:r>
              <a:rPr lang="en-US"/>
              <a:t>channel, gross_sales_mln, percentage</a:t>
            </a:r>
            <a:endParaRPr lang="en-IN"/>
          </a:p>
        </p:txBody>
      </p:sp>
      <p:sp>
        <p:nvSpPr>
          <p:cNvPr id="3" name="TextBox 2">
            <a:extLst>
              <a:ext uri="{FF2B5EF4-FFF2-40B4-BE49-F238E27FC236}">
                <a16:creationId xmlns:a16="http://schemas.microsoft.com/office/drawing/2014/main" id="{A59B9FAC-A956-6295-A9B9-E7B5E6933151}"/>
              </a:ext>
            </a:extLst>
          </p:cNvPr>
          <p:cNvSpPr txBox="1"/>
          <p:nvPr/>
        </p:nvSpPr>
        <p:spPr>
          <a:xfrm>
            <a:off x="7822942" y="1422041"/>
            <a:ext cx="2348478" cy="369332"/>
          </a:xfrm>
          <a:prstGeom prst="rect">
            <a:avLst/>
          </a:prstGeom>
          <a:noFill/>
        </p:spPr>
        <p:txBody>
          <a:bodyPr wrap="square" rtlCol="0">
            <a:spAutoFit/>
          </a:bodyPr>
          <a:lstStyle/>
          <a:p>
            <a:pPr algn="ctr"/>
            <a:r>
              <a:rPr lang="en-IN">
                <a:highlight>
                  <a:srgbClr val="808080"/>
                </a:highlight>
              </a:rPr>
              <a:t>Output:</a:t>
            </a:r>
          </a:p>
        </p:txBody>
      </p:sp>
      <p:pic>
        <p:nvPicPr>
          <p:cNvPr id="8" name="Picture 7">
            <a:extLst>
              <a:ext uri="{FF2B5EF4-FFF2-40B4-BE49-F238E27FC236}">
                <a16:creationId xmlns:a16="http://schemas.microsoft.com/office/drawing/2014/main" id="{7BE40CDF-5FA6-0D18-97CD-7E5242E38A95}"/>
              </a:ext>
            </a:extLst>
          </p:cNvPr>
          <p:cNvPicPr>
            <a:picLocks noChangeAspect="1"/>
          </p:cNvPicPr>
          <p:nvPr/>
        </p:nvPicPr>
        <p:blipFill>
          <a:blip r:embed="rId3"/>
          <a:stretch>
            <a:fillRect/>
          </a:stretch>
        </p:blipFill>
        <p:spPr>
          <a:xfrm>
            <a:off x="7249234" y="1853367"/>
            <a:ext cx="3495894" cy="1004454"/>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Logo, icon&#10;&#10;Description automatically generated">
            <a:extLst>
              <a:ext uri="{FF2B5EF4-FFF2-40B4-BE49-F238E27FC236}">
                <a16:creationId xmlns:a16="http://schemas.microsoft.com/office/drawing/2014/main" id="{A24551F5-4095-1871-9EC2-8C0DD40B7728}"/>
              </a:ext>
            </a:extLst>
          </p:cNvPr>
          <p:cNvPicPr>
            <a:picLocks noChangeAspect="1"/>
          </p:cNvPicPr>
          <p:nvPr/>
        </p:nvPicPr>
        <p:blipFill>
          <a:blip r:embed="rId4"/>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6" name="TextBox 5">
            <a:extLst>
              <a:ext uri="{FF2B5EF4-FFF2-40B4-BE49-F238E27FC236}">
                <a16:creationId xmlns:a16="http://schemas.microsoft.com/office/drawing/2014/main" id="{2875736C-9834-70A3-055F-5824F84212E8}"/>
              </a:ext>
            </a:extLst>
          </p:cNvPr>
          <p:cNvSpPr txBox="1"/>
          <p:nvPr/>
        </p:nvSpPr>
        <p:spPr>
          <a:xfrm>
            <a:off x="2565320" y="1505793"/>
            <a:ext cx="2377447" cy="369332"/>
          </a:xfrm>
          <a:prstGeom prst="rect">
            <a:avLst/>
          </a:prstGeom>
          <a:noFill/>
        </p:spPr>
        <p:txBody>
          <a:bodyPr wrap="square" rtlCol="0">
            <a:spAutoFit/>
          </a:bodyPr>
          <a:lstStyle>
            <a:defPPr>
              <a:defRPr lang="en-US"/>
            </a:defPPr>
            <a:lvl1pPr algn="ctr">
              <a:defRPr>
                <a:highlight>
                  <a:srgbClr val="808080"/>
                </a:highlight>
              </a:defRPr>
            </a:lvl1pPr>
          </a:lstStyle>
          <a:p>
            <a:r>
              <a:rPr lang="en-IN"/>
              <a:t>Query:</a:t>
            </a:r>
          </a:p>
        </p:txBody>
      </p:sp>
      <p:sp>
        <p:nvSpPr>
          <p:cNvPr id="7" name="TextBox 6">
            <a:extLst>
              <a:ext uri="{FF2B5EF4-FFF2-40B4-BE49-F238E27FC236}">
                <a16:creationId xmlns:a16="http://schemas.microsoft.com/office/drawing/2014/main" id="{D473D077-56C0-B355-B329-1CA82D82C230}"/>
              </a:ext>
            </a:extLst>
          </p:cNvPr>
          <p:cNvSpPr txBox="1"/>
          <p:nvPr/>
        </p:nvSpPr>
        <p:spPr>
          <a:xfrm>
            <a:off x="435656" y="1880865"/>
            <a:ext cx="6813578" cy="4339650"/>
          </a:xfrm>
          <a:prstGeom prst="rect">
            <a:avLst/>
          </a:prstGeom>
          <a:noFill/>
        </p:spPr>
        <p:txBody>
          <a:bodyPr wrap="square" rtlCol="0">
            <a:spAutoFit/>
          </a:bodyPr>
          <a:lstStyle/>
          <a:p>
            <a:r>
              <a:rPr lang="en-IN" sz="1200">
                <a:latin typeface="Courier New" panose="02070309020205020404" pitchFamily="49" charset="0"/>
                <a:cs typeface="Courier New" panose="02070309020205020404" pitchFamily="49" charset="0"/>
              </a:rPr>
              <a:t>WITH gross_sales AS</a:t>
            </a:r>
          </a:p>
          <a:p>
            <a:r>
              <a:rPr lang="en-IN"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SELECT c.channel AS channel_,</a:t>
            </a:r>
          </a:p>
          <a:p>
            <a:r>
              <a:rPr lang="en-US" sz="1200">
                <a:latin typeface="Courier New" panose="02070309020205020404" pitchFamily="49" charset="0"/>
                <a:cs typeface="Courier New" panose="02070309020205020404" pitchFamily="49" charset="0"/>
              </a:rPr>
              <a:t>        ROUND(SUM(b.gross_price*a.sold_quantity)/1000000,2) /* converting values to millions*/</a:t>
            </a:r>
          </a:p>
          <a:p>
            <a:r>
              <a:rPr lang="en-IN" sz="1200">
                <a:latin typeface="Courier New" panose="02070309020205020404" pitchFamily="49" charset="0"/>
                <a:cs typeface="Courier New" panose="02070309020205020404" pitchFamily="49" charset="0"/>
              </a:rPr>
              <a:t> AS gross_sales_million</a:t>
            </a:r>
          </a:p>
          <a:p>
            <a:r>
              <a:rPr lang="en-US" sz="1200">
                <a:latin typeface="Courier New" panose="02070309020205020404" pitchFamily="49" charset="0"/>
                <a:cs typeface="Courier New" panose="02070309020205020404" pitchFamily="49" charset="0"/>
              </a:rPr>
              <a:t> FROM fact_sales_monthly AS a</a:t>
            </a:r>
          </a:p>
          <a:p>
            <a:r>
              <a:rPr lang="en-US" sz="1200">
                <a:latin typeface="Courier New" panose="02070309020205020404" pitchFamily="49" charset="0"/>
                <a:cs typeface="Courier New" panose="02070309020205020404" pitchFamily="49" charset="0"/>
              </a:rPr>
              <a:t> LEFT JOIN fact_gross_price AS b</a:t>
            </a:r>
          </a:p>
          <a:p>
            <a:r>
              <a:rPr lang="en-IN" sz="1200">
                <a:latin typeface="Courier New" panose="02070309020205020404" pitchFamily="49" charset="0"/>
                <a:cs typeface="Courier New" panose="02070309020205020404" pitchFamily="49" charset="0"/>
              </a:rPr>
              <a:t> ON a.product_code = b.product_code</a:t>
            </a:r>
          </a:p>
          <a:p>
            <a:r>
              <a:rPr lang="en-US" sz="1200">
                <a:latin typeface="Courier New" panose="02070309020205020404" pitchFamily="49" charset="0"/>
                <a:cs typeface="Courier New" panose="02070309020205020404" pitchFamily="49" charset="0"/>
              </a:rPr>
              <a:t> AND a.fiscal_year = b.fiscal_year</a:t>
            </a:r>
          </a:p>
          <a:p>
            <a:r>
              <a:rPr lang="en-US" sz="1200">
                <a:latin typeface="Courier New" panose="02070309020205020404" pitchFamily="49" charset="0"/>
                <a:cs typeface="Courier New" panose="02070309020205020404" pitchFamily="49" charset="0"/>
              </a:rPr>
              <a:t>LEFT JOIN dim_customer AS c</a:t>
            </a:r>
          </a:p>
          <a:p>
            <a:r>
              <a:rPr lang="en-IN" sz="1200">
                <a:latin typeface="Courier New" panose="02070309020205020404" pitchFamily="49" charset="0"/>
                <a:cs typeface="Courier New" panose="02070309020205020404" pitchFamily="49" charset="0"/>
              </a:rPr>
              <a:t> ON </a:t>
            </a:r>
          </a:p>
          <a:p>
            <a:r>
              <a:rPr lang="en-US" sz="1200">
                <a:latin typeface="Courier New" panose="02070309020205020404" pitchFamily="49" charset="0"/>
                <a:cs typeface="Courier New" panose="02070309020205020404" pitchFamily="49" charset="0"/>
              </a:rPr>
              <a:t> a.customer_code = c.customer_code</a:t>
            </a:r>
          </a:p>
          <a:p>
            <a:r>
              <a:rPr lang="en-US" sz="1200">
                <a:latin typeface="Courier New" panose="02070309020205020404" pitchFamily="49" charset="0"/>
                <a:cs typeface="Courier New" panose="02070309020205020404" pitchFamily="49" charset="0"/>
              </a:rPr>
              <a:t> WHERE a.fiscal_year = 2021</a:t>
            </a:r>
          </a:p>
          <a:p>
            <a:r>
              <a:rPr lang="en-IN" sz="1200">
                <a:latin typeface="Courier New" panose="02070309020205020404" pitchFamily="49" charset="0"/>
                <a:cs typeface="Courier New" panose="02070309020205020404" pitchFamily="49" charset="0"/>
              </a:rPr>
              <a:t> GROUP BY c.channel</a:t>
            </a:r>
          </a:p>
          <a:p>
            <a:r>
              <a:rPr lang="en-IN" sz="1200">
                <a:latin typeface="Courier New" panose="02070309020205020404" pitchFamily="49" charset="0"/>
                <a:cs typeface="Courier New" panose="02070309020205020404" pitchFamily="49" charset="0"/>
              </a:rPr>
              <a:t>)</a:t>
            </a:r>
          </a:p>
          <a:p>
            <a:endParaRPr lang="en-IN" sz="1200">
              <a:latin typeface="Courier New" panose="02070309020205020404" pitchFamily="49" charset="0"/>
              <a:cs typeface="Courier New" panose="02070309020205020404" pitchFamily="49" charset="0"/>
            </a:endParaRPr>
          </a:p>
          <a:p>
            <a:r>
              <a:rPr lang="en-IN" sz="1200">
                <a:latin typeface="Courier New" panose="02070309020205020404" pitchFamily="49" charset="0"/>
                <a:cs typeface="Courier New" panose="02070309020205020404" pitchFamily="49" charset="0"/>
              </a:rPr>
              <a:t>SELECT channel_,</a:t>
            </a:r>
          </a:p>
          <a:p>
            <a:r>
              <a:rPr lang="en-US" sz="1200">
                <a:latin typeface="Courier New" panose="02070309020205020404" pitchFamily="49" charset="0"/>
                <a:cs typeface="Courier New" panose="02070309020205020404" pitchFamily="49" charset="0"/>
              </a:rPr>
              <a:t>       CONCAT('$',gross_sales_million) AS gross_sales_million,</a:t>
            </a:r>
          </a:p>
          <a:p>
            <a:r>
              <a:rPr lang="en-US" sz="1200">
                <a:latin typeface="Courier New" panose="02070309020205020404" pitchFamily="49" charset="0"/>
                <a:cs typeface="Courier New" panose="02070309020205020404" pitchFamily="49" charset="0"/>
              </a:rPr>
              <a:t>	CONCAT(ROUND(gross_sales_million/ SUM(gross_sales_million) OVER()*100,2),'%') AS percentage</a:t>
            </a:r>
          </a:p>
          <a:p>
            <a:r>
              <a:rPr lang="en-IN" sz="1200">
                <a:latin typeface="Courier New" panose="02070309020205020404" pitchFamily="49" charset="0"/>
                <a:cs typeface="Courier New" panose="02070309020205020404" pitchFamily="49" charset="0"/>
              </a:rPr>
              <a:t>FROM gross_sales</a:t>
            </a:r>
          </a:p>
          <a:p>
            <a:r>
              <a:rPr lang="en-IN" sz="1200">
                <a:latin typeface="Courier New" panose="02070309020205020404" pitchFamily="49" charset="0"/>
                <a:cs typeface="Courier New" panose="02070309020205020404" pitchFamily="49" charset="0"/>
              </a:rPr>
              <a:t>ORDER BY percentage DESC;</a:t>
            </a:r>
          </a:p>
        </p:txBody>
      </p:sp>
    </p:spTree>
    <p:custDataLst>
      <p:tags r:id="rId1"/>
    </p:custDataLst>
    <p:extLst>
      <p:ext uri="{BB962C8B-B14F-4D97-AF65-F5344CB8AC3E}">
        <p14:creationId xmlns:p14="http://schemas.microsoft.com/office/powerpoint/2010/main" val="101921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CE467-08A5-28B3-4EDB-3E5545F00659}"/>
              </a:ext>
            </a:extLst>
          </p:cNvPr>
          <p:cNvSpPr txBox="1"/>
          <p:nvPr/>
        </p:nvSpPr>
        <p:spPr>
          <a:xfrm>
            <a:off x="5042742" y="4695976"/>
            <a:ext cx="1515374" cy="369332"/>
          </a:xfrm>
          <a:prstGeom prst="rect">
            <a:avLst/>
          </a:prstGeom>
          <a:noFill/>
        </p:spPr>
        <p:txBody>
          <a:bodyPr wrap="square" rtlCol="0">
            <a:spAutoFit/>
          </a:bodyPr>
          <a:lstStyle/>
          <a:p>
            <a:pPr algn="ctr"/>
            <a:r>
              <a:rPr lang="en-IN"/>
              <a:t>Insights</a:t>
            </a:r>
          </a:p>
        </p:txBody>
      </p:sp>
      <p:sp>
        <p:nvSpPr>
          <p:cNvPr id="4" name="TextBox 3">
            <a:extLst>
              <a:ext uri="{FF2B5EF4-FFF2-40B4-BE49-F238E27FC236}">
                <a16:creationId xmlns:a16="http://schemas.microsoft.com/office/drawing/2014/main" id="{E5170782-44B6-3952-73C7-F74B70227C2F}"/>
              </a:ext>
            </a:extLst>
          </p:cNvPr>
          <p:cNvSpPr txBox="1"/>
          <p:nvPr/>
        </p:nvSpPr>
        <p:spPr>
          <a:xfrm>
            <a:off x="1752154" y="5120459"/>
            <a:ext cx="8687692" cy="1200329"/>
          </a:xfrm>
          <a:prstGeom prst="rect">
            <a:avLst/>
          </a:prstGeom>
          <a:noFill/>
        </p:spPr>
        <p:txBody>
          <a:bodyPr wrap="square" rtlCol="0">
            <a:spAutoFit/>
          </a:bodyPr>
          <a:lstStyle/>
          <a:p>
            <a:pPr marL="285750" indent="-285750">
              <a:buFont typeface="Wingdings" panose="05000000000000000000" pitchFamily="2" charset="2"/>
              <a:buChar char="q"/>
            </a:pPr>
            <a:r>
              <a:rPr lang="en-IN"/>
              <a:t>Retailers with $1219.08 Million which is 73.23% of gross sales for FY 2021 followed by Direct channel with $257.53 Million and Distributor with $188.03 Million. </a:t>
            </a:r>
          </a:p>
          <a:p>
            <a:endParaRPr lang="en-IN"/>
          </a:p>
        </p:txBody>
      </p:sp>
      <p:pic>
        <p:nvPicPr>
          <p:cNvPr id="5" name="Picture 4" descr="Logo, icon&#10;&#10;Description automatically generated">
            <a:extLst>
              <a:ext uri="{FF2B5EF4-FFF2-40B4-BE49-F238E27FC236}">
                <a16:creationId xmlns:a16="http://schemas.microsoft.com/office/drawing/2014/main" id="{BB393352-617B-BD1C-E942-D98E2C878DC2}"/>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2CC9FCAF-501F-9DC9-2411-C0235CA87E88}"/>
              </a:ext>
            </a:extLst>
          </p:cNvPr>
          <p:cNvPicPr>
            <a:picLocks noChangeAspect="1"/>
          </p:cNvPicPr>
          <p:nvPr/>
        </p:nvPicPr>
        <p:blipFill>
          <a:blip r:embed="rId4"/>
          <a:stretch>
            <a:fillRect/>
          </a:stretch>
        </p:blipFill>
        <p:spPr>
          <a:xfrm>
            <a:off x="1603074" y="178903"/>
            <a:ext cx="8481795" cy="3966242"/>
          </a:xfrm>
          <a:prstGeom prst="rect">
            <a:avLst/>
          </a:prstGeom>
        </p:spPr>
      </p:pic>
    </p:spTree>
    <p:custDataLst>
      <p:tags r:id="rId1"/>
    </p:custDataLst>
    <p:extLst>
      <p:ext uri="{BB962C8B-B14F-4D97-AF65-F5344CB8AC3E}">
        <p14:creationId xmlns:p14="http://schemas.microsoft.com/office/powerpoint/2010/main" val="15355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532141-7C33-EBD5-87B9-616656731C04}"/>
              </a:ext>
            </a:extLst>
          </p:cNvPr>
          <p:cNvSpPr txBox="1"/>
          <p:nvPr/>
        </p:nvSpPr>
        <p:spPr>
          <a:xfrm>
            <a:off x="1186424" y="349607"/>
            <a:ext cx="8847345" cy="923330"/>
          </a:xfrm>
          <a:prstGeom prst="rect">
            <a:avLst/>
          </a:prstGeom>
          <a:noFill/>
        </p:spPr>
        <p:txBody>
          <a:bodyPr wrap="square" rtlCol="0">
            <a:spAutoFit/>
          </a:bodyPr>
          <a:lstStyle/>
          <a:p>
            <a:r>
              <a:rPr lang="en-US">
                <a:highlight>
                  <a:srgbClr val="808080"/>
                </a:highlight>
              </a:rPr>
              <a:t>Request 10</a:t>
            </a:r>
            <a:r>
              <a:rPr lang="en-US"/>
              <a:t>: Get the Top 3 products in each division that have a high total_sold_quantity in the fiscal_year 2021? The final output contains these fields: division, product_code, product, total_sold_quantity, rank_order</a:t>
            </a:r>
            <a:endParaRPr lang="en-IN"/>
          </a:p>
        </p:txBody>
      </p:sp>
      <p:sp>
        <p:nvSpPr>
          <p:cNvPr id="3" name="TextBox 2">
            <a:extLst>
              <a:ext uri="{FF2B5EF4-FFF2-40B4-BE49-F238E27FC236}">
                <a16:creationId xmlns:a16="http://schemas.microsoft.com/office/drawing/2014/main" id="{BDE3CDFB-EE62-0641-890B-96B97736D98F}"/>
              </a:ext>
            </a:extLst>
          </p:cNvPr>
          <p:cNvSpPr txBox="1"/>
          <p:nvPr/>
        </p:nvSpPr>
        <p:spPr>
          <a:xfrm>
            <a:off x="8210223" y="1350378"/>
            <a:ext cx="2348478" cy="369332"/>
          </a:xfrm>
          <a:prstGeom prst="rect">
            <a:avLst/>
          </a:prstGeom>
          <a:noFill/>
        </p:spPr>
        <p:txBody>
          <a:bodyPr wrap="square" rtlCol="0">
            <a:spAutoFit/>
          </a:bodyPr>
          <a:lstStyle/>
          <a:p>
            <a:pPr algn="ctr"/>
            <a:r>
              <a:rPr lang="en-IN">
                <a:highlight>
                  <a:srgbClr val="808080"/>
                </a:highlight>
              </a:rPr>
              <a:t>Output:</a:t>
            </a:r>
          </a:p>
        </p:txBody>
      </p:sp>
      <p:pic>
        <p:nvPicPr>
          <p:cNvPr id="6" name="Picture 5">
            <a:extLst>
              <a:ext uri="{FF2B5EF4-FFF2-40B4-BE49-F238E27FC236}">
                <a16:creationId xmlns:a16="http://schemas.microsoft.com/office/drawing/2014/main" id="{4831D154-B897-277D-E09E-71463EF25029}"/>
              </a:ext>
            </a:extLst>
          </p:cNvPr>
          <p:cNvPicPr>
            <a:picLocks noChangeAspect="1"/>
          </p:cNvPicPr>
          <p:nvPr/>
        </p:nvPicPr>
        <p:blipFill>
          <a:blip r:embed="rId3"/>
          <a:stretch>
            <a:fillRect/>
          </a:stretch>
        </p:blipFill>
        <p:spPr>
          <a:xfrm>
            <a:off x="7236542" y="1982781"/>
            <a:ext cx="4444180" cy="1623201"/>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Logo, icon&#10;&#10;Description automatically generated">
            <a:extLst>
              <a:ext uri="{FF2B5EF4-FFF2-40B4-BE49-F238E27FC236}">
                <a16:creationId xmlns:a16="http://schemas.microsoft.com/office/drawing/2014/main" id="{7DD900D6-14C7-5659-31F0-8B4BBCCB7389}"/>
              </a:ext>
            </a:extLst>
          </p:cNvPr>
          <p:cNvPicPr>
            <a:picLocks noChangeAspect="1"/>
          </p:cNvPicPr>
          <p:nvPr/>
        </p:nvPicPr>
        <p:blipFill>
          <a:blip r:embed="rId4"/>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5" name="TextBox 4">
            <a:extLst>
              <a:ext uri="{FF2B5EF4-FFF2-40B4-BE49-F238E27FC236}">
                <a16:creationId xmlns:a16="http://schemas.microsoft.com/office/drawing/2014/main" id="{4367CC59-A09C-DF78-BA16-17145524BBEB}"/>
              </a:ext>
            </a:extLst>
          </p:cNvPr>
          <p:cNvSpPr txBox="1"/>
          <p:nvPr/>
        </p:nvSpPr>
        <p:spPr>
          <a:xfrm>
            <a:off x="217768" y="1719710"/>
            <a:ext cx="7087599" cy="5001369"/>
          </a:xfrm>
          <a:prstGeom prst="rect">
            <a:avLst/>
          </a:prstGeom>
          <a:noFill/>
        </p:spPr>
        <p:txBody>
          <a:bodyPr wrap="square" rtlCol="0">
            <a:spAutoFit/>
          </a:bodyPr>
          <a:lstStyle/>
          <a:p>
            <a:r>
              <a:rPr lang="en-US" sz="1100">
                <a:latin typeface="Courier New" panose="02070309020205020404" pitchFamily="49" charset="0"/>
                <a:cs typeface="Courier New" panose="02070309020205020404" pitchFamily="49" charset="0"/>
              </a:rPr>
              <a:t>WITH </a:t>
            </a:r>
            <a:r>
              <a:rPr lang="en-US" sz="1100">
                <a:highlight>
                  <a:srgbClr val="808080"/>
                </a:highlight>
                <a:latin typeface="Courier New" panose="02070309020205020404" pitchFamily="49" charset="0"/>
                <a:cs typeface="Courier New" panose="02070309020205020404" pitchFamily="49" charset="0"/>
              </a:rPr>
              <a:t>top_sold_products </a:t>
            </a:r>
            <a:r>
              <a:rPr lang="en-US" sz="1100">
                <a:latin typeface="Courier New" panose="02070309020205020404" pitchFamily="49" charset="0"/>
                <a:cs typeface="Courier New" panose="02070309020205020404" pitchFamily="49" charset="0"/>
              </a:rPr>
              <a:t>AS /*creating a CTE for getting top selling products for all divisions*/</a:t>
            </a:r>
          </a:p>
          <a:p>
            <a:r>
              <a:rPr lang="en-IN" sz="1100">
                <a:latin typeface="Courier New" panose="02070309020205020404" pitchFamily="49" charset="0"/>
                <a:cs typeface="Courier New" panose="02070309020205020404" pitchFamily="49" charset="0"/>
              </a:rPr>
              <a:t>(</a:t>
            </a:r>
          </a:p>
          <a:p>
            <a:r>
              <a:rPr lang="en-US" sz="1100">
                <a:latin typeface="Courier New" panose="02070309020205020404" pitchFamily="49" charset="0"/>
                <a:cs typeface="Courier New" panose="02070309020205020404" pitchFamily="49" charset="0"/>
              </a:rPr>
              <a:t>	SELECT b.division AS division,</a:t>
            </a:r>
          </a:p>
          <a:p>
            <a:r>
              <a:rPr lang="en-IN" sz="1100">
                <a:latin typeface="Courier New" panose="02070309020205020404" pitchFamily="49" charset="0"/>
                <a:cs typeface="Courier New" panose="02070309020205020404" pitchFamily="49" charset="0"/>
              </a:rPr>
              <a:t>		   b.product_code AS product_code,</a:t>
            </a:r>
          </a:p>
          <a:p>
            <a:r>
              <a:rPr lang="en-IN" sz="1100">
                <a:latin typeface="Courier New" panose="02070309020205020404" pitchFamily="49" charset="0"/>
                <a:cs typeface="Courier New" panose="02070309020205020404" pitchFamily="49" charset="0"/>
              </a:rPr>
              <a:t>		   b.product AS product,</a:t>
            </a:r>
          </a:p>
          <a:p>
            <a:r>
              <a:rPr lang="en-US" sz="1100">
                <a:latin typeface="Courier New" panose="02070309020205020404" pitchFamily="49" charset="0"/>
                <a:cs typeface="Courier New" panose="02070309020205020404" pitchFamily="49" charset="0"/>
              </a:rPr>
              <a:t>		   SUM(a.sold_quantity) AS </a:t>
            </a:r>
            <a:r>
              <a:rPr lang="en-US" sz="1100" err="1">
                <a:latin typeface="Courier New" panose="02070309020205020404" pitchFamily="49" charset="0"/>
                <a:cs typeface="Courier New" panose="02070309020205020404" pitchFamily="49" charset="0"/>
              </a:rPr>
              <a:t>total_sold_quantity</a:t>
            </a:r>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FROM </a:t>
            </a:r>
            <a:r>
              <a:rPr lang="en-US" sz="1100" err="1">
                <a:latin typeface="Courier New" panose="02070309020205020404" pitchFamily="49" charset="0"/>
                <a:cs typeface="Courier New" panose="02070309020205020404" pitchFamily="49" charset="0"/>
              </a:rPr>
              <a:t>fact_sales_monthly</a:t>
            </a:r>
            <a:r>
              <a:rPr lang="en-US" sz="1100">
                <a:latin typeface="Courier New" panose="02070309020205020404" pitchFamily="49" charset="0"/>
                <a:cs typeface="Courier New" panose="02070309020205020404" pitchFamily="49" charset="0"/>
              </a:rPr>
              <a:t> AS a</a:t>
            </a:r>
          </a:p>
          <a:p>
            <a:r>
              <a:rPr lang="en-US" sz="1100">
                <a:latin typeface="Courier New" panose="02070309020205020404" pitchFamily="49" charset="0"/>
                <a:cs typeface="Courier New" panose="02070309020205020404" pitchFamily="49" charset="0"/>
              </a:rPr>
              <a:t>	INNER JOIN </a:t>
            </a:r>
            <a:r>
              <a:rPr lang="en-US" sz="1100" err="1">
                <a:latin typeface="Courier New" panose="02070309020205020404" pitchFamily="49" charset="0"/>
                <a:cs typeface="Courier New" panose="02070309020205020404" pitchFamily="49" charset="0"/>
              </a:rPr>
              <a:t>dim_product</a:t>
            </a:r>
            <a:r>
              <a:rPr lang="en-US" sz="1100">
                <a:latin typeface="Courier New" panose="02070309020205020404" pitchFamily="49" charset="0"/>
                <a:cs typeface="Courier New" panose="02070309020205020404" pitchFamily="49" charset="0"/>
              </a:rPr>
              <a:t> AS b</a:t>
            </a:r>
          </a:p>
          <a:p>
            <a:r>
              <a:rPr lang="en-IN" sz="1100">
                <a:latin typeface="Courier New" panose="02070309020205020404" pitchFamily="49" charset="0"/>
                <a:cs typeface="Courier New" panose="02070309020205020404" pitchFamily="49" charset="0"/>
              </a:rPr>
              <a:t>	ON </a:t>
            </a:r>
            <a:r>
              <a:rPr lang="en-IN" sz="1100" err="1">
                <a:latin typeface="Courier New" panose="02070309020205020404" pitchFamily="49" charset="0"/>
                <a:cs typeface="Courier New" panose="02070309020205020404" pitchFamily="49" charset="0"/>
              </a:rPr>
              <a:t>a.product_code</a:t>
            </a:r>
            <a:r>
              <a:rPr lang="en-IN" sz="1100">
                <a:latin typeface="Courier New" panose="02070309020205020404" pitchFamily="49" charset="0"/>
                <a:cs typeface="Courier New" panose="02070309020205020404" pitchFamily="49" charset="0"/>
              </a:rPr>
              <a:t> = </a:t>
            </a:r>
            <a:r>
              <a:rPr lang="en-IN" sz="1100" err="1">
                <a:latin typeface="Courier New" panose="02070309020205020404" pitchFamily="49" charset="0"/>
                <a:cs typeface="Courier New" panose="02070309020205020404" pitchFamily="49" charset="0"/>
              </a:rPr>
              <a:t>b.product_code</a:t>
            </a:r>
            <a:endParaRPr lang="en-IN"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WHERE </a:t>
            </a:r>
            <a:r>
              <a:rPr lang="en-US" sz="1100" err="1">
                <a:latin typeface="Courier New" panose="02070309020205020404" pitchFamily="49" charset="0"/>
                <a:cs typeface="Courier New" panose="02070309020205020404" pitchFamily="49" charset="0"/>
              </a:rPr>
              <a:t>a.fiscal_year</a:t>
            </a:r>
            <a:r>
              <a:rPr lang="en-US" sz="1100">
                <a:latin typeface="Courier New" panose="02070309020205020404" pitchFamily="49" charset="0"/>
                <a:cs typeface="Courier New" panose="02070309020205020404" pitchFamily="49" charset="0"/>
              </a:rPr>
              <a:t> = 2021</a:t>
            </a:r>
          </a:p>
          <a:p>
            <a:r>
              <a:rPr lang="en-US" sz="1100">
                <a:latin typeface="Courier New" panose="02070309020205020404" pitchFamily="49" charset="0"/>
                <a:cs typeface="Courier New" panose="02070309020205020404" pitchFamily="49" charset="0"/>
              </a:rPr>
              <a:t>	GROUP BY  </a:t>
            </a:r>
            <a:r>
              <a:rPr lang="en-US" sz="1100" err="1">
                <a:latin typeface="Courier New" panose="02070309020205020404" pitchFamily="49" charset="0"/>
                <a:cs typeface="Courier New" panose="02070309020205020404" pitchFamily="49" charset="0"/>
              </a:rPr>
              <a:t>b.division</a:t>
            </a:r>
            <a:r>
              <a:rPr lang="en-US" sz="1100">
                <a:latin typeface="Courier New" panose="02070309020205020404" pitchFamily="49" charset="0"/>
                <a:cs typeface="Courier New" panose="02070309020205020404" pitchFamily="49" charset="0"/>
              </a:rPr>
              <a:t>, </a:t>
            </a:r>
            <a:r>
              <a:rPr lang="en-US" sz="1100" err="1">
                <a:latin typeface="Courier New" panose="02070309020205020404" pitchFamily="49" charset="0"/>
                <a:cs typeface="Courier New" panose="02070309020205020404" pitchFamily="49" charset="0"/>
              </a:rPr>
              <a:t>b.product_code</a:t>
            </a:r>
            <a:r>
              <a:rPr lang="en-US" sz="1100">
                <a:latin typeface="Courier New" panose="02070309020205020404" pitchFamily="49" charset="0"/>
                <a:cs typeface="Courier New" panose="02070309020205020404" pitchFamily="49" charset="0"/>
              </a:rPr>
              <a:t>, </a:t>
            </a:r>
            <a:r>
              <a:rPr lang="en-US" sz="1100" err="1">
                <a:latin typeface="Courier New" panose="02070309020205020404" pitchFamily="49" charset="0"/>
                <a:cs typeface="Courier New" panose="02070309020205020404" pitchFamily="49" charset="0"/>
              </a:rPr>
              <a:t>b.product</a:t>
            </a:r>
            <a:r>
              <a:rPr lang="en-US" sz="1100">
                <a:latin typeface="Courier New" panose="02070309020205020404" pitchFamily="49" charset="0"/>
                <a:cs typeface="Courier New" panose="02070309020205020404" pitchFamily="49" charset="0"/>
              </a:rPr>
              <a:t> /* to get total sold quantity we will need to group it as shown in this part of query */</a:t>
            </a:r>
          </a:p>
          <a:p>
            <a:r>
              <a:rPr lang="en-US" sz="1100">
                <a:latin typeface="Courier New" panose="02070309020205020404" pitchFamily="49" charset="0"/>
                <a:cs typeface="Courier New" panose="02070309020205020404" pitchFamily="49" charset="0"/>
              </a:rPr>
              <a:t>	ORDER BY </a:t>
            </a:r>
            <a:r>
              <a:rPr lang="en-US" sz="1100" err="1">
                <a:latin typeface="Courier New" panose="02070309020205020404" pitchFamily="49" charset="0"/>
                <a:cs typeface="Courier New" panose="02070309020205020404" pitchFamily="49" charset="0"/>
              </a:rPr>
              <a:t>total_sold_quantity</a:t>
            </a:r>
            <a:r>
              <a:rPr lang="en-US" sz="1100">
                <a:latin typeface="Courier New" panose="02070309020205020404" pitchFamily="49" charset="0"/>
                <a:cs typeface="Courier New" panose="02070309020205020404" pitchFamily="49" charset="0"/>
              </a:rPr>
              <a:t> DESC</a:t>
            </a:r>
          </a:p>
          <a:p>
            <a:r>
              <a:rPr lang="en-IN" sz="1100">
                <a:latin typeface="Courier New" panose="02070309020205020404" pitchFamily="49" charset="0"/>
                <a:cs typeface="Courier New" panose="02070309020205020404" pitchFamily="49" charset="0"/>
              </a:rPr>
              <a:t>),</a:t>
            </a:r>
          </a:p>
          <a:p>
            <a:r>
              <a:rPr lang="en-US" sz="1100" err="1">
                <a:highlight>
                  <a:srgbClr val="808080"/>
                </a:highlight>
                <a:latin typeface="Courier New" panose="02070309020205020404" pitchFamily="49" charset="0"/>
                <a:cs typeface="Courier New" panose="02070309020205020404" pitchFamily="49" charset="0"/>
              </a:rPr>
              <a:t>top_sold_per_division</a:t>
            </a:r>
            <a:r>
              <a:rPr lang="en-US" sz="1100">
                <a:highlight>
                  <a:srgbClr val="808080"/>
                </a:highlight>
                <a:latin typeface="Courier New" panose="02070309020205020404" pitchFamily="49" charset="0"/>
                <a:cs typeface="Courier New" panose="02070309020205020404" pitchFamily="49" charset="0"/>
              </a:rPr>
              <a:t> </a:t>
            </a:r>
            <a:r>
              <a:rPr lang="en-US" sz="1100">
                <a:latin typeface="Courier New" panose="02070309020205020404" pitchFamily="49" charset="0"/>
                <a:cs typeface="Courier New" panose="02070309020205020404" pitchFamily="49" charset="0"/>
              </a:rPr>
              <a:t>AS /*creating this CTE to get top 3 based on </a:t>
            </a:r>
            <a:r>
              <a:rPr lang="en-US" sz="1100" err="1">
                <a:latin typeface="Courier New" panose="02070309020205020404" pitchFamily="49" charset="0"/>
                <a:cs typeface="Courier New" panose="02070309020205020404" pitchFamily="49" charset="0"/>
              </a:rPr>
              <a:t>total_sold</a:t>
            </a:r>
            <a:r>
              <a:rPr lang="en-US" sz="1100">
                <a:latin typeface="Courier New" panose="02070309020205020404" pitchFamily="49" charset="0"/>
                <a:cs typeface="Courier New" panose="02070309020205020404" pitchFamily="49" charset="0"/>
              </a:rPr>
              <a:t> quantity per division*/</a:t>
            </a:r>
          </a:p>
          <a:p>
            <a:r>
              <a:rPr lang="en-IN" sz="1100">
                <a:latin typeface="Courier New" panose="02070309020205020404" pitchFamily="49" charset="0"/>
                <a:cs typeface="Courier New" panose="02070309020205020404" pitchFamily="49" charset="0"/>
              </a:rPr>
              <a:t>(</a:t>
            </a:r>
          </a:p>
          <a:p>
            <a:r>
              <a:rPr lang="en-IN" sz="1100">
                <a:latin typeface="Courier New" panose="02070309020205020404" pitchFamily="49" charset="0"/>
                <a:cs typeface="Courier New" panose="02070309020205020404" pitchFamily="49" charset="0"/>
              </a:rPr>
              <a:t> SELECT division,</a:t>
            </a:r>
          </a:p>
          <a:p>
            <a:r>
              <a:rPr lang="en-IN" sz="1100">
                <a:latin typeface="Courier New" panose="02070309020205020404" pitchFamily="49" charset="0"/>
                <a:cs typeface="Courier New" panose="02070309020205020404" pitchFamily="49" charset="0"/>
              </a:rPr>
              <a:t>	    </a:t>
            </a:r>
            <a:r>
              <a:rPr lang="en-IN" sz="1100" err="1">
                <a:latin typeface="Courier New" panose="02070309020205020404" pitchFamily="49" charset="0"/>
                <a:cs typeface="Courier New" panose="02070309020205020404" pitchFamily="49" charset="0"/>
              </a:rPr>
              <a:t>product_code</a:t>
            </a:r>
            <a:r>
              <a:rPr lang="en-IN" sz="1100">
                <a:latin typeface="Courier New" panose="02070309020205020404" pitchFamily="49" charset="0"/>
                <a:cs typeface="Courier New" panose="02070309020205020404" pitchFamily="49" charset="0"/>
              </a:rPr>
              <a:t>,</a:t>
            </a:r>
          </a:p>
          <a:p>
            <a:r>
              <a:rPr lang="en-IN" sz="1100">
                <a:latin typeface="Courier New" panose="02070309020205020404" pitchFamily="49" charset="0"/>
                <a:cs typeface="Courier New" panose="02070309020205020404" pitchFamily="49" charset="0"/>
              </a:rPr>
              <a:t>        product,</a:t>
            </a:r>
          </a:p>
          <a:p>
            <a:r>
              <a:rPr lang="en-IN" sz="1100">
                <a:latin typeface="Courier New" panose="02070309020205020404" pitchFamily="49" charset="0"/>
                <a:cs typeface="Courier New" panose="02070309020205020404" pitchFamily="49" charset="0"/>
              </a:rPr>
              <a:t>        </a:t>
            </a:r>
            <a:r>
              <a:rPr lang="en-IN" sz="1100" err="1">
                <a:latin typeface="Courier New" panose="02070309020205020404" pitchFamily="49" charset="0"/>
                <a:cs typeface="Courier New" panose="02070309020205020404" pitchFamily="49" charset="0"/>
              </a:rPr>
              <a:t>total_sold_quantity</a:t>
            </a:r>
            <a:r>
              <a:rPr lang="en-IN" sz="1100">
                <a:latin typeface="Courier New" panose="02070309020205020404" pitchFamily="49" charset="0"/>
                <a:cs typeface="Courier New" panose="02070309020205020404" pitchFamily="49" charset="0"/>
              </a:rPr>
              <a:t>,</a:t>
            </a:r>
          </a:p>
          <a:p>
            <a:r>
              <a:rPr lang="en-US" sz="1100">
                <a:latin typeface="Courier New" panose="02070309020205020404" pitchFamily="49" charset="0"/>
                <a:cs typeface="Courier New" panose="02070309020205020404" pitchFamily="49" charset="0"/>
              </a:rPr>
              <a:t>        DENSE_RANK() OVER(PARTITION BY division ORDER BY </a:t>
            </a:r>
            <a:r>
              <a:rPr lang="en-US" sz="1100" err="1">
                <a:latin typeface="Courier New" panose="02070309020205020404" pitchFamily="49" charset="0"/>
                <a:cs typeface="Courier New" panose="02070309020205020404" pitchFamily="49" charset="0"/>
              </a:rPr>
              <a:t>total_sold_quantity</a:t>
            </a:r>
            <a:r>
              <a:rPr lang="en-US" sz="1100">
                <a:latin typeface="Courier New" panose="02070309020205020404" pitchFamily="49" charset="0"/>
                <a:cs typeface="Courier New" panose="02070309020205020404" pitchFamily="49" charset="0"/>
              </a:rPr>
              <a:t> DESC) AS </a:t>
            </a:r>
            <a:r>
              <a:rPr lang="en-US" sz="1100" err="1">
                <a:latin typeface="Courier New" panose="02070309020205020404" pitchFamily="49" charset="0"/>
                <a:cs typeface="Courier New" panose="02070309020205020404" pitchFamily="49" charset="0"/>
              </a:rPr>
              <a:t>rank_order</a:t>
            </a:r>
            <a:r>
              <a:rPr lang="en-US" sz="1100">
                <a:latin typeface="Courier New" panose="02070309020205020404" pitchFamily="49" charset="0"/>
                <a:cs typeface="Courier New" panose="02070309020205020404" pitchFamily="49" charset="0"/>
              </a:rPr>
              <a:t> /* using dense rank so that we can handle ties and still grab top 3 products*/</a:t>
            </a:r>
          </a:p>
          <a:p>
            <a:r>
              <a:rPr lang="en-IN" sz="1100">
                <a:latin typeface="Courier New" panose="02070309020205020404" pitchFamily="49" charset="0"/>
                <a:cs typeface="Courier New" panose="02070309020205020404" pitchFamily="49" charset="0"/>
              </a:rPr>
              <a:t> FROM </a:t>
            </a:r>
            <a:r>
              <a:rPr lang="en-IN" sz="1100" err="1">
                <a:latin typeface="Courier New" panose="02070309020205020404" pitchFamily="49" charset="0"/>
                <a:cs typeface="Courier New" panose="02070309020205020404" pitchFamily="49" charset="0"/>
              </a:rPr>
              <a:t>top_sold_products</a:t>
            </a:r>
            <a:endParaRPr lang="en-IN" sz="1100">
              <a:latin typeface="Courier New" panose="02070309020205020404" pitchFamily="49" charset="0"/>
              <a:cs typeface="Courier New" panose="02070309020205020404" pitchFamily="49" charset="0"/>
            </a:endParaRPr>
          </a:p>
          <a:p>
            <a:r>
              <a:rPr lang="en-IN"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SELECT * FROM </a:t>
            </a:r>
            <a:r>
              <a:rPr lang="en-US" sz="1100" err="1">
                <a:latin typeface="Courier New" panose="02070309020205020404" pitchFamily="49" charset="0"/>
                <a:cs typeface="Courier New" panose="02070309020205020404" pitchFamily="49" charset="0"/>
              </a:rPr>
              <a:t>top_sold_per_division</a:t>
            </a:r>
            <a:endParaRPr lang="en-US" sz="1100">
              <a:latin typeface="Courier New" panose="02070309020205020404" pitchFamily="49" charset="0"/>
              <a:cs typeface="Courier New" panose="02070309020205020404" pitchFamily="49" charset="0"/>
            </a:endParaRPr>
          </a:p>
          <a:p>
            <a:r>
              <a:rPr lang="en-IN" sz="1100">
                <a:latin typeface="Courier New" panose="02070309020205020404" pitchFamily="49" charset="0"/>
                <a:cs typeface="Courier New" panose="02070309020205020404" pitchFamily="49" charset="0"/>
              </a:rPr>
              <a:t> WHERE </a:t>
            </a:r>
            <a:r>
              <a:rPr lang="en-IN" sz="1100" err="1">
                <a:latin typeface="Courier New" panose="02070309020205020404" pitchFamily="49" charset="0"/>
                <a:cs typeface="Courier New" panose="02070309020205020404" pitchFamily="49" charset="0"/>
              </a:rPr>
              <a:t>rank_order</a:t>
            </a:r>
            <a:r>
              <a:rPr lang="en-IN" sz="1100">
                <a:latin typeface="Courier New" panose="02070309020205020404" pitchFamily="49" charset="0"/>
                <a:cs typeface="Courier New" panose="02070309020205020404" pitchFamily="49" charset="0"/>
              </a:rPr>
              <a:t> &lt;= 3;</a:t>
            </a:r>
          </a:p>
        </p:txBody>
      </p:sp>
      <p:sp>
        <p:nvSpPr>
          <p:cNvPr id="7" name="TextBox 6">
            <a:extLst>
              <a:ext uri="{FF2B5EF4-FFF2-40B4-BE49-F238E27FC236}">
                <a16:creationId xmlns:a16="http://schemas.microsoft.com/office/drawing/2014/main" id="{F1D70A6C-D7D2-C320-872F-BAA5681743F2}"/>
              </a:ext>
            </a:extLst>
          </p:cNvPr>
          <p:cNvSpPr txBox="1"/>
          <p:nvPr/>
        </p:nvSpPr>
        <p:spPr>
          <a:xfrm>
            <a:off x="1996927" y="1314977"/>
            <a:ext cx="2377447" cy="369332"/>
          </a:xfrm>
          <a:prstGeom prst="rect">
            <a:avLst/>
          </a:prstGeom>
          <a:noFill/>
        </p:spPr>
        <p:txBody>
          <a:bodyPr wrap="square" rtlCol="0">
            <a:spAutoFit/>
          </a:bodyPr>
          <a:lstStyle/>
          <a:p>
            <a:pPr algn="ctr"/>
            <a:r>
              <a:rPr lang="en-IN">
                <a:highlight>
                  <a:srgbClr val="808080"/>
                </a:highlight>
              </a:rPr>
              <a:t>Query:</a:t>
            </a:r>
            <a:endParaRPr lang="en-IN"/>
          </a:p>
        </p:txBody>
      </p:sp>
    </p:spTree>
    <p:custDataLst>
      <p:tags r:id="rId1"/>
    </p:custDataLst>
    <p:extLst>
      <p:ext uri="{BB962C8B-B14F-4D97-AF65-F5344CB8AC3E}">
        <p14:creationId xmlns:p14="http://schemas.microsoft.com/office/powerpoint/2010/main" val="195903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C20A8-A731-18C9-EE60-85547BD7860F}"/>
              </a:ext>
            </a:extLst>
          </p:cNvPr>
          <p:cNvSpPr txBox="1"/>
          <p:nvPr/>
        </p:nvSpPr>
        <p:spPr>
          <a:xfrm>
            <a:off x="5023078" y="4640826"/>
            <a:ext cx="1515374" cy="369332"/>
          </a:xfrm>
          <a:prstGeom prst="rect">
            <a:avLst/>
          </a:prstGeom>
          <a:noFill/>
        </p:spPr>
        <p:txBody>
          <a:bodyPr wrap="square" rtlCol="0">
            <a:spAutoFit/>
          </a:bodyPr>
          <a:lstStyle/>
          <a:p>
            <a:pPr algn="ctr"/>
            <a:r>
              <a:rPr lang="en-IN"/>
              <a:t>Insights</a:t>
            </a:r>
          </a:p>
        </p:txBody>
      </p:sp>
      <p:sp>
        <p:nvSpPr>
          <p:cNvPr id="4" name="TextBox 3">
            <a:extLst>
              <a:ext uri="{FF2B5EF4-FFF2-40B4-BE49-F238E27FC236}">
                <a16:creationId xmlns:a16="http://schemas.microsoft.com/office/drawing/2014/main" id="{68685F25-B276-A887-8439-DEFE05EC6118}"/>
              </a:ext>
            </a:extLst>
          </p:cNvPr>
          <p:cNvSpPr txBox="1"/>
          <p:nvPr/>
        </p:nvSpPr>
        <p:spPr>
          <a:xfrm>
            <a:off x="1616121" y="4930169"/>
            <a:ext cx="8687692" cy="1815882"/>
          </a:xfrm>
          <a:prstGeom prst="rect">
            <a:avLst/>
          </a:prstGeom>
          <a:noFill/>
        </p:spPr>
        <p:txBody>
          <a:bodyPr wrap="square" rtlCol="0">
            <a:spAutoFit/>
          </a:bodyPr>
          <a:lstStyle/>
          <a:p>
            <a:pPr marL="285750" indent="-285750">
              <a:buFont typeface="Wingdings" panose="05000000000000000000" pitchFamily="2" charset="2"/>
              <a:buChar char="q"/>
            </a:pPr>
            <a:r>
              <a:rPr lang="en-IN" sz="1600" dirty="0"/>
              <a:t>For N&amp;S, the top selling product is AQ Pen Drive 2 IN 1 with a total of 7,01,373 quantities sold in FY 2021 followed by two variants of AQ Pen Drive DRC with 6,88,003 and 6,76,245 quantity sold respectively</a:t>
            </a:r>
          </a:p>
          <a:p>
            <a:pPr marL="285750" indent="-285750">
              <a:buFont typeface="Wingdings" panose="05000000000000000000" pitchFamily="2" charset="2"/>
              <a:buChar char="q"/>
            </a:pPr>
            <a:r>
              <a:rPr lang="en-IN" sz="1600" dirty="0"/>
              <a:t>For P&amp;A,  top selling product is AQ Gamers Ms with 4,28,498 quantities sold followed by two variants of AQ Maxima Ms</a:t>
            </a:r>
          </a:p>
          <a:p>
            <a:pPr marL="285750" indent="-285750">
              <a:buFont typeface="Wingdings" panose="05000000000000000000" pitchFamily="2" charset="2"/>
              <a:buChar char="q"/>
            </a:pPr>
            <a:r>
              <a:rPr lang="en-IN" sz="1600" dirty="0"/>
              <a:t>For PC, top selling product is AQ Digit PC with 17,434 quantities sold</a:t>
            </a:r>
          </a:p>
          <a:p>
            <a:pPr marL="285750" indent="-285750">
              <a:buFont typeface="Wingdings" panose="05000000000000000000" pitchFamily="2" charset="2"/>
              <a:buChar char="q"/>
            </a:pPr>
            <a:r>
              <a:rPr lang="en-IN" sz="1600" dirty="0"/>
              <a:t>The company can take some strategic decisions to improve sale in PC division</a:t>
            </a:r>
          </a:p>
        </p:txBody>
      </p:sp>
      <p:pic>
        <p:nvPicPr>
          <p:cNvPr id="5" name="Picture 4" descr="Logo, icon&#10;&#10;Description automatically generated">
            <a:extLst>
              <a:ext uri="{FF2B5EF4-FFF2-40B4-BE49-F238E27FC236}">
                <a16:creationId xmlns:a16="http://schemas.microsoft.com/office/drawing/2014/main" id="{98F7DD55-2A3C-AF28-2DC8-D64FDA75BD4C}"/>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7" name="Picture 6">
            <a:extLst>
              <a:ext uri="{FF2B5EF4-FFF2-40B4-BE49-F238E27FC236}">
                <a16:creationId xmlns:a16="http://schemas.microsoft.com/office/drawing/2014/main" id="{A9A20FB2-5196-6498-CAE3-83E2FAE08E1A}"/>
              </a:ext>
            </a:extLst>
          </p:cNvPr>
          <p:cNvPicPr>
            <a:picLocks noChangeAspect="1"/>
          </p:cNvPicPr>
          <p:nvPr/>
        </p:nvPicPr>
        <p:blipFill>
          <a:blip r:embed="rId4"/>
          <a:stretch>
            <a:fillRect/>
          </a:stretch>
        </p:blipFill>
        <p:spPr>
          <a:xfrm>
            <a:off x="446314" y="402771"/>
            <a:ext cx="10820400" cy="4238056"/>
          </a:xfrm>
          <a:prstGeom prst="rect">
            <a:avLst/>
          </a:prstGeom>
        </p:spPr>
      </p:pic>
    </p:spTree>
    <p:custDataLst>
      <p:tags r:id="rId1"/>
    </p:custDataLst>
    <p:extLst>
      <p:ext uri="{BB962C8B-B14F-4D97-AF65-F5344CB8AC3E}">
        <p14:creationId xmlns:p14="http://schemas.microsoft.com/office/powerpoint/2010/main" val="89879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B0F0"/>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E7AD2-8C58-B478-5B08-896C6F91E7E3}"/>
              </a:ext>
            </a:extLst>
          </p:cNvPr>
          <p:cNvSpPr txBox="1"/>
          <p:nvPr/>
        </p:nvSpPr>
        <p:spPr>
          <a:xfrm>
            <a:off x="1008889" y="1097280"/>
            <a:ext cx="6043875" cy="4626864"/>
          </a:xfrm>
          <a:prstGeom prst="rect">
            <a:avLst/>
          </a:prstGeom>
        </p:spPr>
        <p:txBody>
          <a:bodyPr vert="horz" lIns="91440" tIns="45720" rIns="91440" bIns="45720" rtlCol="0" anchor="ctr">
            <a:normAutofit/>
          </a:bodyPr>
          <a:lstStyle/>
          <a:p>
            <a:pPr algn="r" defTabSz="457200">
              <a:spcBef>
                <a:spcPct val="0"/>
              </a:spcBef>
              <a:spcAft>
                <a:spcPts val="600"/>
              </a:spcAft>
            </a:pPr>
            <a:r>
              <a:rPr lang="en-US" sz="540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rPr>
              <a:t>Thanks For Watching</a:t>
            </a:r>
          </a:p>
        </p:txBody>
      </p:sp>
      <p:cxnSp>
        <p:nvCxnSpPr>
          <p:cNvPr id="4" name="Straight Connector 3">
            <a:extLst>
              <a:ext uri="{FF2B5EF4-FFF2-40B4-BE49-F238E27FC236}">
                <a16:creationId xmlns:a16="http://schemas.microsoft.com/office/drawing/2014/main" id="{28B79ACA-2F34-670B-BC5B-6CB0C5A1A702}"/>
              </a:ext>
            </a:extLst>
          </p:cNvPr>
          <p:cNvCxnSpPr>
            <a:cxnSpLocks/>
          </p:cNvCxnSpPr>
          <p:nvPr/>
        </p:nvCxnSpPr>
        <p:spPr>
          <a:xfrm>
            <a:off x="7521677" y="1097280"/>
            <a:ext cx="0" cy="4359623"/>
          </a:xfrm>
          <a:prstGeom prst="lin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Logo, icon&#10;&#10;Description automatically generated">
            <a:extLst>
              <a:ext uri="{FF2B5EF4-FFF2-40B4-BE49-F238E27FC236}">
                <a16:creationId xmlns:a16="http://schemas.microsoft.com/office/drawing/2014/main" id="{19B01428-C742-7965-DF22-E9057585500B}"/>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Tree>
    <p:extLst>
      <p:ext uri="{BB962C8B-B14F-4D97-AF65-F5344CB8AC3E}">
        <p14:creationId xmlns:p14="http://schemas.microsoft.com/office/powerpoint/2010/main" val="37029741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B0F0"/>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3857B9-69FB-A8F9-E199-1CB711FC2B8A}"/>
              </a:ext>
            </a:extLst>
          </p:cNvPr>
          <p:cNvSpPr txBox="1"/>
          <p:nvPr/>
        </p:nvSpPr>
        <p:spPr>
          <a:xfrm>
            <a:off x="924443" y="1023257"/>
            <a:ext cx="3732902" cy="4570457"/>
          </a:xfrm>
          <a:prstGeom prst="rect">
            <a:avLst/>
          </a:prstGeom>
          <a:effectLst/>
        </p:spPr>
        <p:txBody>
          <a:bodyPr vert="horz" lIns="91440" tIns="45720" rIns="91440" bIns="45720" rtlCol="0" anchor="ctr">
            <a:normAutofit/>
          </a:bodyPr>
          <a:lstStyle/>
          <a:p>
            <a:pPr defTabSz="457200">
              <a:spcBef>
                <a:spcPct val="0"/>
              </a:spcBef>
              <a:spcAft>
                <a:spcPts val="600"/>
              </a:spcAft>
            </a:pPr>
            <a:r>
              <a:rPr lang="en-US"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Our Company</a:t>
            </a:r>
          </a:p>
        </p:txBody>
      </p:sp>
      <p:sp>
        <p:nvSpPr>
          <p:cNvPr id="8" name="TextBox 7">
            <a:extLst>
              <a:ext uri="{FF2B5EF4-FFF2-40B4-BE49-F238E27FC236}">
                <a16:creationId xmlns:a16="http://schemas.microsoft.com/office/drawing/2014/main" id="{8E0C16CD-E319-B419-BF4C-E7A2A237967F}"/>
              </a:ext>
            </a:extLst>
          </p:cNvPr>
          <p:cNvSpPr txBox="1"/>
          <p:nvPr/>
        </p:nvSpPr>
        <p:spPr>
          <a:xfrm>
            <a:off x="5252560" y="1023257"/>
            <a:ext cx="6025645" cy="4570457"/>
          </a:xfrm>
          <a:prstGeom prst="rect">
            <a:avLst/>
          </a:prstGeom>
          <a:effectLst/>
        </p:spPr>
        <p:txBody>
          <a:bodyPr vert="horz" lIns="91440" tIns="45720" rIns="91440" bIns="45720" rtlCol="0" anchor="ctr">
            <a:normAutofit/>
          </a:bodyPr>
          <a:lstStyle/>
          <a:p>
            <a:pPr marL="285750" indent="-285750" defTabSz="457200">
              <a:spcBef>
                <a:spcPct val="20000"/>
              </a:spcBef>
              <a:spcAft>
                <a:spcPts val="600"/>
              </a:spcAft>
              <a:buClr>
                <a:schemeClr val="tx2"/>
              </a:buClr>
              <a:buSzPct val="70000"/>
              <a:buFont typeface="Wingdings 2" charset="2"/>
              <a:buChar char="q"/>
            </a:pPr>
            <a:r>
              <a:rPr lang="en-US">
                <a:ln>
                  <a:solidFill>
                    <a:schemeClr val="bg1">
                      <a:lumMod val="75000"/>
                      <a:lumOff val="25000"/>
                      <a:alpha val="10000"/>
                    </a:schemeClr>
                  </a:solidFill>
                </a:ln>
                <a:effectLst>
                  <a:outerShdw blurRad="9525" dist="25400" dir="14640000" algn="tl" rotWithShape="0">
                    <a:schemeClr val="bg1">
                      <a:alpha val="30000"/>
                    </a:schemeClr>
                  </a:outerShdw>
                </a:effectLst>
              </a:rPr>
              <a:t>Atliq Hardware is one of the leading computer hardware producers in India as well as 26 other countries across the globe</a:t>
            </a:r>
          </a:p>
          <a:p>
            <a:pPr marL="285750" indent="-285750" defTabSz="457200">
              <a:spcBef>
                <a:spcPct val="20000"/>
              </a:spcBef>
              <a:spcAft>
                <a:spcPts val="600"/>
              </a:spcAft>
              <a:buClr>
                <a:schemeClr val="tx2"/>
              </a:buClr>
              <a:buSzPct val="70000"/>
              <a:buFont typeface="Wingdings 2" charset="2"/>
              <a:buChar char="q"/>
            </a:pPr>
            <a:r>
              <a:rPr lang="en-US">
                <a:ln>
                  <a:solidFill>
                    <a:schemeClr val="bg1">
                      <a:lumMod val="75000"/>
                      <a:lumOff val="25000"/>
                      <a:alpha val="10000"/>
                    </a:schemeClr>
                  </a:solidFill>
                </a:ln>
                <a:effectLst>
                  <a:outerShdw blurRad="9525" dist="25400" dir="14640000" algn="tl" rotWithShape="0">
                    <a:schemeClr val="bg1">
                      <a:alpha val="30000"/>
                    </a:schemeClr>
                  </a:outerShdw>
                </a:effectLst>
              </a:rPr>
              <a:t>Manufactures products under 3 major divisions i.e., Peripherals &amp; Accessories, PC, Networking &amp; Storage</a:t>
            </a:r>
          </a:p>
          <a:p>
            <a:pPr marL="285750" indent="-285750" defTabSz="457200">
              <a:spcBef>
                <a:spcPct val="20000"/>
              </a:spcBef>
              <a:spcAft>
                <a:spcPts val="600"/>
              </a:spcAft>
              <a:buClr>
                <a:schemeClr val="tx2"/>
              </a:buClr>
              <a:buSzPct val="70000"/>
              <a:buFont typeface="Wingdings 2" charset="2"/>
              <a:buChar char="q"/>
            </a:pPr>
            <a:r>
              <a:rPr lang="en-US">
                <a:ln>
                  <a:solidFill>
                    <a:schemeClr val="bg1">
                      <a:lumMod val="75000"/>
                      <a:lumOff val="25000"/>
                      <a:alpha val="10000"/>
                    </a:schemeClr>
                  </a:solidFill>
                </a:ln>
                <a:effectLst>
                  <a:outerShdw blurRad="9525" dist="25400" dir="14640000" algn="tl" rotWithShape="0">
                    <a:schemeClr val="bg1">
                      <a:alpha val="30000"/>
                    </a:schemeClr>
                  </a:outerShdw>
                </a:effectLst>
              </a:rPr>
              <a:t>We have a total of 74 Customers like Neptune, Sage, Leader, Vijay Sales etc. across all markets/countries</a:t>
            </a:r>
          </a:p>
          <a:p>
            <a:pPr defTabSz="457200">
              <a:spcBef>
                <a:spcPct val="20000"/>
              </a:spcBef>
              <a:spcAft>
                <a:spcPts val="600"/>
              </a:spcAft>
              <a:buClr>
                <a:schemeClr val="tx2"/>
              </a:buClr>
              <a:buSzPct val="70000"/>
            </a:pPr>
            <a:endParaRPr lang="en-US">
              <a:ln>
                <a:solidFill>
                  <a:schemeClr val="bg1">
                    <a:lumMod val="75000"/>
                    <a:lumOff val="25000"/>
                    <a:alpha val="10000"/>
                  </a:schemeClr>
                </a:solidFill>
              </a:ln>
              <a:effectLst>
                <a:outerShdw blurRad="9525" dist="25400" dir="14640000" algn="tl" rotWithShape="0">
                  <a:schemeClr val="bg1">
                    <a:alpha val="30000"/>
                  </a:schemeClr>
                </a:outerShdw>
              </a:effectLst>
            </a:endParaRPr>
          </a:p>
        </p:txBody>
      </p:sp>
      <p:pic>
        <p:nvPicPr>
          <p:cNvPr id="2" name="Picture 1" descr="Logo, icon&#10;&#10;Description automatically generated">
            <a:extLst>
              <a:ext uri="{FF2B5EF4-FFF2-40B4-BE49-F238E27FC236}">
                <a16:creationId xmlns:a16="http://schemas.microsoft.com/office/drawing/2014/main" id="{07B2E447-A79E-8762-9B3C-CB6F9A5E0684}"/>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Tree>
    <p:extLst>
      <p:ext uri="{BB962C8B-B14F-4D97-AF65-F5344CB8AC3E}">
        <p14:creationId xmlns:p14="http://schemas.microsoft.com/office/powerpoint/2010/main" val="41275606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3B419-EF74-AE27-54E1-7ED3BCDE2AFD}"/>
              </a:ext>
            </a:extLst>
          </p:cNvPr>
          <p:cNvSpPr txBox="1"/>
          <p:nvPr/>
        </p:nvSpPr>
        <p:spPr>
          <a:xfrm>
            <a:off x="924443" y="1023257"/>
            <a:ext cx="3732902" cy="4570457"/>
          </a:xfrm>
          <a:prstGeom prst="rect">
            <a:avLst/>
          </a:prstGeom>
          <a:effectLst/>
        </p:spPr>
        <p:txBody>
          <a:bodyPr vert="horz" lIns="91440" tIns="45720" rIns="91440" bIns="45720" rtlCol="0" anchor="ctr">
            <a:normAutofit/>
          </a:bodyPr>
          <a:lstStyle/>
          <a:p>
            <a:pPr defTabSz="457200">
              <a:spcBef>
                <a:spcPct val="0"/>
              </a:spcBef>
              <a:spcAft>
                <a:spcPts val="600"/>
              </a:spcAft>
            </a:pPr>
            <a:r>
              <a:rPr lang="en-US"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Objective</a:t>
            </a:r>
          </a:p>
        </p:txBody>
      </p:sp>
      <p:sp>
        <p:nvSpPr>
          <p:cNvPr id="3" name="TextBox 2">
            <a:extLst>
              <a:ext uri="{FF2B5EF4-FFF2-40B4-BE49-F238E27FC236}">
                <a16:creationId xmlns:a16="http://schemas.microsoft.com/office/drawing/2014/main" id="{1A0F3917-FD25-8109-B937-444046EA20A4}"/>
              </a:ext>
            </a:extLst>
          </p:cNvPr>
          <p:cNvSpPr txBox="1"/>
          <p:nvPr/>
        </p:nvSpPr>
        <p:spPr>
          <a:xfrm>
            <a:off x="5252560" y="1023257"/>
            <a:ext cx="6025645" cy="4570457"/>
          </a:xfrm>
          <a:prstGeom prst="rect">
            <a:avLst/>
          </a:prstGeom>
          <a:effectLst/>
        </p:spPr>
        <p:txBody>
          <a:bodyPr vert="horz" lIns="91440" tIns="45720" rIns="91440" bIns="45720" rtlCol="0" anchor="ctr">
            <a:normAutofit/>
          </a:bodyPr>
          <a:lstStyle/>
          <a:p>
            <a:pPr marL="285750" indent="-285750" defTabSz="457200">
              <a:spcBef>
                <a:spcPct val="20000"/>
              </a:spcBef>
              <a:spcAft>
                <a:spcPts val="600"/>
              </a:spcAft>
              <a:buClr>
                <a:schemeClr val="tx2"/>
              </a:buClr>
              <a:buSzPct val="70000"/>
              <a:buFont typeface="Wingdings 2" charset="2"/>
              <a:buChar char="q"/>
            </a:pPr>
            <a:r>
              <a:rPr lang="en-US">
                <a:ln>
                  <a:solidFill>
                    <a:schemeClr val="bg1">
                      <a:lumMod val="75000"/>
                      <a:lumOff val="25000"/>
                      <a:alpha val="10000"/>
                    </a:schemeClr>
                  </a:solidFill>
                </a:ln>
                <a:effectLst>
                  <a:outerShdw blurRad="9525" dist="25400" dir="14640000" algn="tl" rotWithShape="0">
                    <a:schemeClr val="bg1">
                      <a:alpha val="30000"/>
                    </a:schemeClr>
                  </a:outerShdw>
                </a:effectLst>
              </a:rPr>
              <a:t>Assist the management team to gain more insights about the business</a:t>
            </a:r>
          </a:p>
          <a:p>
            <a:pPr marL="285750" indent="-285750" defTabSz="457200">
              <a:spcBef>
                <a:spcPct val="20000"/>
              </a:spcBef>
              <a:spcAft>
                <a:spcPts val="600"/>
              </a:spcAft>
              <a:buClr>
                <a:schemeClr val="tx2"/>
              </a:buClr>
              <a:buSzPct val="70000"/>
              <a:buFont typeface="Wingdings 2" charset="2"/>
              <a:buChar char="q"/>
            </a:pPr>
            <a:r>
              <a:rPr lang="en-US">
                <a:ln>
                  <a:solidFill>
                    <a:schemeClr val="bg1">
                      <a:lumMod val="75000"/>
                      <a:lumOff val="25000"/>
                      <a:alpha val="10000"/>
                    </a:schemeClr>
                  </a:solidFill>
                </a:ln>
                <a:effectLst>
                  <a:outerShdw blurRad="9525" dist="25400" dir="14640000" algn="tl" rotWithShape="0">
                    <a:schemeClr val="bg1">
                      <a:alpha val="30000"/>
                    </a:schemeClr>
                  </a:outerShdw>
                </a:effectLst>
              </a:rPr>
              <a:t>Take data-driven decisions to scale business</a:t>
            </a:r>
          </a:p>
        </p:txBody>
      </p:sp>
      <p:pic>
        <p:nvPicPr>
          <p:cNvPr id="4" name="Picture 3" descr="Logo, icon&#10;&#10;Description automatically generated">
            <a:extLst>
              <a:ext uri="{FF2B5EF4-FFF2-40B4-BE49-F238E27FC236}">
                <a16:creationId xmlns:a16="http://schemas.microsoft.com/office/drawing/2014/main" id="{38A7AE22-7B0D-8C2B-4E0E-6A1C951F1FC0}"/>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Tree>
    <p:extLst>
      <p:ext uri="{BB962C8B-B14F-4D97-AF65-F5344CB8AC3E}">
        <p14:creationId xmlns:p14="http://schemas.microsoft.com/office/powerpoint/2010/main" val="280683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46000">
              <a:srgbClr val="00B0F0"/>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3B419-EF74-AE27-54E1-7ED3BCDE2AFD}"/>
              </a:ext>
            </a:extLst>
          </p:cNvPr>
          <p:cNvSpPr txBox="1"/>
          <p:nvPr/>
        </p:nvSpPr>
        <p:spPr>
          <a:xfrm>
            <a:off x="924443" y="1023257"/>
            <a:ext cx="3732902" cy="4570457"/>
          </a:xfrm>
          <a:prstGeom prst="rect">
            <a:avLst/>
          </a:prstGeom>
          <a:effectLst/>
        </p:spPr>
        <p:txBody>
          <a:bodyPr vert="horz" lIns="91440" tIns="45720" rIns="91440" bIns="45720" rtlCol="0" anchor="ctr">
            <a:normAutofit/>
          </a:bodyPr>
          <a:lstStyle/>
          <a:p>
            <a:pPr defTabSz="457200">
              <a:spcBef>
                <a:spcPct val="0"/>
              </a:spcBef>
              <a:spcAft>
                <a:spcPts val="600"/>
              </a:spcAft>
            </a:pPr>
            <a:r>
              <a:rPr lang="en-US"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About data</a:t>
            </a:r>
          </a:p>
        </p:txBody>
      </p:sp>
      <p:sp>
        <p:nvSpPr>
          <p:cNvPr id="3" name="TextBox 2">
            <a:extLst>
              <a:ext uri="{FF2B5EF4-FFF2-40B4-BE49-F238E27FC236}">
                <a16:creationId xmlns:a16="http://schemas.microsoft.com/office/drawing/2014/main" id="{1A0F3917-FD25-8109-B937-444046EA20A4}"/>
              </a:ext>
            </a:extLst>
          </p:cNvPr>
          <p:cNvSpPr txBox="1"/>
          <p:nvPr/>
        </p:nvSpPr>
        <p:spPr>
          <a:xfrm>
            <a:off x="5252560" y="1023257"/>
            <a:ext cx="6025645" cy="4570457"/>
          </a:xfrm>
          <a:prstGeom prst="rect">
            <a:avLst/>
          </a:prstGeom>
          <a:effectLst/>
        </p:spPr>
        <p:txBody>
          <a:bodyPr vert="horz" lIns="91440" tIns="45720" rIns="91440" bIns="45720" rtlCol="0" anchor="ctr">
            <a:normAutofit/>
          </a:bodyPr>
          <a:lstStyle/>
          <a:p>
            <a:pPr marL="285750" indent="-285750" defTabSz="457200">
              <a:spcBef>
                <a:spcPct val="20000"/>
              </a:spcBef>
              <a:spcAft>
                <a:spcPts val="600"/>
              </a:spcAft>
              <a:buClr>
                <a:schemeClr val="tx2"/>
              </a:buClr>
              <a:buSzPct val="70000"/>
              <a:buFont typeface="Wingdings 2" charset="2"/>
              <a:buChar char="q"/>
            </a:pPr>
            <a:r>
              <a:rPr lang="en-US">
                <a:ln>
                  <a:solidFill>
                    <a:schemeClr val="bg1">
                      <a:lumMod val="75000"/>
                      <a:lumOff val="25000"/>
                      <a:alpha val="10000"/>
                    </a:schemeClr>
                  </a:solidFill>
                </a:ln>
                <a:effectLst>
                  <a:outerShdw blurRad="9525" dist="25400" dir="14640000" algn="tl" rotWithShape="0">
                    <a:schemeClr val="bg1">
                      <a:alpha val="30000"/>
                    </a:schemeClr>
                  </a:outerShdw>
                </a:effectLst>
              </a:rPr>
              <a:t>We have 4 fact tables i.e., sales monthly, manufacturing cost, pre invoice deductions, gross price which have measurable metrics and 2 dimension table i.e., customer details and product details.</a:t>
            </a:r>
          </a:p>
          <a:p>
            <a:pPr marL="285750" indent="-285750" defTabSz="457200">
              <a:spcBef>
                <a:spcPct val="20000"/>
              </a:spcBef>
              <a:spcAft>
                <a:spcPts val="600"/>
              </a:spcAft>
              <a:buClr>
                <a:schemeClr val="tx2"/>
              </a:buClr>
              <a:buSzPct val="70000"/>
              <a:buFont typeface="Wingdings 2" charset="2"/>
              <a:buChar char="q"/>
            </a:pPr>
            <a:r>
              <a:rPr lang="en-US">
                <a:ln>
                  <a:solidFill>
                    <a:schemeClr val="bg1">
                      <a:lumMod val="75000"/>
                      <a:lumOff val="25000"/>
                      <a:alpha val="10000"/>
                    </a:schemeClr>
                  </a:solidFill>
                </a:ln>
                <a:effectLst>
                  <a:outerShdw blurRad="9525" dist="25400" dir="14640000" algn="tl" rotWithShape="0">
                    <a:schemeClr val="bg1">
                      <a:alpha val="30000"/>
                    </a:schemeClr>
                  </a:outerShdw>
                </a:effectLst>
              </a:rPr>
              <a:t>Fiscal year for Atliq Hardware starts from 1</a:t>
            </a:r>
            <a:r>
              <a:rPr lang="en-US" baseline="30000">
                <a:ln>
                  <a:solidFill>
                    <a:schemeClr val="bg1">
                      <a:lumMod val="75000"/>
                      <a:lumOff val="25000"/>
                      <a:alpha val="10000"/>
                    </a:schemeClr>
                  </a:solidFill>
                </a:ln>
                <a:effectLst>
                  <a:outerShdw blurRad="9525" dist="25400" dir="14640000" algn="tl" rotWithShape="0">
                    <a:schemeClr val="bg1">
                      <a:alpha val="30000"/>
                    </a:schemeClr>
                  </a:outerShdw>
                </a:effectLst>
              </a:rPr>
              <a:t>st</a:t>
            </a:r>
            <a:r>
              <a:rPr lang="en-US">
                <a:ln>
                  <a:solidFill>
                    <a:schemeClr val="bg1">
                      <a:lumMod val="75000"/>
                      <a:lumOff val="25000"/>
                      <a:alpha val="10000"/>
                    </a:schemeClr>
                  </a:solidFill>
                </a:ln>
                <a:effectLst>
                  <a:outerShdw blurRad="9525" dist="25400" dir="14640000" algn="tl" rotWithShape="0">
                    <a:schemeClr val="bg1">
                      <a:alpha val="30000"/>
                    </a:schemeClr>
                  </a:outerShdw>
                </a:effectLst>
              </a:rPr>
              <a:t> September and ends on 31</a:t>
            </a:r>
            <a:r>
              <a:rPr lang="en-US" baseline="30000">
                <a:ln>
                  <a:solidFill>
                    <a:schemeClr val="bg1">
                      <a:lumMod val="75000"/>
                      <a:lumOff val="25000"/>
                      <a:alpha val="10000"/>
                    </a:schemeClr>
                  </a:solidFill>
                </a:ln>
                <a:effectLst>
                  <a:outerShdw blurRad="9525" dist="25400" dir="14640000" algn="tl" rotWithShape="0">
                    <a:schemeClr val="bg1">
                      <a:alpha val="30000"/>
                    </a:schemeClr>
                  </a:outerShdw>
                </a:effectLst>
              </a:rPr>
              <a:t>st</a:t>
            </a:r>
            <a:r>
              <a:rPr lang="en-US">
                <a:ln>
                  <a:solidFill>
                    <a:schemeClr val="bg1">
                      <a:lumMod val="75000"/>
                      <a:lumOff val="25000"/>
                      <a:alpha val="10000"/>
                    </a:schemeClr>
                  </a:solidFill>
                </a:ln>
                <a:effectLst>
                  <a:outerShdw blurRad="9525" dist="25400" dir="14640000" algn="tl" rotWithShape="0">
                    <a:schemeClr val="bg1">
                      <a:alpha val="30000"/>
                    </a:schemeClr>
                  </a:outerShdw>
                </a:effectLst>
              </a:rPr>
              <a:t> August each year</a:t>
            </a:r>
          </a:p>
          <a:p>
            <a:pPr marL="285750" indent="-285750" defTabSz="457200">
              <a:spcBef>
                <a:spcPct val="20000"/>
              </a:spcBef>
              <a:spcAft>
                <a:spcPts val="600"/>
              </a:spcAft>
              <a:buClr>
                <a:schemeClr val="tx2"/>
              </a:buClr>
              <a:buSzPct val="70000"/>
              <a:buFont typeface="Wingdings 2" charset="2"/>
              <a:buChar char="q"/>
            </a:pPr>
            <a:r>
              <a:rPr lang="en-US">
                <a:ln>
                  <a:solidFill>
                    <a:schemeClr val="bg1">
                      <a:lumMod val="75000"/>
                      <a:lumOff val="25000"/>
                      <a:alpha val="10000"/>
                    </a:schemeClr>
                  </a:solidFill>
                </a:ln>
                <a:effectLst>
                  <a:outerShdw blurRad="9525" dist="25400" dir="14640000" algn="tl" rotWithShape="0">
                    <a:schemeClr val="bg1">
                      <a:alpha val="30000"/>
                    </a:schemeClr>
                  </a:outerShdw>
                </a:effectLst>
              </a:rPr>
              <a:t>Sales data is available for fiscal year 2020-2021</a:t>
            </a:r>
          </a:p>
        </p:txBody>
      </p:sp>
      <p:pic>
        <p:nvPicPr>
          <p:cNvPr id="4" name="Picture 3" descr="Logo, icon&#10;&#10;Description automatically generated">
            <a:extLst>
              <a:ext uri="{FF2B5EF4-FFF2-40B4-BE49-F238E27FC236}">
                <a16:creationId xmlns:a16="http://schemas.microsoft.com/office/drawing/2014/main" id="{F2424835-72CE-02C9-286F-EDEB9921A9B1}"/>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Tree>
    <p:extLst>
      <p:ext uri="{BB962C8B-B14F-4D97-AF65-F5344CB8AC3E}">
        <p14:creationId xmlns:p14="http://schemas.microsoft.com/office/powerpoint/2010/main" val="256396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00B0F0"/>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CAD705-D5FD-7B4B-9E9D-A001885C8A74}"/>
              </a:ext>
            </a:extLst>
          </p:cNvPr>
          <p:cNvSpPr txBox="1"/>
          <p:nvPr/>
        </p:nvSpPr>
        <p:spPr>
          <a:xfrm>
            <a:off x="924444" y="966851"/>
            <a:ext cx="6889930" cy="4626864"/>
          </a:xfrm>
          <a:prstGeom prst="rect">
            <a:avLst/>
          </a:prstGeom>
          <a:effectLst/>
        </p:spPr>
        <p:txBody>
          <a:bodyPr vert="horz" lIns="91440" tIns="45720" rIns="91440" bIns="45720" rtlCol="0" anchor="ctr">
            <a:normAutofit/>
          </a:bodyPr>
          <a:lstStyle/>
          <a:p>
            <a:pPr algn="r" defTabSz="457200">
              <a:spcBef>
                <a:spcPct val="0"/>
              </a:spcBef>
              <a:spcAft>
                <a:spcPts val="600"/>
              </a:spcAft>
              <a:buClr>
                <a:schemeClr val="tx2"/>
              </a:buClr>
              <a:buSzPct val="70000"/>
            </a:pPr>
            <a:r>
              <a:rPr lang="en-US" sz="540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rPr>
              <a:t>Let’s see requests, query results and insights</a:t>
            </a:r>
          </a:p>
        </p:txBody>
      </p:sp>
      <p:cxnSp>
        <p:nvCxnSpPr>
          <p:cNvPr id="8" name="Straight Connector 7">
            <a:extLst>
              <a:ext uri="{FF2B5EF4-FFF2-40B4-BE49-F238E27FC236}">
                <a16:creationId xmlns:a16="http://schemas.microsoft.com/office/drawing/2014/main" id="{CA5A47FD-CCE2-65B1-F3A4-D51304008314}"/>
              </a:ext>
            </a:extLst>
          </p:cNvPr>
          <p:cNvCxnSpPr/>
          <p:nvPr/>
        </p:nvCxnSpPr>
        <p:spPr>
          <a:xfrm>
            <a:off x="8416636" y="1963882"/>
            <a:ext cx="0" cy="295101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Logo, icon&#10;&#10;Description automatically generated">
            <a:extLst>
              <a:ext uri="{FF2B5EF4-FFF2-40B4-BE49-F238E27FC236}">
                <a16:creationId xmlns:a16="http://schemas.microsoft.com/office/drawing/2014/main" id="{B6AE4F7F-818C-B5BA-0F11-2F5D6542D1DD}"/>
              </a:ext>
            </a:extLst>
          </p:cNvPr>
          <p:cNvPicPr>
            <a:picLocks noChangeAspect="1"/>
          </p:cNvPicPr>
          <p:nvPr/>
        </p:nvPicPr>
        <p:blipFill>
          <a:blip r:embed="rId3"/>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Tree>
    <p:extLst>
      <p:ext uri="{BB962C8B-B14F-4D97-AF65-F5344CB8AC3E}">
        <p14:creationId xmlns:p14="http://schemas.microsoft.com/office/powerpoint/2010/main" val="25151810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rgbClr val="00B0F0"/>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8507E3-5D52-D70D-4966-4B5C66891032}"/>
              </a:ext>
            </a:extLst>
          </p:cNvPr>
          <p:cNvSpPr txBox="1"/>
          <p:nvPr/>
        </p:nvSpPr>
        <p:spPr>
          <a:xfrm>
            <a:off x="951721" y="277645"/>
            <a:ext cx="8935617" cy="646331"/>
          </a:xfrm>
          <a:prstGeom prst="rect">
            <a:avLst/>
          </a:prstGeom>
          <a:noFill/>
        </p:spPr>
        <p:txBody>
          <a:bodyPr wrap="square" rtlCol="0">
            <a:spAutoFit/>
          </a:bodyPr>
          <a:lstStyle/>
          <a:p>
            <a:r>
              <a:rPr lang="en-US">
                <a:highlight>
                  <a:srgbClr val="808080"/>
                </a:highlight>
              </a:rPr>
              <a:t>Request 1: </a:t>
            </a:r>
            <a:r>
              <a:rPr lang="en-US"/>
              <a:t>Provide the list of markets in which customer "Atliq Exclusive" operates its business in the APAC region</a:t>
            </a:r>
            <a:endParaRPr lang="en-IN"/>
          </a:p>
        </p:txBody>
      </p:sp>
      <p:pic>
        <p:nvPicPr>
          <p:cNvPr id="16" name="Picture 15">
            <a:extLst>
              <a:ext uri="{FF2B5EF4-FFF2-40B4-BE49-F238E27FC236}">
                <a16:creationId xmlns:a16="http://schemas.microsoft.com/office/drawing/2014/main" id="{DA271913-0AF2-AEC4-78BB-526AE2F25600}"/>
              </a:ext>
            </a:extLst>
          </p:cNvPr>
          <p:cNvPicPr>
            <a:picLocks noChangeAspect="1"/>
          </p:cNvPicPr>
          <p:nvPr/>
        </p:nvPicPr>
        <p:blipFill>
          <a:blip r:embed="rId4"/>
          <a:stretch>
            <a:fillRect/>
          </a:stretch>
        </p:blipFill>
        <p:spPr>
          <a:xfrm>
            <a:off x="8070330" y="1735986"/>
            <a:ext cx="2377447" cy="2936847"/>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a:extLst>
              <a:ext uri="{FF2B5EF4-FFF2-40B4-BE49-F238E27FC236}">
                <a16:creationId xmlns:a16="http://schemas.microsoft.com/office/drawing/2014/main" id="{720B2DE8-F7ED-9A78-CA0B-C6573C422B90}"/>
              </a:ext>
            </a:extLst>
          </p:cNvPr>
          <p:cNvSpPr txBox="1"/>
          <p:nvPr/>
        </p:nvSpPr>
        <p:spPr>
          <a:xfrm>
            <a:off x="7981840" y="1173869"/>
            <a:ext cx="2377447" cy="369332"/>
          </a:xfrm>
          <a:prstGeom prst="rect">
            <a:avLst/>
          </a:prstGeom>
          <a:noFill/>
        </p:spPr>
        <p:txBody>
          <a:bodyPr wrap="square" rtlCol="0">
            <a:spAutoFit/>
          </a:bodyPr>
          <a:lstStyle/>
          <a:p>
            <a:pPr algn="ctr"/>
            <a:r>
              <a:rPr lang="en-IN">
                <a:highlight>
                  <a:srgbClr val="808080"/>
                </a:highlight>
              </a:rPr>
              <a:t>Output:</a:t>
            </a:r>
          </a:p>
        </p:txBody>
      </p:sp>
      <p:pic>
        <p:nvPicPr>
          <p:cNvPr id="2" name="Picture 1" descr="Logo, icon&#10;&#10;Description automatically generated">
            <a:extLst>
              <a:ext uri="{FF2B5EF4-FFF2-40B4-BE49-F238E27FC236}">
                <a16:creationId xmlns:a16="http://schemas.microsoft.com/office/drawing/2014/main" id="{A898D95E-6818-0954-3531-D8E1B27B5FC5}"/>
              </a:ext>
            </a:extLst>
          </p:cNvPr>
          <p:cNvPicPr>
            <a:picLocks noChangeAspect="1"/>
          </p:cNvPicPr>
          <p:nvPr/>
        </p:nvPicPr>
        <p:blipFill>
          <a:blip r:embed="rId5"/>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3" name="TextBox 2">
            <a:extLst>
              <a:ext uri="{FF2B5EF4-FFF2-40B4-BE49-F238E27FC236}">
                <a16:creationId xmlns:a16="http://schemas.microsoft.com/office/drawing/2014/main" id="{1642270B-37CA-7E2A-AF0B-CB84A7BA9701}"/>
              </a:ext>
            </a:extLst>
          </p:cNvPr>
          <p:cNvSpPr txBox="1"/>
          <p:nvPr/>
        </p:nvSpPr>
        <p:spPr>
          <a:xfrm>
            <a:off x="1124743" y="1735986"/>
            <a:ext cx="4090219" cy="646331"/>
          </a:xfrm>
          <a:prstGeom prst="rect">
            <a:avLst/>
          </a:prstGeom>
          <a:noFill/>
        </p:spPr>
        <p:txBody>
          <a:bodyPr wrap="square" rtlCol="0">
            <a:spAutoFit/>
          </a:bodyPr>
          <a:lstStyle/>
          <a:p>
            <a:r>
              <a:rPr lang="en-US" sz="1200">
                <a:latin typeface="Courier New" panose="02070309020205020404" pitchFamily="49" charset="0"/>
                <a:cs typeface="Courier New" panose="02070309020205020404" pitchFamily="49" charset="0"/>
              </a:rPr>
              <a:t>SELECT DISTINCT(market) FROM dim_customer</a:t>
            </a:r>
          </a:p>
          <a:p>
            <a:r>
              <a:rPr lang="en-IN" sz="1200">
                <a:latin typeface="Courier New" panose="02070309020205020404" pitchFamily="49" charset="0"/>
                <a:cs typeface="Courier New" panose="02070309020205020404" pitchFamily="49" charset="0"/>
              </a:rPr>
              <a:t>WHERE customer = 'Atliq Exclusive'</a:t>
            </a:r>
          </a:p>
          <a:p>
            <a:r>
              <a:rPr lang="en-IN" sz="1200">
                <a:latin typeface="Courier New" panose="02070309020205020404" pitchFamily="49" charset="0"/>
                <a:cs typeface="Courier New" panose="02070309020205020404" pitchFamily="49" charset="0"/>
              </a:rPr>
              <a:t>AND region = 'APAC';</a:t>
            </a:r>
          </a:p>
        </p:txBody>
      </p:sp>
      <p:sp>
        <p:nvSpPr>
          <p:cNvPr id="4" name="TextBox 3">
            <a:extLst>
              <a:ext uri="{FF2B5EF4-FFF2-40B4-BE49-F238E27FC236}">
                <a16:creationId xmlns:a16="http://schemas.microsoft.com/office/drawing/2014/main" id="{949696B3-C327-4563-54FE-A17F00F348D9}"/>
              </a:ext>
            </a:extLst>
          </p:cNvPr>
          <p:cNvSpPr txBox="1"/>
          <p:nvPr/>
        </p:nvSpPr>
        <p:spPr>
          <a:xfrm>
            <a:off x="1981130" y="1173869"/>
            <a:ext cx="2377447" cy="369332"/>
          </a:xfrm>
          <a:prstGeom prst="rect">
            <a:avLst/>
          </a:prstGeom>
          <a:noFill/>
        </p:spPr>
        <p:txBody>
          <a:bodyPr wrap="square" rtlCol="0">
            <a:spAutoFit/>
          </a:bodyPr>
          <a:lstStyle/>
          <a:p>
            <a:pPr algn="ctr"/>
            <a:r>
              <a:rPr lang="en-IN">
                <a:highlight>
                  <a:srgbClr val="808080"/>
                </a:highlight>
              </a:rPr>
              <a:t>Query:</a:t>
            </a:r>
          </a:p>
        </p:txBody>
      </p:sp>
    </p:spTree>
    <p:custDataLst>
      <p:tags r:id="rId1"/>
    </p:custDataLst>
    <p:extLst>
      <p:ext uri="{BB962C8B-B14F-4D97-AF65-F5344CB8AC3E}">
        <p14:creationId xmlns:p14="http://schemas.microsoft.com/office/powerpoint/2010/main" val="32650774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1000">
              <a:srgbClr val="00B0F0"/>
            </a:gs>
            <a:gs pos="0">
              <a:srgbClr val="86C0E2"/>
            </a:gs>
            <a:gs pos="0">
              <a:srgbClr val="9ACBE6"/>
            </a:gs>
            <a:gs pos="0">
              <a:schemeClr val="accent1">
                <a:lumMod val="30000"/>
                <a:lumOff val="70000"/>
                <a:alpha val="60000"/>
              </a:schemeClr>
            </a:gs>
          </a:gsLst>
          <a:lin ang="108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8507E3-5D52-D70D-4966-4B5C66891032}"/>
              </a:ext>
            </a:extLst>
          </p:cNvPr>
          <p:cNvSpPr txBox="1"/>
          <p:nvPr/>
        </p:nvSpPr>
        <p:spPr>
          <a:xfrm>
            <a:off x="885483" y="181271"/>
            <a:ext cx="8991600" cy="923330"/>
          </a:xfrm>
          <a:prstGeom prst="rect">
            <a:avLst/>
          </a:prstGeom>
          <a:noFill/>
        </p:spPr>
        <p:txBody>
          <a:bodyPr wrap="square" rtlCol="0">
            <a:spAutoFit/>
          </a:bodyPr>
          <a:lstStyle/>
          <a:p>
            <a:r>
              <a:rPr lang="en-US">
                <a:highlight>
                  <a:srgbClr val="808080"/>
                </a:highlight>
              </a:rPr>
              <a:t>Request 2</a:t>
            </a:r>
            <a:r>
              <a:rPr lang="en-US"/>
              <a:t>: What is the percentage of unique product increase in 2021 vs. 2020? The final output contains these fields:</a:t>
            </a:r>
            <a:br>
              <a:rPr lang="en-US"/>
            </a:br>
            <a:r>
              <a:rPr lang="en-US"/>
              <a:t>unique_products_2020, unique_products_2021, percentage_chg</a:t>
            </a:r>
            <a:endParaRPr lang="en-IN"/>
          </a:p>
        </p:txBody>
      </p:sp>
      <p:sp>
        <p:nvSpPr>
          <p:cNvPr id="9" name="TextBox 8">
            <a:extLst>
              <a:ext uri="{FF2B5EF4-FFF2-40B4-BE49-F238E27FC236}">
                <a16:creationId xmlns:a16="http://schemas.microsoft.com/office/drawing/2014/main" id="{9A0E79B3-8D8F-AFBB-A14B-CA7C47C636C3}"/>
              </a:ext>
            </a:extLst>
          </p:cNvPr>
          <p:cNvSpPr txBox="1"/>
          <p:nvPr/>
        </p:nvSpPr>
        <p:spPr>
          <a:xfrm>
            <a:off x="7598772" y="1454221"/>
            <a:ext cx="3604571" cy="369332"/>
          </a:xfrm>
          <a:prstGeom prst="rect">
            <a:avLst/>
          </a:prstGeom>
          <a:noFill/>
        </p:spPr>
        <p:txBody>
          <a:bodyPr wrap="square" rtlCol="0">
            <a:spAutoFit/>
          </a:bodyPr>
          <a:lstStyle/>
          <a:p>
            <a:pPr algn="ctr"/>
            <a:r>
              <a:rPr lang="en-IN">
                <a:highlight>
                  <a:srgbClr val="808080"/>
                </a:highlight>
              </a:rPr>
              <a:t>Output:</a:t>
            </a:r>
          </a:p>
        </p:txBody>
      </p:sp>
      <p:pic>
        <p:nvPicPr>
          <p:cNvPr id="11" name="Picture 10">
            <a:extLst>
              <a:ext uri="{FF2B5EF4-FFF2-40B4-BE49-F238E27FC236}">
                <a16:creationId xmlns:a16="http://schemas.microsoft.com/office/drawing/2014/main" id="{CC7777A8-90A4-4DA2-B259-7AABEE0A5217}"/>
              </a:ext>
            </a:extLst>
          </p:cNvPr>
          <p:cNvPicPr>
            <a:picLocks noChangeAspect="1"/>
          </p:cNvPicPr>
          <p:nvPr/>
        </p:nvPicPr>
        <p:blipFill>
          <a:blip r:embed="rId4"/>
          <a:stretch>
            <a:fillRect/>
          </a:stretch>
        </p:blipFill>
        <p:spPr>
          <a:xfrm>
            <a:off x="7510280" y="1880127"/>
            <a:ext cx="3604572" cy="1158340"/>
          </a:xfrm>
          <a:prstGeom prst="roundRect">
            <a:avLst>
              <a:gd name="adj" fmla="val 16667"/>
            </a:avLst>
          </a:prstGeom>
          <a:solidFill>
            <a:schemeClr val="bg1">
              <a:lumMod val="95000"/>
              <a:lumOff val="5000"/>
            </a:schemeClr>
          </a:solidFill>
          <a:ln>
            <a:noFill/>
          </a:ln>
          <a:effectLst>
            <a:innerShdw blurRad="63500" dist="50800" dir="18900000">
              <a:prstClr val="black"/>
            </a:innerShdw>
            <a:reflection blurRad="6350" stA="51000" endPos="38500" dist="50800" dir="5400000" sy="-100000" algn="bl" rotWithShape="0"/>
            <a:softEdge rad="0"/>
          </a:effectLst>
          <a:scene3d>
            <a:camera prst="orthographicFront"/>
            <a:lightRig rig="contrasting" dir="t">
              <a:rot lat="0" lon="0" rev="4200000"/>
            </a:lightRig>
          </a:scene3d>
          <a:sp3d prstMaterial="plastic">
            <a:bevelT w="381000" h="114300" prst="relaxedInset"/>
            <a:contourClr>
              <a:srgbClr val="969696"/>
            </a:contourClr>
          </a:sp3d>
        </p:spPr>
      </p:pic>
      <p:pic>
        <p:nvPicPr>
          <p:cNvPr id="2" name="Picture 1" descr="Logo, icon&#10;&#10;Description automatically generated">
            <a:extLst>
              <a:ext uri="{FF2B5EF4-FFF2-40B4-BE49-F238E27FC236}">
                <a16:creationId xmlns:a16="http://schemas.microsoft.com/office/drawing/2014/main" id="{5AB1F1B0-A474-8D79-B4B3-0FB868B2093B}"/>
              </a:ext>
            </a:extLst>
          </p:cNvPr>
          <p:cNvPicPr>
            <a:picLocks noChangeAspect="1"/>
          </p:cNvPicPr>
          <p:nvPr/>
        </p:nvPicPr>
        <p:blipFill>
          <a:blip r:embed="rId5"/>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sp>
        <p:nvSpPr>
          <p:cNvPr id="3" name="TextBox 2">
            <a:extLst>
              <a:ext uri="{FF2B5EF4-FFF2-40B4-BE49-F238E27FC236}">
                <a16:creationId xmlns:a16="http://schemas.microsoft.com/office/drawing/2014/main" id="{BD38BFF3-657C-02CB-E619-2A9C7E4F97D1}"/>
              </a:ext>
            </a:extLst>
          </p:cNvPr>
          <p:cNvSpPr txBox="1"/>
          <p:nvPr/>
        </p:nvSpPr>
        <p:spPr>
          <a:xfrm>
            <a:off x="226143" y="1822600"/>
            <a:ext cx="6862916" cy="3046988"/>
          </a:xfrm>
          <a:prstGeom prst="rect">
            <a:avLst/>
          </a:prstGeom>
          <a:noFill/>
        </p:spPr>
        <p:txBody>
          <a:bodyPr wrap="square" rtlCol="0">
            <a:spAutoFit/>
          </a:bodyPr>
          <a:lstStyle/>
          <a:p>
            <a:r>
              <a:rPr lang="en-US" sz="1200">
                <a:latin typeface="Courier New" panose="02070309020205020404" pitchFamily="49" charset="0"/>
                <a:cs typeface="Courier New" panose="02070309020205020404" pitchFamily="49" charset="0"/>
              </a:rPr>
              <a:t>WITH unique_product_count AS</a:t>
            </a:r>
          </a:p>
          <a:p>
            <a:r>
              <a:rPr lang="en-IN" sz="1200">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SELECT COUNT(DISTINCT CASE WHEN fiscal_year = 2020 THEN product_code END) AS unique_products_2020,/* count of distinct/unique products sold in 2020 */</a:t>
            </a:r>
          </a:p>
          <a:p>
            <a:r>
              <a:rPr lang="en-US" sz="1200">
                <a:latin typeface="Courier New" panose="02070309020205020404" pitchFamily="49" charset="0"/>
                <a:cs typeface="Courier New" panose="02070309020205020404" pitchFamily="49" charset="0"/>
              </a:rPr>
              <a:t>		   COUNT(DISTINCT CASE WHEN fiscal_year = 2021 THEN product_code END) AS unique_products_2021 /* count of distinct/unique products sold in 2021 */</a:t>
            </a:r>
          </a:p>
          <a:p>
            <a:r>
              <a:rPr lang="en-IN" sz="1200">
                <a:latin typeface="Courier New" panose="02070309020205020404" pitchFamily="49" charset="0"/>
                <a:cs typeface="Courier New" panose="02070309020205020404" pitchFamily="49" charset="0"/>
              </a:rPr>
              <a:t>		   FROM fact_sales_monthly </a:t>
            </a:r>
          </a:p>
          <a:p>
            <a:r>
              <a:rPr lang="en-IN" sz="1200">
                <a:latin typeface="Courier New" panose="02070309020205020404" pitchFamily="49" charset="0"/>
                <a:cs typeface="Courier New" panose="02070309020205020404" pitchFamily="49" charset="0"/>
              </a:rPr>
              <a:t>)</a:t>
            </a:r>
          </a:p>
          <a:p>
            <a:r>
              <a:rPr lang="en-IN" sz="1200">
                <a:latin typeface="Courier New" panose="02070309020205020404" pitchFamily="49" charset="0"/>
                <a:cs typeface="Courier New" panose="02070309020205020404" pitchFamily="49" charset="0"/>
              </a:rPr>
              <a:t>SELECT unique_products_2020,</a:t>
            </a:r>
          </a:p>
          <a:p>
            <a:r>
              <a:rPr lang="en-IN" sz="1200">
                <a:latin typeface="Courier New" panose="02070309020205020404" pitchFamily="49" charset="0"/>
                <a:cs typeface="Courier New" panose="02070309020205020404" pitchFamily="49" charset="0"/>
              </a:rPr>
              <a:t>	   unique_products_2020,</a:t>
            </a:r>
          </a:p>
          <a:p>
            <a:r>
              <a:rPr lang="en-IN" sz="1200">
                <a:latin typeface="Courier New" panose="02070309020205020404" pitchFamily="49" charset="0"/>
                <a:cs typeface="Courier New" panose="02070309020205020404" pitchFamily="49" charset="0"/>
              </a:rPr>
              <a:t>	   CONCAT(ROUND(((unique_products_2021-unique_products_2020)*1.0/unique_products_2020)*100,2),'%') AS percentage_chg</a:t>
            </a:r>
          </a:p>
          <a:p>
            <a:r>
              <a:rPr lang="en-IN" sz="1200">
                <a:latin typeface="Courier New" panose="02070309020205020404" pitchFamily="49" charset="0"/>
                <a:cs typeface="Courier New" panose="02070309020205020404" pitchFamily="49" charset="0"/>
              </a:rPr>
              <a:t>FROM unique_product_count;</a:t>
            </a:r>
          </a:p>
        </p:txBody>
      </p:sp>
      <p:sp>
        <p:nvSpPr>
          <p:cNvPr id="4" name="TextBox 3">
            <a:extLst>
              <a:ext uri="{FF2B5EF4-FFF2-40B4-BE49-F238E27FC236}">
                <a16:creationId xmlns:a16="http://schemas.microsoft.com/office/drawing/2014/main" id="{BB9CECB5-9590-7106-3EAE-A73DFEE5C2C9}"/>
              </a:ext>
            </a:extLst>
          </p:cNvPr>
          <p:cNvSpPr txBox="1"/>
          <p:nvPr/>
        </p:nvSpPr>
        <p:spPr>
          <a:xfrm>
            <a:off x="2079453" y="1453268"/>
            <a:ext cx="2377447" cy="369332"/>
          </a:xfrm>
          <a:prstGeom prst="rect">
            <a:avLst/>
          </a:prstGeom>
          <a:noFill/>
        </p:spPr>
        <p:txBody>
          <a:bodyPr wrap="square" rtlCol="0">
            <a:spAutoFit/>
          </a:bodyPr>
          <a:lstStyle/>
          <a:p>
            <a:pPr algn="ctr"/>
            <a:r>
              <a:rPr lang="en-IN">
                <a:highlight>
                  <a:srgbClr val="808080"/>
                </a:highlight>
              </a:rPr>
              <a:t>Query:</a:t>
            </a:r>
            <a:endParaRPr lang="en-IN"/>
          </a:p>
        </p:txBody>
      </p:sp>
    </p:spTree>
    <p:custDataLst>
      <p:tags r:id="rId1"/>
    </p:custDataLst>
    <p:extLst>
      <p:ext uri="{BB962C8B-B14F-4D97-AF65-F5344CB8AC3E}">
        <p14:creationId xmlns:p14="http://schemas.microsoft.com/office/powerpoint/2010/main" val="19351946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8EA0C3D-E337-3958-7DC1-AD462A00AC0C}"/>
              </a:ext>
            </a:extLst>
          </p:cNvPr>
          <p:cNvSpPr txBox="1"/>
          <p:nvPr/>
        </p:nvSpPr>
        <p:spPr>
          <a:xfrm>
            <a:off x="1354347" y="5405424"/>
            <a:ext cx="9118122" cy="923330"/>
          </a:xfrm>
          <a:prstGeom prst="rect">
            <a:avLst/>
          </a:prstGeom>
          <a:noFill/>
        </p:spPr>
        <p:txBody>
          <a:bodyPr wrap="square" rtlCol="0">
            <a:spAutoFit/>
          </a:bodyPr>
          <a:lstStyle/>
          <a:p>
            <a:pPr marL="285750" indent="-285750">
              <a:buFont typeface="Wingdings" panose="05000000000000000000" pitchFamily="2" charset="2"/>
              <a:buChar char="q"/>
            </a:pPr>
            <a:r>
              <a:rPr lang="en-IN"/>
              <a:t>With a 36.33% increase in new products, Altiq hardware is building a strong and dynamic reputation by meeting with the changing needs of the customer</a:t>
            </a:r>
          </a:p>
          <a:p>
            <a:pPr marL="285750" indent="-285750">
              <a:buFont typeface="Wingdings" panose="05000000000000000000" pitchFamily="2" charset="2"/>
              <a:buChar char="q"/>
            </a:pPr>
            <a:endParaRPr lang="en-IN"/>
          </a:p>
        </p:txBody>
      </p:sp>
      <p:sp>
        <p:nvSpPr>
          <p:cNvPr id="11" name="TextBox 10">
            <a:extLst>
              <a:ext uri="{FF2B5EF4-FFF2-40B4-BE49-F238E27FC236}">
                <a16:creationId xmlns:a16="http://schemas.microsoft.com/office/drawing/2014/main" id="{B7297982-96BC-36D3-7830-34C756EBAF9E}"/>
              </a:ext>
            </a:extLst>
          </p:cNvPr>
          <p:cNvSpPr txBox="1"/>
          <p:nvPr/>
        </p:nvSpPr>
        <p:spPr>
          <a:xfrm>
            <a:off x="4408098" y="5055079"/>
            <a:ext cx="2725947" cy="369332"/>
          </a:xfrm>
          <a:prstGeom prst="rect">
            <a:avLst/>
          </a:prstGeom>
          <a:noFill/>
        </p:spPr>
        <p:txBody>
          <a:bodyPr wrap="square" rtlCol="0">
            <a:spAutoFit/>
          </a:bodyPr>
          <a:lstStyle/>
          <a:p>
            <a:pPr algn="ctr"/>
            <a:r>
              <a:rPr lang="en-IN"/>
              <a:t>Insights</a:t>
            </a:r>
          </a:p>
        </p:txBody>
      </p:sp>
      <p:pic>
        <p:nvPicPr>
          <p:cNvPr id="2" name="Picture 1" descr="Logo, icon&#10;&#10;Description automatically generated">
            <a:extLst>
              <a:ext uri="{FF2B5EF4-FFF2-40B4-BE49-F238E27FC236}">
                <a16:creationId xmlns:a16="http://schemas.microsoft.com/office/drawing/2014/main" id="{04D1ABCC-A802-98FB-1F2E-CAAA397C6509}"/>
              </a:ext>
            </a:extLst>
          </p:cNvPr>
          <p:cNvPicPr>
            <a:picLocks noChangeAspect="1"/>
          </p:cNvPicPr>
          <p:nvPr/>
        </p:nvPicPr>
        <p:blipFill>
          <a:blip r:embed="rId4"/>
          <a:stretch>
            <a:fillRect/>
          </a:stretch>
        </p:blipFill>
        <p:spPr>
          <a:xfrm>
            <a:off x="11028496" y="5780124"/>
            <a:ext cx="945735" cy="925475"/>
          </a:xfrm>
          <a:prstGeom prst="rect">
            <a:avLst/>
          </a:prstGeom>
          <a:gradFill>
            <a:gsLst>
              <a:gs pos="49000">
                <a:schemeClr val="tx1"/>
              </a:gs>
              <a:gs pos="3000">
                <a:schemeClr val="accent1">
                  <a:lumMod val="30000"/>
                  <a:lumOff val="70000"/>
                </a:schemeClr>
              </a:gs>
            </a:gsLst>
            <a:lin ang="5400000" scaled="1"/>
          </a:gradFill>
          <a:effectLst>
            <a:softEdge rad="0"/>
          </a:effectLst>
        </p:spPr>
      </p:pic>
      <p:pic>
        <p:nvPicPr>
          <p:cNvPr id="5" name="Picture 4">
            <a:extLst>
              <a:ext uri="{FF2B5EF4-FFF2-40B4-BE49-F238E27FC236}">
                <a16:creationId xmlns:a16="http://schemas.microsoft.com/office/drawing/2014/main" id="{7BF1F535-D89E-1C49-9017-D067CCB521C7}"/>
              </a:ext>
            </a:extLst>
          </p:cNvPr>
          <p:cNvPicPr>
            <a:picLocks noChangeAspect="1"/>
          </p:cNvPicPr>
          <p:nvPr/>
        </p:nvPicPr>
        <p:blipFill>
          <a:blip r:embed="rId5"/>
          <a:stretch>
            <a:fillRect/>
          </a:stretch>
        </p:blipFill>
        <p:spPr>
          <a:xfrm>
            <a:off x="1971375" y="529246"/>
            <a:ext cx="8210849" cy="3772227"/>
          </a:xfrm>
          <a:prstGeom prst="rect">
            <a:avLst/>
          </a:prstGeom>
        </p:spPr>
      </p:pic>
    </p:spTree>
    <p:custDataLst>
      <p:tags r:id="rId1"/>
    </p:custDataLst>
    <p:extLst>
      <p:ext uri="{BB962C8B-B14F-4D97-AF65-F5344CB8AC3E}">
        <p14:creationId xmlns:p14="http://schemas.microsoft.com/office/powerpoint/2010/main" val="228223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
</p:tagLst>
</file>

<file path=ppt/tags/tag10.xml><?xml version="1.0" encoding="utf-8"?>
<p:tagLst xmlns:a="http://schemas.openxmlformats.org/drawingml/2006/main" xmlns:r="http://schemas.openxmlformats.org/officeDocument/2006/relationships" xmlns:p="http://schemas.openxmlformats.org/presentationml/2006/main">
  <p:tag name="TIMING" val="|3.5|7.5|5.5"/>
</p:tagLst>
</file>

<file path=ppt/tags/tag11.xml><?xml version="1.0" encoding="utf-8"?>
<p:tagLst xmlns:a="http://schemas.openxmlformats.org/drawingml/2006/main" xmlns:r="http://schemas.openxmlformats.org/officeDocument/2006/relationships" xmlns:p="http://schemas.openxmlformats.org/presentationml/2006/main">
  <p:tag name="TIMING" val="|21.9"/>
</p:tagLst>
</file>

<file path=ppt/tags/tag12.xml><?xml version="1.0" encoding="utf-8"?>
<p:tagLst xmlns:a="http://schemas.openxmlformats.org/drawingml/2006/main" xmlns:r="http://schemas.openxmlformats.org/officeDocument/2006/relationships" xmlns:p="http://schemas.openxmlformats.org/presentationml/2006/main">
  <p:tag name="TIMING" val="|1.9|12.7|6.6"/>
</p:tagLst>
</file>

<file path=ppt/tags/tag13.xml><?xml version="1.0" encoding="utf-8"?>
<p:tagLst xmlns:a="http://schemas.openxmlformats.org/drawingml/2006/main" xmlns:r="http://schemas.openxmlformats.org/officeDocument/2006/relationships" xmlns:p="http://schemas.openxmlformats.org/presentationml/2006/main">
  <p:tag name="TIMING" val="|15.4"/>
</p:tagLst>
</file>

<file path=ppt/tags/tag14.xml><?xml version="1.0" encoding="utf-8"?>
<p:tagLst xmlns:a="http://schemas.openxmlformats.org/drawingml/2006/main" xmlns:r="http://schemas.openxmlformats.org/officeDocument/2006/relationships" xmlns:p="http://schemas.openxmlformats.org/presentationml/2006/main">
  <p:tag name="TIMING" val="|3.2|8.7|6.2"/>
</p:tagLst>
</file>

<file path=ppt/tags/tag15.xml><?xml version="1.0" encoding="utf-8"?>
<p:tagLst xmlns:a="http://schemas.openxmlformats.org/drawingml/2006/main" xmlns:r="http://schemas.openxmlformats.org/officeDocument/2006/relationships" xmlns:p="http://schemas.openxmlformats.org/presentationml/2006/main">
  <p:tag name="TIMING" val="|16.6"/>
</p:tagLst>
</file>

<file path=ppt/tags/tag16.xml><?xml version="1.0" encoding="utf-8"?>
<p:tagLst xmlns:a="http://schemas.openxmlformats.org/drawingml/2006/main" xmlns:r="http://schemas.openxmlformats.org/officeDocument/2006/relationships" xmlns:p="http://schemas.openxmlformats.org/presentationml/2006/main">
  <p:tag name="TIMING" val="|3.3"/>
</p:tagLst>
</file>

<file path=ppt/tags/tag17.xml><?xml version="1.0" encoding="utf-8"?>
<p:tagLst xmlns:a="http://schemas.openxmlformats.org/drawingml/2006/main" xmlns:r="http://schemas.openxmlformats.org/officeDocument/2006/relationships" xmlns:p="http://schemas.openxmlformats.org/presentationml/2006/main">
  <p:tag name="TIMING" val="|19.5"/>
</p:tagLst>
</file>

<file path=ppt/tags/tag18.xml><?xml version="1.0" encoding="utf-8"?>
<p:tagLst xmlns:a="http://schemas.openxmlformats.org/drawingml/2006/main" xmlns:r="http://schemas.openxmlformats.org/officeDocument/2006/relationships" xmlns:p="http://schemas.openxmlformats.org/presentationml/2006/main">
  <p:tag name="TIMING" val="|3.6|23.2|11.9|8.6"/>
</p:tagLst>
</file>

<file path=ppt/tags/tag2.xml><?xml version="1.0" encoding="utf-8"?>
<p:tagLst xmlns:a="http://schemas.openxmlformats.org/drawingml/2006/main" xmlns:r="http://schemas.openxmlformats.org/officeDocument/2006/relationships" xmlns:p="http://schemas.openxmlformats.org/presentationml/2006/main">
  <p:tag name="TIMING" val="|18.8"/>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21.1"/>
</p:tagLst>
</file>

<file path=ppt/tags/tag5.xml><?xml version="1.0" encoding="utf-8"?>
<p:tagLst xmlns:a="http://schemas.openxmlformats.org/drawingml/2006/main" xmlns:r="http://schemas.openxmlformats.org/officeDocument/2006/relationships" xmlns:p="http://schemas.openxmlformats.org/presentationml/2006/main">
  <p:tag name="TIMING" val="|3.5|14.6|6.9"/>
</p:tagLst>
</file>

<file path=ppt/tags/tag6.xml><?xml version="1.0" encoding="utf-8"?>
<p:tagLst xmlns:a="http://schemas.openxmlformats.org/drawingml/2006/main" xmlns:r="http://schemas.openxmlformats.org/officeDocument/2006/relationships" xmlns:p="http://schemas.openxmlformats.org/presentationml/2006/main">
  <p:tag name="TIMING" val="|22.1"/>
</p:tagLst>
</file>

<file path=ppt/tags/tag7.xml><?xml version="1.0" encoding="utf-8"?>
<p:tagLst xmlns:a="http://schemas.openxmlformats.org/drawingml/2006/main" xmlns:r="http://schemas.openxmlformats.org/officeDocument/2006/relationships" xmlns:p="http://schemas.openxmlformats.org/presentationml/2006/main">
  <p:tag name="TIMING" val="|3.3"/>
</p:tagLst>
</file>

<file path=ppt/tags/tag8.xml><?xml version="1.0" encoding="utf-8"?>
<p:tagLst xmlns:a="http://schemas.openxmlformats.org/drawingml/2006/main" xmlns:r="http://schemas.openxmlformats.org/officeDocument/2006/relationships" xmlns:p="http://schemas.openxmlformats.org/presentationml/2006/main">
  <p:tag name="TIMING" val="|14.1"/>
</p:tagLst>
</file>

<file path=ppt/tags/tag9.xml><?xml version="1.0" encoding="utf-8"?>
<p:tagLst xmlns:a="http://schemas.openxmlformats.org/drawingml/2006/main" xmlns:r="http://schemas.openxmlformats.org/officeDocument/2006/relationships" xmlns:p="http://schemas.openxmlformats.org/presentationml/2006/main">
  <p:tag name="TIMING" val="|20.7"/>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D70D51D-DE12-4F71-B9BE-24CA18E64599}">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16c05727-aa75-4e4a-9b5f-8a80a1165891"/>
    <ds:schemaRef ds:uri="71af3243-3dd4-4a8d-8c0d-dd76da1f02a5"/>
    <ds:schemaRef ds:uri="http://schemas.openxmlformats.org/package/2006/metadata/core-properties"/>
    <ds:schemaRef ds:uri="http://schemas.microsoft.com/office/2006/documentManagement/types"/>
    <ds:schemaRef ds:uri="http://www.w3.org/XML/1998/namespace"/>
    <ds:schemaRef ds:uri="http://purl.org/dc/terms/"/>
    <ds:schemaRef ds:uri="http://schemas.microsoft.com/office/2006/metadata/properties"/>
    <ds:schemaRef ds:uri="http://purl.org/dc/dcmitype/"/>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5526</TotalTime>
  <Words>2489</Words>
  <Application>Microsoft Office PowerPoint</Application>
  <PresentationFormat>Widescreen</PresentationFormat>
  <Paragraphs>230</Paragraphs>
  <Slides>25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Century Gothic</vt:lpstr>
      <vt:lpstr>Courier New</vt:lpstr>
      <vt:lpstr>Segoe UI</vt:lpstr>
      <vt:lpstr>Wingdings</vt:lpstr>
      <vt:lpstr>Wingdings 2</vt:lpstr>
      <vt:lpstr>Wingdings 3</vt:lpstr>
      <vt:lpstr>Slice</vt:lpstr>
      <vt:lpstr>Consumer Goods  Insights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 hoc Insights</dc:title>
  <dc:creator>Gurjeet Singh Sodhi</dc:creator>
  <cp:lastModifiedBy>Abhishek Chaurasia</cp:lastModifiedBy>
  <cp:revision>94</cp:revision>
  <dcterms:created xsi:type="dcterms:W3CDTF">2023-01-19T17:14:39Z</dcterms:created>
  <dcterms:modified xsi:type="dcterms:W3CDTF">2024-01-21T20:41:08Z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