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9" r:id="rId6"/>
    <p:sldId id="260" r:id="rId7"/>
    <p:sldId id="261" r:id="rId8"/>
    <p:sldId id="262" r:id="rId9"/>
    <p:sldId id="263" r:id="rId10"/>
    <p:sldId id="264" r:id="rId11"/>
    <p:sldId id="270" r:id="rId12"/>
    <p:sldId id="271" r:id="rId13"/>
    <p:sldId id="272" r:id="rId14"/>
    <p:sldId id="274" r:id="rId15"/>
    <p:sldId id="265" r:id="rId16"/>
    <p:sldId id="266" r:id="rId17"/>
    <p:sldId id="267" r:id="rId18"/>
    <p:sldId id="268"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05/Jun/23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05/Jun/23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05/Jun/23</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05/Jun/23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05/Jun/23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05/Jun/23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05/Jun/23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05/Jun/23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05/Jun/23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05/Jun/23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05/Jun/23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05/Jun/23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2800" y="3276600"/>
            <a:ext cx="5105400" cy="2868168"/>
          </a:xfrm>
        </p:spPr>
        <p:txBody>
          <a:bodyPr/>
          <a:lstStyle/>
          <a:p>
            <a:pPr algn="ctr"/>
            <a:r>
              <a:rPr lang="en-US" sz="3600" dirty="0" smtClean="0">
                <a:latin typeface="Times New Roman" pitchFamily="18" charset="0"/>
                <a:cs typeface="Times New Roman" pitchFamily="18" charset="0"/>
              </a:rPr>
              <a:t>Big  Data Analyzing Techniques in Mathematical House Price Prediction Model</a:t>
            </a:r>
            <a:r>
              <a:rPr lang="en-US" dirty="0" smtClean="0"/>
              <a:t/>
            </a:r>
            <a:br>
              <a:rPr lang="en-US"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315200" cy="1524000"/>
          </a:xfrm>
        </p:spPr>
        <p:txBody>
          <a:bodyPr>
            <a:normAutofit/>
          </a:bodyPr>
          <a:lstStyle/>
          <a:p>
            <a:pPr algn="ctr"/>
            <a:r>
              <a:rPr lang="en-US" sz="2400" dirty="0" err="1" smtClean="0">
                <a:latin typeface="Times New Roman" pitchFamily="18" charset="0"/>
                <a:cs typeface="Times New Roman" pitchFamily="18" charset="0"/>
              </a:rPr>
              <a:t>Algorithm&amp;Modules</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7239000" cy="4855536"/>
          </a:xfrm>
        </p:spPr>
        <p:txBody>
          <a:bodyPr>
            <a:normAutofit fontScale="77500" lnSpcReduction="20000"/>
          </a:bodyPr>
          <a:lstStyle/>
          <a:p>
            <a:pPr algn="just"/>
            <a:r>
              <a:rPr lang="en-US" b="1" dirty="0" smtClean="0"/>
              <a:t>Gradient boosting </a:t>
            </a:r>
            <a:r>
              <a:rPr lang="en-US" b="1" dirty="0" err="1" smtClean="0"/>
              <a:t>Regressor</a:t>
            </a:r>
            <a:r>
              <a:rPr lang="en-US" dirty="0" smtClean="0"/>
              <a:t> is a machine learning technique used in regression tasks among others. It gives a prediction model in the form of an ensemble of weak prediction models, which are typically decision trees.</a:t>
            </a:r>
          </a:p>
          <a:p>
            <a:pPr algn="just"/>
            <a:r>
              <a:rPr lang="en-US" dirty="0" smtClean="0"/>
              <a:t>	</a:t>
            </a:r>
            <a:r>
              <a:rPr lang="en-US" b="1" dirty="0" smtClean="0"/>
              <a:t>Linear Regression</a:t>
            </a:r>
            <a:r>
              <a:rPr lang="en-US" dirty="0" smtClean="0"/>
              <a:t> is a statistical analysis method that uses regression analysis to determine the interdependent quantitative relationship between several variables. It is also widely used in predicting house price because it is easier to understand and runs fast when testing the data. Linear regression is widely used in machine learning fields</a:t>
            </a:r>
          </a:p>
          <a:p>
            <a:pPr algn="just"/>
            <a:r>
              <a:rPr lang="en-US" dirty="0" smtClean="0"/>
              <a:t>	</a:t>
            </a:r>
            <a:r>
              <a:rPr lang="en-US" b="1" dirty="0" smtClean="0"/>
              <a:t>Random Forest Regression </a:t>
            </a:r>
            <a:r>
              <a:rPr lang="en-US" dirty="0" smtClean="0"/>
              <a:t>is a supervised learning algorithm that uses ensemble learning method for regression. Ensemble learning method is a technique that combines predictions from multiple machine learning algorithms to make a more accurate prediction than a single model.</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Modules:</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Dataset Collection</a:t>
            </a:r>
          </a:p>
          <a:p>
            <a:pPr lvl="0"/>
            <a:r>
              <a:rPr lang="en-US" dirty="0" smtClean="0"/>
              <a:t>Model Creation</a:t>
            </a:r>
          </a:p>
          <a:p>
            <a:pPr lvl="0"/>
            <a:r>
              <a:rPr lang="en-US" dirty="0" smtClean="0"/>
              <a:t>Prediction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Dataset Collection:</a:t>
            </a:r>
            <a:br>
              <a:rPr lang="en-US" dirty="0" smtClean="0"/>
            </a:br>
            <a:endParaRPr lang="en-US" dirty="0"/>
          </a:p>
        </p:txBody>
      </p:sp>
      <p:sp>
        <p:nvSpPr>
          <p:cNvPr id="3" name="Content Placeholder 2"/>
          <p:cNvSpPr>
            <a:spLocks noGrp="1"/>
          </p:cNvSpPr>
          <p:nvPr>
            <p:ph idx="1"/>
          </p:nvPr>
        </p:nvSpPr>
        <p:spPr/>
        <p:txBody>
          <a:bodyPr/>
          <a:lstStyle/>
          <a:p>
            <a:r>
              <a:rPr lang="en-US" dirty="0" smtClean="0"/>
              <a:t>Dataset collection from Kaggle.com,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 Creation:</a:t>
            </a:r>
            <a:endParaRPr lang="en-US" dirty="0"/>
          </a:p>
        </p:txBody>
      </p:sp>
      <p:sp>
        <p:nvSpPr>
          <p:cNvPr id="3" name="Content Placeholder 2"/>
          <p:cNvSpPr>
            <a:spLocks noGrp="1"/>
          </p:cNvSpPr>
          <p:nvPr>
            <p:ph idx="1"/>
          </p:nvPr>
        </p:nvSpPr>
        <p:spPr/>
        <p:txBody>
          <a:bodyPr/>
          <a:lstStyle/>
          <a:p>
            <a:r>
              <a:rPr lang="en-US" dirty="0" smtClean="0"/>
              <a:t>Get  raw dataset and we will preprocess the dataset and then implement in to  various algorithms.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Detection:</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This paper will analyze the models in machine learning which are frequently used in predicting house price. Then I pick three typical examples to discuss in detail. The analysis includes the strength and weakness of different models and their usage in some real-life research. and then  predict the house price with the developed model</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0"/>
            <a:ext cx="7467600" cy="1889760"/>
          </a:xfrm>
        </p:spPr>
        <p:txBody>
          <a:bodyPr>
            <a:normAutofit/>
          </a:bodyPr>
          <a:lstStyle/>
          <a:p>
            <a:pPr algn="ctr"/>
            <a:r>
              <a:rPr lang="en-US" dirty="0" smtClean="0"/>
              <a:t>Architecture Diagram</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049" name="Group 1"/>
          <p:cNvGrpSpPr>
            <a:grpSpLocks noChangeAspect="1"/>
          </p:cNvGrpSpPr>
          <p:nvPr/>
        </p:nvGrpSpPr>
        <p:grpSpPr bwMode="auto">
          <a:xfrm>
            <a:off x="1600200" y="762000"/>
            <a:ext cx="5527675" cy="7170738"/>
            <a:chOff x="2365" y="3601"/>
            <a:chExt cx="6697" cy="8687"/>
          </a:xfrm>
        </p:grpSpPr>
        <p:sp>
          <p:nvSpPr>
            <p:cNvPr id="2065" name="AutoShape 17"/>
            <p:cNvSpPr>
              <a:spLocks noChangeAspect="1" noChangeArrowheads="1" noTextEdit="1"/>
            </p:cNvSpPr>
            <p:nvPr/>
          </p:nvSpPr>
          <p:spPr bwMode="auto">
            <a:xfrm>
              <a:off x="2365" y="3601"/>
              <a:ext cx="6697" cy="8687"/>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4" name="Text Box 16"/>
            <p:cNvSpPr txBox="1">
              <a:spLocks noChangeArrowheads="1"/>
            </p:cNvSpPr>
            <p:nvPr/>
          </p:nvSpPr>
          <p:spPr bwMode="auto">
            <a:xfrm>
              <a:off x="2912" y="4163"/>
              <a:ext cx="1207" cy="53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3" name="Text Box 15"/>
            <p:cNvSpPr txBox="1">
              <a:spLocks noChangeArrowheads="1"/>
            </p:cNvSpPr>
            <p:nvPr/>
          </p:nvSpPr>
          <p:spPr bwMode="auto">
            <a:xfrm>
              <a:off x="4850" y="4302"/>
              <a:ext cx="1417" cy="31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2" name="AutoShape 14"/>
            <p:cNvSpPr>
              <a:spLocks noChangeArrowheads="1"/>
            </p:cNvSpPr>
            <p:nvPr/>
          </p:nvSpPr>
          <p:spPr bwMode="auto">
            <a:xfrm>
              <a:off x="5082" y="3601"/>
              <a:ext cx="1253" cy="101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Dataset Creation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1" name="AutoShape 13"/>
            <p:cNvSpPr>
              <a:spLocks noChangeArrowheads="1"/>
            </p:cNvSpPr>
            <p:nvPr/>
          </p:nvSpPr>
          <p:spPr bwMode="auto">
            <a:xfrm>
              <a:off x="4490" y="4974"/>
              <a:ext cx="2383" cy="52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Dataset preprocess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0" name="AutoShape 12"/>
            <p:cNvSpPr>
              <a:spLocks noChangeArrowheads="1"/>
            </p:cNvSpPr>
            <p:nvPr/>
          </p:nvSpPr>
          <p:spPr bwMode="auto">
            <a:xfrm>
              <a:off x="4119" y="5966"/>
              <a:ext cx="3035" cy="489"/>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Machine learning algorithm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9" name="Text Box 11"/>
            <p:cNvSpPr txBox="1">
              <a:spLocks noChangeArrowheads="1"/>
            </p:cNvSpPr>
            <p:nvPr/>
          </p:nvSpPr>
          <p:spPr bwMode="auto">
            <a:xfrm>
              <a:off x="7644" y="7482"/>
              <a:ext cx="1418" cy="69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6" name="AutoShape 8"/>
            <p:cNvSpPr>
              <a:spLocks noChangeShapeType="1"/>
            </p:cNvSpPr>
            <p:nvPr/>
          </p:nvSpPr>
          <p:spPr bwMode="auto">
            <a:xfrm>
              <a:off x="5697" y="5502"/>
              <a:ext cx="1" cy="46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55" name="AutoShape 7"/>
            <p:cNvSpPr>
              <a:spLocks noChangeShapeType="1"/>
            </p:cNvSpPr>
            <p:nvPr/>
          </p:nvSpPr>
          <p:spPr bwMode="auto">
            <a:xfrm flipH="1">
              <a:off x="5698" y="6520"/>
              <a:ext cx="8" cy="70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54" name="AutoShape 6"/>
            <p:cNvSpPr>
              <a:spLocks noChangeShapeType="1"/>
            </p:cNvSpPr>
            <p:nvPr/>
          </p:nvSpPr>
          <p:spPr bwMode="auto">
            <a:xfrm>
              <a:off x="5647" y="4464"/>
              <a:ext cx="20" cy="41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53" name="Rectangle 5"/>
            <p:cNvSpPr>
              <a:spLocks noChangeArrowheads="1"/>
            </p:cNvSpPr>
            <p:nvPr/>
          </p:nvSpPr>
          <p:spPr bwMode="auto">
            <a:xfrm>
              <a:off x="4850" y="7222"/>
              <a:ext cx="1533" cy="49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Model creation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2" name="AutoShape 4"/>
            <p:cNvSpPr>
              <a:spLocks noChangeShapeType="1"/>
            </p:cNvSpPr>
            <p:nvPr/>
          </p:nvSpPr>
          <p:spPr bwMode="auto">
            <a:xfrm>
              <a:off x="5615" y="7803"/>
              <a:ext cx="2" cy="45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51" name="AutoShape 3"/>
            <p:cNvSpPr>
              <a:spLocks noChangeShapeType="1"/>
            </p:cNvSpPr>
            <p:nvPr/>
          </p:nvSpPr>
          <p:spPr bwMode="auto">
            <a:xfrm>
              <a:off x="5617" y="7720"/>
              <a:ext cx="1" cy="54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0" name="AutoShape 2"/>
            <p:cNvSpPr>
              <a:spLocks noChangeArrowheads="1"/>
            </p:cNvSpPr>
            <p:nvPr/>
          </p:nvSpPr>
          <p:spPr bwMode="auto">
            <a:xfrm>
              <a:off x="4966" y="8262"/>
              <a:ext cx="1369" cy="60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Result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err="1" smtClean="0">
                <a:latin typeface="Times New Roman" pitchFamily="18" charset="0"/>
                <a:cs typeface="Times New Roman" pitchFamily="18" charset="0"/>
              </a:rPr>
              <a:t>Hardware&amp;Software</a:t>
            </a:r>
            <a:r>
              <a:rPr lang="en-US" sz="2400" dirty="0" smtClean="0">
                <a:latin typeface="Times New Roman" pitchFamily="18" charset="0"/>
                <a:cs typeface="Times New Roman" pitchFamily="18" charset="0"/>
              </a:rPr>
              <a:t> Requirements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609416"/>
            <a:ext cx="8382000" cy="4846320"/>
          </a:xfrm>
        </p:spPr>
        <p:txBody>
          <a:bodyPr>
            <a:normAutofit/>
          </a:bodyPr>
          <a:lstStyle/>
          <a:p>
            <a:pPr marL="514350" lvl="0" indent="-514350">
              <a:buFont typeface="+mj-lt"/>
              <a:buAutoNum type="arabicPeriod"/>
            </a:pPr>
            <a:r>
              <a:rPr lang="en-US" dirty="0" smtClean="0"/>
              <a:t>Hard Disk:500GB and Above</a:t>
            </a:r>
          </a:p>
          <a:p>
            <a:pPr marL="514350" lvl="0" indent="-514350">
              <a:buFont typeface="+mj-lt"/>
              <a:buAutoNum type="arabicPeriod"/>
            </a:pPr>
            <a:r>
              <a:rPr lang="en-US" dirty="0" smtClean="0"/>
              <a:t>RAM	      : 4GB and Above</a:t>
            </a:r>
          </a:p>
          <a:p>
            <a:pPr marL="514350" lvl="0" indent="-514350">
              <a:buFont typeface="+mj-lt"/>
              <a:buAutoNum type="arabicPeriod"/>
            </a:pPr>
            <a:r>
              <a:rPr lang="en-US" dirty="0" smtClean="0"/>
              <a:t>Processor:I3 and Above</a:t>
            </a:r>
          </a:p>
          <a:p>
            <a:pPr marL="514350" lvl="0" indent="-514350">
              <a:buFont typeface="+mj-lt"/>
              <a:buAutoNum type="arabicPeriod"/>
            </a:pPr>
            <a:r>
              <a:rPr lang="en-US" dirty="0" smtClean="0"/>
              <a:t>Webcam - 1</a:t>
            </a:r>
          </a:p>
          <a:p>
            <a:endParaRPr lang="en-US" dirty="0" smtClean="0"/>
          </a:p>
          <a:p>
            <a:pPr marL="514350" lvl="0" indent="-514350">
              <a:buFont typeface="+mj-lt"/>
              <a:buAutoNum type="alphaUcPeriod"/>
            </a:pPr>
            <a:r>
              <a:rPr lang="en-US" dirty="0" smtClean="0"/>
              <a:t>Operating System:	Windows 10 (64 bit)</a:t>
            </a:r>
          </a:p>
          <a:p>
            <a:pPr marL="514350" lvl="0" indent="-514350">
              <a:buFont typeface="+mj-lt"/>
              <a:buAutoNum type="alphaUcPeriod"/>
            </a:pPr>
            <a:r>
              <a:rPr lang="en-US" dirty="0" smtClean="0"/>
              <a:t>Software    : 	Python </a:t>
            </a:r>
          </a:p>
          <a:p>
            <a:pPr marL="514350" lvl="0" indent="-514350">
              <a:buFont typeface="+mj-lt"/>
              <a:buAutoNum type="alphaUcPeriod"/>
            </a:pPr>
            <a:r>
              <a:rPr lang="en-US" dirty="0" smtClean="0"/>
              <a:t>Tools 	    :	Anaconda</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US" dirty="0" smtClean="0"/>
              <a:t>  </a:t>
            </a:r>
            <a:r>
              <a:rPr lang="en-US" dirty="0" smtClean="0">
                <a:latin typeface="Times New Roman" pitchFamily="18" charset="0"/>
                <a:cs typeface="Times New Roman" pitchFamily="18" charset="0"/>
              </a:rPr>
              <a:t>In conclusion, by retrieving data from the website and using the statistic learning strategy of machine learning, scientists can easily obtain the various data in a proper form and perform prediction at any given time. As for the accuracy, we can see from above that basically the models can satisfy the level of scientific research including house price prediction. What is more, the result is supportive enough to meet the basic requirements of the ordinary people</a:t>
            </a: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t>
            </a:r>
            <a:r>
              <a:rPr lang="en-US" dirty="0" err="1" smtClean="0"/>
              <a:t>Enchacements</a:t>
            </a:r>
            <a:endParaRPr lang="en-US" dirty="0"/>
          </a:p>
        </p:txBody>
      </p:sp>
      <p:sp>
        <p:nvSpPr>
          <p:cNvPr id="3" name="Content Placeholder 2"/>
          <p:cNvSpPr>
            <a:spLocks noGrp="1"/>
          </p:cNvSpPr>
          <p:nvPr>
            <p:ph idx="1"/>
          </p:nvPr>
        </p:nvSpPr>
        <p:spPr/>
        <p:txBody>
          <a:bodyPr/>
          <a:lstStyle/>
          <a:p>
            <a:pPr algn="just"/>
            <a:r>
              <a:rPr lang="en-US" dirty="0" smtClean="0"/>
              <a:t>In the future, house price problems will be more and more complex, susceptible to much more factors. To achieve high accuracy, scientists need to know exactly how the factors interact with each other and influence the house price. They also need to pick the proper mode. to predict. But on the other hand, scientists will produce more powerful and convenient models which can be used in considering all the factors and predicting the prices.</a:t>
            </a: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Times New Roman" pitchFamily="18" charset="0"/>
                <a:cs typeface="Times New Roman" pitchFamily="18" charset="0"/>
              </a:rPr>
              <a:t>Alternative Title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t>  </a:t>
            </a:r>
            <a:r>
              <a:rPr lang="en-US" sz="3200" dirty="0" smtClean="0">
                <a:latin typeface="Times New Roman" pitchFamily="18" charset="0"/>
                <a:cs typeface="Times New Roman" pitchFamily="18" charset="0"/>
              </a:rPr>
              <a:t>House price prediction with the help of mathematical techniques analyzing a big data</a:t>
            </a:r>
            <a:endParaRPr lang="en-US" sz="32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lstStyle/>
          <a:p>
            <a:pPr algn="ctr"/>
            <a:r>
              <a:rPr lang="en-US" dirty="0" smtClean="0">
                <a:latin typeface="Times New Roman" pitchFamily="18" charset="0"/>
                <a:cs typeface="Times New Roman" pitchFamily="18" charset="0"/>
              </a:rPr>
              <a:t>Aim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US" dirty="0" smtClean="0">
                <a:latin typeface="Times New Roman" pitchFamily="18" charset="0"/>
                <a:cs typeface="Times New Roman" pitchFamily="18" charset="0"/>
              </a:rPr>
              <a:t>  As the house price prediction is vital for both the Ill-being of the public and the economic development, many experts in different research fields have explored and predicted it with the machine-learning strategies. Because the price is susceptible to multiple factors, it is very challenging to obtain the accurate number.</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lstStyle/>
          <a:p>
            <a:pPr algn="ctr"/>
            <a:r>
              <a:rPr lang="en-US" dirty="0" smtClean="0">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1219200"/>
            <a:ext cx="7543800" cy="5410200"/>
          </a:xfrm>
        </p:spPr>
        <p:txBody>
          <a:bodyPr>
            <a:normAutofit fontScale="92500" lnSpcReduction="20000"/>
          </a:bodyPr>
          <a:lstStyle/>
          <a:p>
            <a:pPr algn="just">
              <a:buNone/>
            </a:pPr>
            <a:r>
              <a:rPr lang="en-US" dirty="0" smtClean="0">
                <a:latin typeface="Times New Roman" pitchFamily="18" charset="0"/>
                <a:cs typeface="Times New Roman" pitchFamily="18" charset="0"/>
              </a:rPr>
              <a:t>   The Chinese house market has been flourishing in the past three decades as an increasingly bigger population moves into cities. To keep the rise of house price within a proper range and acceptable to the public, the government has adopted various approaches to bring the price under control. After intermittent fluctuations, house purchasing has become a hot topic for both the media and the public. It is of great significance to study the change of house price considering all the related factors. Some scientists prefer machine learning. Machine learning is a subject which involves many subjects such as probability theory, statistics, approximation theory, convex analysis, and algorithm complexity theory. In this paper, we will discuss the details of the machine learning algorithms  and their strengths and weaknesses. In the future, the growing complexity of all the factors that influence house price will cause more and more trouble for scientists pursuing more precise results</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Synopsis:</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In this projects, we will discuss the details of the machine learning algorithms, three typical models (i.e., </a:t>
            </a:r>
            <a:r>
              <a:rPr lang="en-US" sz="2000" b="1" dirty="0" smtClean="0">
                <a:latin typeface="Times New Roman" pitchFamily="18" charset="0"/>
                <a:cs typeface="Times New Roman" pitchFamily="18" charset="0"/>
              </a:rPr>
              <a:t>Gradient Boosting </a:t>
            </a:r>
            <a:r>
              <a:rPr lang="en-US" sz="2000" b="1" dirty="0" err="1" smtClean="0">
                <a:latin typeface="Times New Roman" pitchFamily="18" charset="0"/>
                <a:cs typeface="Times New Roman" pitchFamily="18" charset="0"/>
              </a:rPr>
              <a:t>Regressor</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Linear Regression</a:t>
            </a:r>
            <a:r>
              <a:rPr lang="en-US" sz="2000" dirty="0" smtClean="0">
                <a:latin typeface="Times New Roman" pitchFamily="18" charset="0"/>
                <a:cs typeface="Times New Roman" pitchFamily="18" charset="0"/>
              </a:rPr>
              <a:t> and </a:t>
            </a:r>
            <a:r>
              <a:rPr lang="en-US" sz="2000" b="1" dirty="0" smtClean="0">
                <a:latin typeface="Times New Roman" pitchFamily="18" charset="0"/>
                <a:cs typeface="Times New Roman" pitchFamily="18" charset="0"/>
              </a:rPr>
              <a:t>Random Forest </a:t>
            </a:r>
            <a:r>
              <a:rPr lang="en-US" sz="2000" b="1" dirty="0" err="1" smtClean="0">
                <a:latin typeface="Times New Roman" pitchFamily="18" charset="0"/>
                <a:cs typeface="Times New Roman" pitchFamily="18" charset="0"/>
              </a:rPr>
              <a:t>Regressor</a:t>
            </a:r>
            <a:r>
              <a:rPr lang="en-US" sz="2000" dirty="0" smtClean="0">
                <a:latin typeface="Times New Roman" pitchFamily="18" charset="0"/>
                <a:cs typeface="Times New Roman" pitchFamily="18" charset="0"/>
              </a:rPr>
              <a:t>) and their strengths and weaknesses. Another question is that machine learning models are constraint to math progresses. Therefore, without a better algorithm model with the focus on the key factors which impact the real price, it’s difficult to make improvement in the price predictions.</a:t>
            </a:r>
          </a:p>
          <a:p>
            <a:pPr algn="just"/>
            <a:r>
              <a:rPr lang="en-US" sz="2000" b="1"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normAutofit/>
          </a:bodyPr>
          <a:lstStyle/>
          <a:p>
            <a:pPr algn="ctr"/>
            <a:r>
              <a:rPr lang="en-US" dirty="0" smtClean="0">
                <a:latin typeface="Times New Roman" pitchFamily="18" charset="0"/>
                <a:cs typeface="Times New Roman" pitchFamily="18" charset="0"/>
              </a:rPr>
              <a:t>Existing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7239000" cy="5160336"/>
          </a:xfrm>
        </p:spPr>
        <p:txBody>
          <a:bodyPr>
            <a:normAutofit fontScale="92500" lnSpcReduction="20000"/>
          </a:bodyPr>
          <a:lstStyle/>
          <a:p>
            <a:pPr algn="just">
              <a:buNone/>
            </a:pPr>
            <a:r>
              <a:rPr lang="en-US" dirty="0" smtClean="0"/>
              <a:t>  </a:t>
            </a:r>
            <a:r>
              <a:rPr lang="en-US" sz="3100" dirty="0" smtClean="0">
                <a:latin typeface="Times New Roman" pitchFamily="18" charset="0"/>
                <a:cs typeface="Times New Roman" pitchFamily="18" charset="0"/>
              </a:rPr>
              <a:t>Predicting house price is a complex and challenging issue. There are lots of factors that may influence the house price, including the location, orientation of rooms, stores, decoration, neighborhoods, schools, traffic conditions, and security issues, etc. It is impossible to take into consideration all the factors concerned in predicting the price. Moreover, rental housing price is vulnerable to the economic condition both in China and worldwide. While this condition is changing all the time, it is challenging research for scientists to get the exact data and predict the price change.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1143000"/>
          </a:xfrm>
        </p:spPr>
        <p:txBody>
          <a:bodyPr>
            <a:normAutofit/>
          </a:bodyPr>
          <a:lstStyle/>
          <a:p>
            <a:pPr algn="ctr"/>
            <a:r>
              <a:rPr lang="en-US" dirty="0" smtClean="0">
                <a:latin typeface="Times New Roman" pitchFamily="18" charset="0"/>
                <a:cs typeface="Times New Roman" pitchFamily="18" charset="0"/>
              </a:rPr>
              <a:t>Problem Definition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7239000" cy="5084136"/>
          </a:xfrm>
        </p:spPr>
        <p:txBody>
          <a:bodyPr>
            <a:normAutofit/>
          </a:bodyPr>
          <a:lstStyle/>
          <a:p>
            <a:pPr algn="just"/>
            <a:r>
              <a:rPr lang="en-US" dirty="0" smtClean="0"/>
              <a:t>House price within a proper range and acceptable to the public, the government has adopted various approaches to bring the price under control. After intermittent fluctuations, house purchasing has become a hot topic for both the media and the public. It is of great significance to study the change of house price considering all the related factor.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lstStyle/>
          <a:p>
            <a:r>
              <a:rPr lang="en-US" dirty="0" smtClean="0"/>
              <a:t>Proposed System</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Machine learning models are constraint to math progresses. Therefore, with a better algorithm model with the focus on the key factors which impact the real price, it’s difficult to make improvement in the price prediction. The analysis includes the strength and weakness of different models and their usage in some real-life </a:t>
            </a:r>
            <a:r>
              <a:rPr lang="en-US" dirty="0" err="1" smtClean="0"/>
              <a:t>research.The</a:t>
            </a:r>
            <a:r>
              <a:rPr lang="en-US" dirty="0" smtClean="0"/>
              <a:t> machine-learning strategies are of  three main approaches which are popular in this field to predict prices are </a:t>
            </a:r>
            <a:r>
              <a:rPr lang="en-US" b="1" dirty="0" smtClean="0"/>
              <a:t>Gradient Boosting </a:t>
            </a:r>
            <a:r>
              <a:rPr lang="en-US" b="1" dirty="0" err="1" smtClean="0"/>
              <a:t>Regressor</a:t>
            </a:r>
            <a:r>
              <a:rPr lang="en-US" b="1" dirty="0" smtClean="0"/>
              <a:t>, Linear Regression</a:t>
            </a:r>
            <a:r>
              <a:rPr lang="en-US" dirty="0" smtClean="0"/>
              <a:t> and </a:t>
            </a:r>
            <a:r>
              <a:rPr lang="en-US" b="1" dirty="0" smtClean="0"/>
              <a:t>Random Forest </a:t>
            </a:r>
            <a:r>
              <a:rPr lang="en-US" b="1" dirty="0" err="1" smtClean="0"/>
              <a:t>Regressor</a:t>
            </a:r>
            <a:r>
              <a:rPr lang="en-US" dirty="0" smtClean="0"/>
              <a:t>. Because the price is susceptible to multiple factors, it is very challenging to obtain the accurate number.</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Advantage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dirty="0" smtClean="0"/>
              <a:t>With Help of </a:t>
            </a:r>
            <a:r>
              <a:rPr lang="en-US" dirty="0" err="1" smtClean="0"/>
              <a:t>Machince</a:t>
            </a:r>
            <a:r>
              <a:rPr lang="en-US" dirty="0" smtClean="0"/>
              <a:t> learning Algorithms we can predict the actual price for House with their own parameters.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17</TotalTime>
  <Words>955</Words>
  <Application>Microsoft Office PowerPoint</Application>
  <PresentationFormat>On-screen Show (4:3)</PresentationFormat>
  <Paragraphs>51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Opulent</vt:lpstr>
      <vt:lpstr>Big  Data Analyzing Techniques in Mathematical House Price Prediction Model </vt:lpstr>
      <vt:lpstr>Alternative Title</vt:lpstr>
      <vt:lpstr>Aim</vt:lpstr>
      <vt:lpstr>Abstract</vt:lpstr>
      <vt:lpstr>Synopsis: </vt:lpstr>
      <vt:lpstr>Existing System</vt:lpstr>
      <vt:lpstr>Problem Definition</vt:lpstr>
      <vt:lpstr>Proposed System</vt:lpstr>
      <vt:lpstr>Advantage</vt:lpstr>
      <vt:lpstr>Algorithm&amp;Modules</vt:lpstr>
      <vt:lpstr>Modules: </vt:lpstr>
      <vt:lpstr>Dataset Collection: </vt:lpstr>
      <vt:lpstr>Model Creation:</vt:lpstr>
      <vt:lpstr>Detection: </vt:lpstr>
      <vt:lpstr>Architecture Diagram</vt:lpstr>
      <vt:lpstr>Slide 16</vt:lpstr>
      <vt:lpstr>Hardware&amp;Software Requirements</vt:lpstr>
      <vt:lpstr>Conclusion</vt:lpstr>
      <vt:lpstr>Future Enchacements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Analyzing Techniques in Mathematical House Price Prediction Model </dc:title>
  <dc:creator>gts</dc:creator>
  <cp:lastModifiedBy>gts</cp:lastModifiedBy>
  <cp:revision>7</cp:revision>
  <dcterms:created xsi:type="dcterms:W3CDTF">2006-08-16T00:00:00Z</dcterms:created>
  <dcterms:modified xsi:type="dcterms:W3CDTF">2023-06-05T08:08:52Z</dcterms:modified>
</cp:coreProperties>
</file>