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 /><Relationship Id="rId2" Type="http://schemas.openxmlformats.org/officeDocument/2006/relationships/extended-properties" Target="docProps/app.xml" /><Relationship Id="rId3" Type="http://schemas.openxmlformats.org/officeDocument/2006/relationships/officeDocument" Target="ppt/presentation.xml" 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embedTrueTypeFonts="1" saveSubsetFonts="1">
  <p:sldMasterIdLst>
    <p:sldMasterId id="2147483648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2192000" cy="6858000"/>
  <p:notesSz cx="12192000" cy="6858000"/>
  <p:embeddedFontLst>
    <p:embeddedFont>
      <p:font typeface="TGIPOC+TimesNewRomanPSMT"/>
      <p:regular r:id="rId15"/>
    </p:embeddedFont>
    <p:embeddedFont>
      <p:font typeface="TAWUVI+TimesNewRomanPS-BoldMT"/>
      <p:regular r:id="rId16"/>
    </p:embeddedFont>
    <p:embeddedFont>
      <p:font typeface="ETQAAR+ArialMT"/>
      <p:regular r:id="rId17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2482" y="-91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presProps" Target="presProps.xml" /><Relationship Id="rId10" Type="http://schemas.openxmlformats.org/officeDocument/2006/relationships/slide" Target="slides/slide5.xml" /><Relationship Id="rId11" Type="http://schemas.openxmlformats.org/officeDocument/2006/relationships/slide" Target="slides/slide6.xml" /><Relationship Id="rId12" Type="http://schemas.openxmlformats.org/officeDocument/2006/relationships/slide" Target="slides/slide7.xml" /><Relationship Id="rId13" Type="http://schemas.openxmlformats.org/officeDocument/2006/relationships/slide" Target="slides/slide8.xml" /><Relationship Id="rId14" Type="http://schemas.openxmlformats.org/officeDocument/2006/relationships/slide" Target="slides/slide9.xml" /><Relationship Id="rId15" Type="http://schemas.openxmlformats.org/officeDocument/2006/relationships/font" Target="fonts/font1.fntdata" /><Relationship Id="rId16" Type="http://schemas.openxmlformats.org/officeDocument/2006/relationships/font" Target="fonts/font2.fntdata" /><Relationship Id="rId17" Type="http://schemas.openxmlformats.org/officeDocument/2006/relationships/font" Target="fonts/font3.fntdata" /><Relationship Id="rId2" Type="http://schemas.openxmlformats.org/officeDocument/2006/relationships/tableStyles" Target="tableStyles.xml" /><Relationship Id="rId3" Type="http://schemas.openxmlformats.org/officeDocument/2006/relationships/viewProps" Target="viewProps.xml" /><Relationship Id="rId4" Type="http://schemas.openxmlformats.org/officeDocument/2006/relationships/theme" Target="theme/theme1.xml" /><Relationship Id="rId5" Type="http://schemas.openxmlformats.org/officeDocument/2006/relationships/slideMaster" Target="slideMasters/slideMaster1.xml" /><Relationship Id="rId6" Type="http://schemas.openxmlformats.org/officeDocument/2006/relationships/slide" Target="slides/slide1.xml" /><Relationship Id="rId7" Type="http://schemas.openxmlformats.org/officeDocument/2006/relationships/slide" Target="slides/slide2.xml" /><Relationship Id="rId8" Type="http://schemas.openxmlformats.org/officeDocument/2006/relationships/slide" Target="slides/slide3.xml" /><Relationship Id="rId9" Type="http://schemas.openxmlformats.org/officeDocument/2006/relationships/slide" Target="slides/slide4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.pn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5.pn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6.pn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7.png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8.png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9.png" 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447799" y="2491673"/>
            <a:ext cx="9442781" cy="54441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986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>
                <a:solidFill>
                  <a:srgbClr val="ffffff"/>
                </a:solidFill>
                <a:latin typeface="TGIPOC+TimesNewRomanPSMT"/>
                <a:cs typeface="TGIPOC+TimesNewRomanPSMT"/>
              </a:rPr>
              <a:t>SCHOOL</a:t>
            </a:r>
            <a:r>
              <a:rPr dirty="0" sz="36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3600">
                <a:solidFill>
                  <a:srgbClr val="ffffff"/>
                </a:solidFill>
                <a:latin typeface="TGIPOC+TimesNewRomanPSMT"/>
                <a:cs typeface="TGIPOC+TimesNewRomanPSMT"/>
              </a:rPr>
              <a:t>OF</a:t>
            </a:r>
            <a:r>
              <a:rPr dirty="0" sz="36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3600">
                <a:solidFill>
                  <a:srgbClr val="ffffff"/>
                </a:solidFill>
                <a:latin typeface="TGIPOC+TimesNewRomanPSMT"/>
                <a:cs typeface="TGIPOC+TimesNewRomanPSMT"/>
              </a:rPr>
              <a:t>ENGNEERING</a:t>
            </a:r>
            <a:r>
              <a:rPr dirty="0" sz="36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3600">
                <a:solidFill>
                  <a:srgbClr val="ffffff"/>
                </a:solidFill>
                <a:latin typeface="TGIPOC+TimesNewRomanPSMT"/>
                <a:cs typeface="TGIPOC+TimesNewRomanPSMT"/>
              </a:rPr>
              <a:t>&amp;</a:t>
            </a:r>
            <a:r>
              <a:rPr dirty="0" sz="36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3600">
                <a:solidFill>
                  <a:srgbClr val="ffffff"/>
                </a:solidFill>
                <a:latin typeface="TGIPOC+TimesNewRomanPSMT"/>
                <a:cs typeface="TGIPOC+TimesNewRomanPSMT"/>
              </a:rPr>
              <a:t>TECHNOLOGY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75086" y="3027068"/>
            <a:ext cx="4597327" cy="34751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36"/>
              </a:lnSpc>
              <a:spcBef>
                <a:spcPts val="0"/>
              </a:spcBef>
              <a:spcAft>
                <a:spcPts val="0"/>
              </a:spcAft>
            </a:pPr>
            <a:r>
              <a:rPr dirty="0" sz="2200" b="1">
                <a:solidFill>
                  <a:srgbClr val="ffffff"/>
                </a:solidFill>
                <a:latin typeface="TAWUVI+TimesNewRomanPS-BoldMT"/>
                <a:cs typeface="TAWUVI+TimesNewRomanPS-BoldMT"/>
              </a:rPr>
              <a:t>SUBJECT</a:t>
            </a:r>
            <a:r>
              <a:rPr dirty="0" sz="2200" b="1">
                <a:solidFill>
                  <a:srgbClr val="ffffff"/>
                </a:solidFill>
                <a:latin typeface="TAWUVI+TimesNewRomanPS-BoldMT"/>
                <a:cs typeface="TAWUVI+TimesNewRomanPS-BoldMT"/>
              </a:rPr>
              <a:t> </a:t>
            </a:r>
            <a:r>
              <a:rPr dirty="0" sz="2200" b="1">
                <a:solidFill>
                  <a:srgbClr val="ffffff"/>
                </a:solidFill>
                <a:latin typeface="TAWUVI+TimesNewRomanPS-BoldMT"/>
                <a:cs typeface="TAWUVI+TimesNewRomanPS-BoldMT"/>
              </a:rPr>
              <a:t>:</a:t>
            </a:r>
            <a:r>
              <a:rPr dirty="0" sz="2200" b="1">
                <a:solidFill>
                  <a:srgbClr val="ffffff"/>
                </a:solidFill>
                <a:latin typeface="TAWUVI+TimesNewRomanPS-BoldMT"/>
                <a:cs typeface="TAWUVI+TimesNewRomanPS-BoldMT"/>
              </a:rPr>
              <a:t> </a:t>
            </a:r>
            <a:r>
              <a:rPr dirty="0" sz="2200" b="1">
                <a:solidFill>
                  <a:srgbClr val="ffffff"/>
                </a:solidFill>
                <a:latin typeface="TAWUVI+TimesNewRomanPS-BoldMT"/>
                <a:cs typeface="TAWUVI+TimesNewRomanPS-BoldMT"/>
              </a:rPr>
              <a:t>MACHINE</a:t>
            </a:r>
            <a:r>
              <a:rPr dirty="0" sz="2200" b="1">
                <a:solidFill>
                  <a:srgbClr val="ffffff"/>
                </a:solidFill>
                <a:latin typeface="TAWUVI+TimesNewRomanPS-BoldMT"/>
                <a:cs typeface="TAWUVI+TimesNewRomanPS-BoldMT"/>
              </a:rPr>
              <a:t> </a:t>
            </a:r>
            <a:r>
              <a:rPr dirty="0" sz="2200" b="1">
                <a:solidFill>
                  <a:srgbClr val="ffffff"/>
                </a:solidFill>
                <a:latin typeface="TAWUVI+TimesNewRomanPS-BoldMT"/>
                <a:cs typeface="TAWUVI+TimesNewRomanPS-BoldMT"/>
              </a:rPr>
              <a:t>LEARNING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370386" y="3681192"/>
            <a:ext cx="3604666" cy="34751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36"/>
              </a:lnSpc>
              <a:spcBef>
                <a:spcPts val="0"/>
              </a:spcBef>
              <a:spcAft>
                <a:spcPts val="0"/>
              </a:spcAft>
            </a:pPr>
            <a:r>
              <a:rPr dirty="0" sz="2200" b="1">
                <a:solidFill>
                  <a:srgbClr val="ffffff"/>
                </a:solidFill>
                <a:latin typeface="TAWUVI+TimesNewRomanPS-BoldMT"/>
                <a:cs typeface="TAWUVI+TimesNewRomanPS-BoldMT"/>
              </a:rPr>
              <a:t>SUBJECT</a:t>
            </a:r>
            <a:r>
              <a:rPr dirty="0" sz="2200" b="1">
                <a:solidFill>
                  <a:srgbClr val="ffffff"/>
                </a:solidFill>
                <a:latin typeface="TAWUVI+TimesNewRomanPS-BoldMT"/>
                <a:cs typeface="TAWUVI+TimesNewRomanPS-BoldMT"/>
              </a:rPr>
              <a:t> </a:t>
            </a:r>
            <a:r>
              <a:rPr dirty="0" sz="2200" b="1">
                <a:solidFill>
                  <a:srgbClr val="ffffff"/>
                </a:solidFill>
                <a:latin typeface="TAWUVI+TimesNewRomanPS-BoldMT"/>
                <a:cs typeface="TAWUVI+TimesNewRomanPS-BoldMT"/>
              </a:rPr>
              <a:t>CODE</a:t>
            </a:r>
            <a:r>
              <a:rPr dirty="0" sz="2200" b="1">
                <a:solidFill>
                  <a:srgbClr val="ffffff"/>
                </a:solidFill>
                <a:latin typeface="TAWUVI+TimesNewRomanPS-BoldMT"/>
                <a:cs typeface="TAWUVI+TimesNewRomanPS-BoldMT"/>
              </a:rPr>
              <a:t> </a:t>
            </a:r>
            <a:r>
              <a:rPr dirty="0" sz="2200" b="1">
                <a:solidFill>
                  <a:srgbClr val="ffffff"/>
                </a:solidFill>
                <a:latin typeface="TAWUVI+TimesNewRomanPS-BoldMT"/>
                <a:cs typeface="TAWUVI+TimesNewRomanPS-BoldMT"/>
              </a:rPr>
              <a:t>:</a:t>
            </a:r>
            <a:r>
              <a:rPr dirty="0" sz="2200" b="1">
                <a:solidFill>
                  <a:srgbClr val="ffffff"/>
                </a:solidFill>
                <a:latin typeface="TAWUVI+TimesNewRomanPS-BoldMT"/>
                <a:cs typeface="TAWUVI+TimesNewRomanPS-BoldMT"/>
              </a:rPr>
              <a:t> </a:t>
            </a:r>
            <a:r>
              <a:rPr dirty="0" sz="2200" b="1">
                <a:solidFill>
                  <a:srgbClr val="ffffff"/>
                </a:solidFill>
                <a:latin typeface="TAWUVI+TimesNewRomanPS-BoldMT"/>
                <a:cs typeface="TAWUVI+TimesNewRomanPS-BoldMT"/>
              </a:rPr>
              <a:t>AL22235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264793" y="4473972"/>
            <a:ext cx="1742445" cy="266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SUBMETTIED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TO: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278778" y="4473972"/>
            <a:ext cx="3551558" cy="6680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113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SUBMETTIED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:ABHISHEK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SHRIVAS</a:t>
            </a:r>
          </a:p>
          <a:p>
            <a:pPr marL="0" marR="0">
              <a:lnSpc>
                <a:spcPts val="1800"/>
              </a:lnSpc>
              <a:spcBef>
                <a:spcPts val="136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JLU06240,</a:t>
            </a:r>
            <a:r>
              <a:rPr dirty="0" sz="1800" spc="407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2021BCADS001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264793" y="4875292"/>
            <a:ext cx="2461557" cy="266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MRS.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SHIVENDRA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DUBEY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156729" y="2466421"/>
            <a:ext cx="10051622" cy="109305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986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>
                <a:solidFill>
                  <a:srgbClr val="ffffff"/>
                </a:solidFill>
                <a:latin typeface="TGIPOC+TimesNewRomanPSMT"/>
                <a:cs typeface="TGIPOC+TimesNewRomanPSMT"/>
              </a:rPr>
              <a:t>PREDICTING</a:t>
            </a:r>
            <a:r>
              <a:rPr dirty="0" sz="36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3600">
                <a:solidFill>
                  <a:srgbClr val="ffffff"/>
                </a:solidFill>
                <a:latin typeface="TGIPOC+TimesNewRomanPSMT"/>
                <a:cs typeface="TGIPOC+TimesNewRomanPSMT"/>
              </a:rPr>
              <a:t>HEART</a:t>
            </a:r>
            <a:r>
              <a:rPr dirty="0" sz="36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3600">
                <a:solidFill>
                  <a:srgbClr val="ffffff"/>
                </a:solidFill>
                <a:latin typeface="TGIPOC+TimesNewRomanPSMT"/>
                <a:cs typeface="TGIPOC+TimesNewRomanPSMT"/>
              </a:rPr>
              <a:t>DISEASE</a:t>
            </a:r>
            <a:r>
              <a:rPr dirty="0" sz="36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3600">
                <a:solidFill>
                  <a:srgbClr val="ffffff"/>
                </a:solidFill>
                <a:latin typeface="TGIPOC+TimesNewRomanPSMT"/>
                <a:cs typeface="TGIPOC+TimesNewRomanPSMT"/>
              </a:rPr>
              <a:t>WITH</a:t>
            </a:r>
            <a:r>
              <a:rPr dirty="0" sz="36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3600">
                <a:solidFill>
                  <a:srgbClr val="ffffff"/>
                </a:solidFill>
                <a:latin typeface="TGIPOC+TimesNewRomanPSMT"/>
                <a:cs typeface="TGIPOC+TimesNewRomanPSMT"/>
              </a:rPr>
              <a:t>MACHINE</a:t>
            </a:r>
          </a:p>
          <a:p>
            <a:pPr marL="3770870" marR="0">
              <a:lnSpc>
                <a:spcPts val="3986"/>
              </a:lnSpc>
              <a:spcBef>
                <a:spcPts val="333"/>
              </a:spcBef>
              <a:spcAft>
                <a:spcPts val="0"/>
              </a:spcAft>
            </a:pPr>
            <a:r>
              <a:rPr dirty="0" sz="3600">
                <a:solidFill>
                  <a:srgbClr val="ffffff"/>
                </a:solidFill>
                <a:latin typeface="TGIPOC+TimesNewRomanPSMT"/>
                <a:cs typeface="TGIPOC+TimesNewRomanPSMT"/>
              </a:rPr>
              <a:t>LEARNING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560019" y="1097472"/>
            <a:ext cx="4568421" cy="54441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986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>
                <a:solidFill>
                  <a:srgbClr val="ffffff"/>
                </a:solidFill>
                <a:latin typeface="TGIPOC+TimesNewRomanPSMT"/>
                <a:cs typeface="TGIPOC+TimesNewRomanPSMT"/>
              </a:rPr>
              <a:t>TABLE</a:t>
            </a:r>
            <a:r>
              <a:rPr dirty="0" sz="36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3600">
                <a:solidFill>
                  <a:srgbClr val="ffffff"/>
                </a:solidFill>
                <a:latin typeface="TGIPOC+TimesNewRomanPSMT"/>
                <a:cs typeface="TGIPOC+TimesNewRomanPSMT"/>
              </a:rPr>
              <a:t>OF</a:t>
            </a:r>
            <a:r>
              <a:rPr dirty="0" sz="36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3600">
                <a:solidFill>
                  <a:srgbClr val="ffffff"/>
                </a:solidFill>
                <a:latin typeface="TGIPOC+TimesNewRomanPSMT"/>
                <a:cs typeface="TGIPOC+TimesNewRomanPSMT"/>
              </a:rPr>
              <a:t>CONTENT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12288" y="2980911"/>
            <a:ext cx="1720138" cy="150454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6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>
                <a:solidFill>
                  <a:srgbClr val="ffffff"/>
                </a:solidFill>
                <a:latin typeface="ETQAAR+ArialMT"/>
                <a:cs typeface="ETQAAR+ArialMT"/>
              </a:rPr>
              <a:t>•</a:t>
            </a:r>
            <a:r>
              <a:rPr dirty="0" sz="1850" spc="113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ffffff"/>
                </a:solidFill>
                <a:latin typeface="TAWUVI+TimesNewRomanPS-BoldMT"/>
                <a:cs typeface="TAWUVI+TimesNewRomanPS-BoldMT"/>
              </a:rPr>
              <a:t>Introduction</a:t>
            </a:r>
          </a:p>
          <a:p>
            <a:pPr marL="0" marR="0">
              <a:lnSpc>
                <a:spcPts val="2066"/>
              </a:lnSpc>
              <a:spcBef>
                <a:spcPts val="1043"/>
              </a:spcBef>
              <a:spcAft>
                <a:spcPts val="0"/>
              </a:spcAft>
            </a:pPr>
            <a:r>
              <a:rPr dirty="0" sz="1850">
                <a:solidFill>
                  <a:srgbClr val="ffffff"/>
                </a:solidFill>
                <a:latin typeface="ETQAAR+ArialMT"/>
                <a:cs typeface="ETQAAR+ArialMT"/>
              </a:rPr>
              <a:t>•</a:t>
            </a:r>
            <a:r>
              <a:rPr dirty="0" sz="1850" spc="113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ffffff"/>
                </a:solidFill>
                <a:latin typeface="TAWUVI+TimesNewRomanPS-BoldMT"/>
                <a:cs typeface="TAWUVI+TimesNewRomanPS-BoldMT"/>
              </a:rPr>
              <a:t>Background</a:t>
            </a:r>
          </a:p>
          <a:p>
            <a:pPr marL="0" marR="0">
              <a:lnSpc>
                <a:spcPts val="2066"/>
              </a:lnSpc>
              <a:spcBef>
                <a:spcPts val="1093"/>
              </a:spcBef>
              <a:spcAft>
                <a:spcPts val="0"/>
              </a:spcAft>
            </a:pPr>
            <a:r>
              <a:rPr dirty="0" sz="1850">
                <a:solidFill>
                  <a:srgbClr val="ffffff"/>
                </a:solidFill>
                <a:latin typeface="ETQAAR+ArialMT"/>
                <a:cs typeface="ETQAAR+ArialMT"/>
              </a:rPr>
              <a:t>•</a:t>
            </a:r>
            <a:r>
              <a:rPr dirty="0" sz="1850" spc="113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ffffff"/>
                </a:solidFill>
                <a:latin typeface="TAWUVI+TimesNewRomanPS-BoldMT"/>
                <a:cs typeface="TAWUVI+TimesNewRomanPS-BoldMT"/>
              </a:rPr>
              <a:t>Methodology</a:t>
            </a:r>
          </a:p>
          <a:p>
            <a:pPr marL="0" marR="0">
              <a:lnSpc>
                <a:spcPts val="2066"/>
              </a:lnSpc>
              <a:spcBef>
                <a:spcPts val="1043"/>
              </a:spcBef>
              <a:spcAft>
                <a:spcPts val="0"/>
              </a:spcAft>
            </a:pPr>
            <a:r>
              <a:rPr dirty="0" sz="1850">
                <a:solidFill>
                  <a:srgbClr val="ffffff"/>
                </a:solidFill>
                <a:latin typeface="ETQAAR+ArialMT"/>
                <a:cs typeface="ETQAAR+ArialMT"/>
              </a:rPr>
              <a:t>•</a:t>
            </a:r>
            <a:r>
              <a:rPr dirty="0" sz="1850" spc="113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ffffff"/>
                </a:solidFill>
                <a:latin typeface="TAWUVI+TimesNewRomanPS-BoldMT"/>
                <a:cs typeface="TAWUVI+TimesNewRomanPS-BoldMT"/>
              </a:rPr>
              <a:t>Results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612288" y="4586190"/>
            <a:ext cx="3618239" cy="70190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6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>
                <a:solidFill>
                  <a:srgbClr val="ffffff"/>
                </a:solidFill>
                <a:latin typeface="ETQAAR+ArialMT"/>
                <a:cs typeface="ETQAAR+ArialMT"/>
              </a:rPr>
              <a:t>•</a:t>
            </a:r>
            <a:r>
              <a:rPr dirty="0" sz="1850" spc="113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ffffff"/>
                </a:solidFill>
                <a:latin typeface="TAWUVI+TimesNewRomanPS-BoldMT"/>
                <a:cs typeface="TAWUVI+TimesNewRomanPS-BoldMT"/>
              </a:rPr>
              <a:t>Comparison</a:t>
            </a:r>
            <a:r>
              <a:rPr dirty="0" sz="1800" b="1">
                <a:solidFill>
                  <a:srgbClr val="ffffff"/>
                </a:solidFill>
                <a:latin typeface="TAWUVI+TimesNewRomanPS-BoldMT"/>
                <a:cs typeface="TAWUVI+TimesNewRomanPS-BoldMT"/>
              </a:rPr>
              <a:t> </a:t>
            </a:r>
            <a:r>
              <a:rPr dirty="0" sz="1800" b="1">
                <a:solidFill>
                  <a:srgbClr val="ffffff"/>
                </a:solidFill>
                <a:latin typeface="TAWUVI+TimesNewRomanPS-BoldMT"/>
                <a:cs typeface="TAWUVI+TimesNewRomanPS-BoldMT"/>
              </a:rPr>
              <a:t>with</a:t>
            </a:r>
            <a:r>
              <a:rPr dirty="0" sz="1800" b="1">
                <a:solidFill>
                  <a:srgbClr val="ffffff"/>
                </a:solidFill>
                <a:latin typeface="TAWUVI+TimesNewRomanPS-BoldMT"/>
                <a:cs typeface="TAWUVI+TimesNewRomanPS-BoldMT"/>
              </a:rPr>
              <a:t> </a:t>
            </a:r>
            <a:r>
              <a:rPr dirty="0" sz="1800" b="1">
                <a:solidFill>
                  <a:srgbClr val="ffffff"/>
                </a:solidFill>
                <a:latin typeface="TAWUVI+TimesNewRomanPS-BoldMT"/>
                <a:cs typeface="TAWUVI+TimesNewRomanPS-BoldMT"/>
              </a:rPr>
              <a:t>Existing</a:t>
            </a:r>
            <a:r>
              <a:rPr dirty="0" sz="1800" b="1">
                <a:solidFill>
                  <a:srgbClr val="ffffff"/>
                </a:solidFill>
                <a:latin typeface="TAWUVI+TimesNewRomanPS-BoldMT"/>
                <a:cs typeface="TAWUVI+TimesNewRomanPS-BoldMT"/>
              </a:rPr>
              <a:t> </a:t>
            </a:r>
            <a:r>
              <a:rPr dirty="0" sz="1800" b="1">
                <a:solidFill>
                  <a:srgbClr val="ffffff"/>
                </a:solidFill>
                <a:latin typeface="TAWUVI+TimesNewRomanPS-BoldMT"/>
                <a:cs typeface="TAWUVI+TimesNewRomanPS-BoldMT"/>
              </a:rPr>
              <a:t>Work</a:t>
            </a:r>
          </a:p>
          <a:p>
            <a:pPr marL="0" marR="0">
              <a:lnSpc>
                <a:spcPts val="2066"/>
              </a:lnSpc>
              <a:spcBef>
                <a:spcPts val="1043"/>
              </a:spcBef>
              <a:spcAft>
                <a:spcPts val="0"/>
              </a:spcAft>
            </a:pPr>
            <a:r>
              <a:rPr dirty="0" sz="1850">
                <a:solidFill>
                  <a:srgbClr val="ffffff"/>
                </a:solidFill>
                <a:latin typeface="ETQAAR+ArialMT"/>
                <a:cs typeface="ETQAAR+ArialMT"/>
              </a:rPr>
              <a:t>•</a:t>
            </a:r>
            <a:r>
              <a:rPr dirty="0" sz="1850" spc="113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ffffff"/>
                </a:solidFill>
                <a:latin typeface="TAWUVI+TimesNewRomanPS-BoldMT"/>
                <a:cs typeface="TAWUVI+TimesNewRomanPS-BoldMT"/>
              </a:rPr>
              <a:t>Conclusion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024314" y="1097472"/>
            <a:ext cx="3606403" cy="54441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986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>
                <a:solidFill>
                  <a:srgbClr val="ffffff"/>
                </a:solidFill>
                <a:latin typeface="TGIPOC+TimesNewRomanPSMT"/>
                <a:cs typeface="TGIPOC+TimesNewRomanPSMT"/>
              </a:rPr>
              <a:t>INTRODUCTION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051607" y="2417324"/>
            <a:ext cx="4277284" cy="28639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55"/>
              </a:lnSpc>
              <a:spcBef>
                <a:spcPts val="0"/>
              </a:spcBef>
              <a:spcAft>
                <a:spcPts val="0"/>
              </a:spcAft>
            </a:pPr>
            <a:r>
              <a:rPr dirty="0" sz="1750">
                <a:solidFill>
                  <a:srgbClr val="ffffff"/>
                </a:solidFill>
                <a:latin typeface="ETQAAR+ArialMT"/>
                <a:cs typeface="ETQAAR+ArialMT"/>
              </a:rPr>
              <a:t>•</a:t>
            </a:r>
            <a:r>
              <a:rPr dirty="0" sz="1750" spc="12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The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prevalence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of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heart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disease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is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a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growing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337357" y="2633394"/>
            <a:ext cx="4603362" cy="19353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82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concern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in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today's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society.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Early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detection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and</a:t>
            </a:r>
          </a:p>
          <a:p>
            <a:pPr marL="0" marR="0">
              <a:lnSpc>
                <a:spcPts val="1632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prevention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are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crucial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in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reducing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the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number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of</a:t>
            </a:r>
          </a:p>
          <a:p>
            <a:pPr marL="0" marR="0">
              <a:lnSpc>
                <a:spcPts val="1632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deaths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caused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by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this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condition.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Machine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learning</a:t>
            </a:r>
          </a:p>
          <a:p>
            <a:pPr marL="0" marR="0">
              <a:lnSpc>
                <a:spcPts val="1631"/>
              </a:lnSpc>
              <a:spcBef>
                <a:spcPts val="50"/>
              </a:spcBef>
              <a:spcAft>
                <a:spcPts val="0"/>
              </a:spcAft>
            </a:pP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has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shown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great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promise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in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predicting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heart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disease</a:t>
            </a:r>
          </a:p>
          <a:p>
            <a:pPr marL="0" marR="0">
              <a:lnSpc>
                <a:spcPts val="1631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and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identifying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individuals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at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high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risk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of</a:t>
            </a:r>
          </a:p>
          <a:p>
            <a:pPr marL="0" marR="0">
              <a:lnSpc>
                <a:spcPts val="1632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developing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it.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The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purpose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of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this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project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is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to</a:t>
            </a:r>
          </a:p>
          <a:p>
            <a:pPr marL="0" marR="0">
              <a:lnSpc>
                <a:spcPts val="1632"/>
              </a:lnSpc>
              <a:spcBef>
                <a:spcPts val="50"/>
              </a:spcBef>
              <a:spcAft>
                <a:spcPts val="0"/>
              </a:spcAft>
            </a:pP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explore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the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potential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benefits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of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using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machine</a:t>
            </a:r>
          </a:p>
          <a:p>
            <a:pPr marL="0" marR="0">
              <a:lnSpc>
                <a:spcPts val="1632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learning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for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early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detection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and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prevention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of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heart</a:t>
            </a:r>
          </a:p>
          <a:p>
            <a:pPr marL="0" marR="0">
              <a:lnSpc>
                <a:spcPts val="1632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disease.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051607" y="4616964"/>
            <a:ext cx="4812070" cy="70052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55"/>
              </a:lnSpc>
              <a:spcBef>
                <a:spcPts val="0"/>
              </a:spcBef>
              <a:spcAft>
                <a:spcPts val="0"/>
              </a:spcAft>
            </a:pPr>
            <a:r>
              <a:rPr dirty="0" sz="1750">
                <a:solidFill>
                  <a:srgbClr val="ffffff"/>
                </a:solidFill>
                <a:latin typeface="ETQAAR+ArialMT"/>
                <a:cs typeface="ETQAAR+ArialMT"/>
              </a:rPr>
              <a:t>•</a:t>
            </a:r>
            <a:r>
              <a:rPr dirty="0" sz="1750" spc="12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In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this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section,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we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will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discuss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the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motivation</a:t>
            </a:r>
          </a:p>
          <a:p>
            <a:pPr marL="285750" marR="0">
              <a:lnSpc>
                <a:spcPts val="1632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behind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this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project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and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provide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an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overview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of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our</a:t>
            </a:r>
          </a:p>
          <a:p>
            <a:pPr marL="285750" marR="0">
              <a:lnSpc>
                <a:spcPts val="1632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approach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to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tackling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this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important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issue.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138613" y="1097472"/>
            <a:ext cx="3378472" cy="54441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986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>
                <a:solidFill>
                  <a:srgbClr val="ffffff"/>
                </a:solidFill>
                <a:latin typeface="TGIPOC+TimesNewRomanPSMT"/>
                <a:cs typeface="TGIPOC+TimesNewRomanPSMT"/>
              </a:rPr>
              <a:t>BACKGROUND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7241" y="2147104"/>
            <a:ext cx="4798218" cy="28639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55"/>
              </a:lnSpc>
              <a:spcBef>
                <a:spcPts val="0"/>
              </a:spcBef>
              <a:spcAft>
                <a:spcPts val="0"/>
              </a:spcAft>
            </a:pPr>
            <a:r>
              <a:rPr dirty="0" sz="1750">
                <a:solidFill>
                  <a:srgbClr val="ffffff"/>
                </a:solidFill>
                <a:latin typeface="ETQAAR+ArialMT"/>
                <a:cs typeface="ETQAAR+ArialMT"/>
              </a:rPr>
              <a:t>•</a:t>
            </a:r>
            <a:r>
              <a:rPr dirty="0" sz="1750" spc="12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Heart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disease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is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a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complex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condition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that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can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have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62991" y="2363174"/>
            <a:ext cx="4512901" cy="152077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82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severe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consequences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if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left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untreated.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There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are</a:t>
            </a:r>
          </a:p>
          <a:p>
            <a:pPr marL="0" marR="0">
              <a:lnSpc>
                <a:spcPts val="1631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several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methods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for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diagnosing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and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treating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heart</a:t>
            </a:r>
          </a:p>
          <a:p>
            <a:pPr marL="0" marR="0">
              <a:lnSpc>
                <a:spcPts val="1632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disease,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including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blood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tests,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imaging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scans,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and</a:t>
            </a:r>
          </a:p>
          <a:p>
            <a:pPr marL="0" marR="0">
              <a:lnSpc>
                <a:spcPts val="1632"/>
              </a:lnSpc>
              <a:spcBef>
                <a:spcPts val="50"/>
              </a:spcBef>
              <a:spcAft>
                <a:spcPts val="0"/>
              </a:spcAft>
            </a:pP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medication.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However,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predicting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heart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disease</a:t>
            </a:r>
          </a:p>
          <a:p>
            <a:pPr marL="0" marR="0">
              <a:lnSpc>
                <a:spcPts val="1631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remains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a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challenge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due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to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the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large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number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of</a:t>
            </a:r>
          </a:p>
          <a:p>
            <a:pPr marL="0" marR="0">
              <a:lnSpc>
                <a:spcPts val="1632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potential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risk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factors,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such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as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age,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gender,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lifestyle</a:t>
            </a:r>
          </a:p>
          <a:p>
            <a:pPr marL="0" marR="0">
              <a:lnSpc>
                <a:spcPts val="1632"/>
              </a:lnSpc>
              <a:spcBef>
                <a:spcPts val="50"/>
              </a:spcBef>
              <a:spcAft>
                <a:spcPts val="0"/>
              </a:spcAft>
            </a:pP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habits,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and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medical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history.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77241" y="3932216"/>
            <a:ext cx="4912462" cy="152958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55"/>
              </a:lnSpc>
              <a:spcBef>
                <a:spcPts val="0"/>
              </a:spcBef>
              <a:spcAft>
                <a:spcPts val="0"/>
              </a:spcAft>
            </a:pPr>
            <a:r>
              <a:rPr dirty="0" sz="1750">
                <a:solidFill>
                  <a:srgbClr val="ffffff"/>
                </a:solidFill>
                <a:latin typeface="ETQAAR+ArialMT"/>
                <a:cs typeface="ETQAAR+ArialMT"/>
              </a:rPr>
              <a:t>•</a:t>
            </a:r>
            <a:r>
              <a:rPr dirty="0" sz="1750" spc="12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In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this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section,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we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will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provide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some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background</a:t>
            </a:r>
          </a:p>
          <a:p>
            <a:pPr marL="285750" marR="0">
              <a:lnSpc>
                <a:spcPts val="1632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information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on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heart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disease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and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its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risk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factors,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as</a:t>
            </a:r>
          </a:p>
          <a:p>
            <a:pPr marL="285750" marR="0">
              <a:lnSpc>
                <a:spcPts val="1632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well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as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the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existing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methods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for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diagnosing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and</a:t>
            </a:r>
          </a:p>
          <a:p>
            <a:pPr marL="285750" marR="0">
              <a:lnSpc>
                <a:spcPts val="1632"/>
              </a:lnSpc>
              <a:spcBef>
                <a:spcPts val="50"/>
              </a:spcBef>
              <a:spcAft>
                <a:spcPts val="0"/>
              </a:spcAft>
            </a:pP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treating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it.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We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will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also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discuss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some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of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the</a:t>
            </a:r>
          </a:p>
          <a:p>
            <a:pPr marL="285750" marR="0">
              <a:lnSpc>
                <a:spcPts val="1632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challenges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associated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with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predicting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heart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disease</a:t>
            </a:r>
          </a:p>
          <a:p>
            <a:pPr marL="285750" marR="0">
              <a:lnSpc>
                <a:spcPts val="1632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and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the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potential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benefits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of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using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machine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learning</a:t>
            </a:r>
          </a:p>
          <a:p>
            <a:pPr marL="285750" marR="0">
              <a:lnSpc>
                <a:spcPts val="1632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to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overcome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700">
                <a:solidFill>
                  <a:srgbClr val="ffffff"/>
                </a:solidFill>
                <a:latin typeface="TGIPOC+TimesNewRomanPSMT"/>
                <a:cs typeface="TGIPOC+TimesNewRomanPSMT"/>
              </a:rPr>
              <a:t>them.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138613" y="1097472"/>
            <a:ext cx="3377803" cy="54441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986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>
                <a:solidFill>
                  <a:srgbClr val="ffffff"/>
                </a:solidFill>
                <a:latin typeface="TGIPOC+TimesNewRomanPSMT"/>
                <a:cs typeface="TGIPOC+TimesNewRomanPSMT"/>
              </a:rPr>
              <a:t>METHODLOGY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13335" y="2064597"/>
            <a:ext cx="4478619" cy="30058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6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>
                <a:solidFill>
                  <a:srgbClr val="ffffff"/>
                </a:solidFill>
                <a:latin typeface="ETQAAR+ArialMT"/>
                <a:cs typeface="ETQAAR+ArialMT"/>
              </a:rPr>
              <a:t>•</a:t>
            </a:r>
            <a:r>
              <a:rPr dirty="0" sz="1850" spc="113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To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develop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our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machine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learning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model,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we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199085" y="2347902"/>
            <a:ext cx="4558207" cy="166285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collected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data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from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various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sources,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including</a:t>
            </a:r>
          </a:p>
          <a:p>
            <a:pPr marL="0" marR="0">
              <a:lnSpc>
                <a:spcPts val="1993"/>
              </a:lnSpc>
              <a:spcBef>
                <a:spcPts val="166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electronic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health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records,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medical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literature,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and</a:t>
            </a:r>
          </a:p>
          <a:p>
            <a:pPr marL="0" marR="0">
              <a:lnSpc>
                <a:spcPts val="1993"/>
              </a:lnSpc>
              <a:spcBef>
                <a:spcPts val="116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public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health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databases.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We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used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a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combination</a:t>
            </a:r>
          </a:p>
          <a:p>
            <a:pPr marL="0" marR="0">
              <a:lnSpc>
                <a:spcPts val="1993"/>
              </a:lnSpc>
              <a:spcBef>
                <a:spcPts val="166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of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supervised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and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unsupervised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learning</a:t>
            </a:r>
          </a:p>
          <a:p>
            <a:pPr marL="0" marR="0">
              <a:lnSpc>
                <a:spcPts val="1993"/>
              </a:lnSpc>
              <a:spcBef>
                <a:spcPts val="116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techniques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to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identify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patterns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and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predict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the</a:t>
            </a:r>
          </a:p>
          <a:p>
            <a:pPr marL="0" marR="0">
              <a:lnSpc>
                <a:spcPts val="1993"/>
              </a:lnSpc>
              <a:spcBef>
                <a:spcPts val="166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likelihood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of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developing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heart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disease.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913335" y="4111837"/>
            <a:ext cx="4902250" cy="139752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6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>
                <a:solidFill>
                  <a:srgbClr val="ffffff"/>
                </a:solidFill>
                <a:latin typeface="ETQAAR+ArialMT"/>
                <a:cs typeface="ETQAAR+ArialMT"/>
              </a:rPr>
              <a:t>•</a:t>
            </a:r>
            <a:r>
              <a:rPr dirty="0" sz="1850" spc="113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In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this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section,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we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will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discuss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our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methodology</a:t>
            </a:r>
          </a:p>
          <a:p>
            <a:pPr marL="285750" marR="0">
              <a:lnSpc>
                <a:spcPts val="1993"/>
              </a:lnSpc>
              <a:spcBef>
                <a:spcPts val="113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in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detail,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including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the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data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collection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process,</a:t>
            </a:r>
          </a:p>
          <a:p>
            <a:pPr marL="285750" marR="0">
              <a:lnSpc>
                <a:spcPts val="1993"/>
              </a:lnSpc>
              <a:spcBef>
                <a:spcPts val="166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feature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selection,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model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training,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and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evaluation.</a:t>
            </a:r>
          </a:p>
          <a:p>
            <a:pPr marL="285750" marR="0">
              <a:lnSpc>
                <a:spcPts val="1993"/>
              </a:lnSpc>
              <a:spcBef>
                <a:spcPts val="116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We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will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also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explain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how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we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addressed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issues</a:t>
            </a:r>
          </a:p>
          <a:p>
            <a:pPr marL="285750" marR="0">
              <a:lnSpc>
                <a:spcPts val="1993"/>
              </a:lnSpc>
              <a:spcBef>
                <a:spcPts val="166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such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as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data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quality,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bias,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and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overfitting.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781898" y="1097472"/>
            <a:ext cx="2133897" cy="54441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986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>
                <a:solidFill>
                  <a:srgbClr val="ffffff"/>
                </a:solidFill>
                <a:latin typeface="TGIPOC+TimesNewRomanPSMT"/>
                <a:cs typeface="TGIPOC+TimesNewRomanPSMT"/>
              </a:rPr>
              <a:t>RESULTS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7241" y="2097387"/>
            <a:ext cx="4909565" cy="30058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6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>
                <a:solidFill>
                  <a:srgbClr val="ffffff"/>
                </a:solidFill>
                <a:latin typeface="ETQAAR+ArialMT"/>
                <a:cs typeface="ETQAAR+ArialMT"/>
              </a:rPr>
              <a:t>•</a:t>
            </a:r>
            <a:r>
              <a:rPr dirty="0" sz="1850" spc="113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Our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machine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learning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model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achieved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promising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62991" y="2353261"/>
            <a:ext cx="4661078" cy="152569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results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in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predicting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heart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disease,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with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an</a:t>
            </a:r>
          </a:p>
          <a:p>
            <a:pPr marL="0" marR="0">
              <a:lnSpc>
                <a:spcPts val="1944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accuracy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rate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of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over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90%.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We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also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identified</a:t>
            </a:r>
          </a:p>
          <a:p>
            <a:pPr marL="0" marR="0">
              <a:lnSpc>
                <a:spcPts val="1944"/>
              </a:lnSpc>
              <a:spcBef>
                <a:spcPts val="5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several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key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risk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factors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that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were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strongly</a:t>
            </a:r>
          </a:p>
          <a:p>
            <a:pPr marL="0" marR="0">
              <a:lnSpc>
                <a:spcPts val="1944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associated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with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the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development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of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heart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disease,</a:t>
            </a:r>
          </a:p>
          <a:p>
            <a:pPr marL="0" marR="0">
              <a:lnSpc>
                <a:spcPts val="1944"/>
              </a:lnSpc>
              <a:spcBef>
                <a:spcPts val="5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such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as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high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blood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pressure,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smoking,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and</a:t>
            </a:r>
          </a:p>
          <a:p>
            <a:pPr marL="0" marR="0">
              <a:lnSpc>
                <a:spcPts val="1944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diabetes.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77241" y="3952604"/>
            <a:ext cx="4934939" cy="153468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6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>
                <a:solidFill>
                  <a:srgbClr val="ffffff"/>
                </a:solidFill>
                <a:latin typeface="ETQAAR+ArialMT"/>
                <a:cs typeface="ETQAAR+ArialMT"/>
              </a:rPr>
              <a:t>•</a:t>
            </a:r>
            <a:r>
              <a:rPr dirty="0" sz="1850" spc="113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In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this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section,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we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will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present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our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findings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in</a:t>
            </a:r>
          </a:p>
          <a:p>
            <a:pPr marL="285750" marR="0">
              <a:lnSpc>
                <a:spcPts val="1944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detail,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including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the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performance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metrics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of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our</a:t>
            </a:r>
          </a:p>
          <a:p>
            <a:pPr marL="285750" marR="0">
              <a:lnSpc>
                <a:spcPts val="1944"/>
              </a:lnSpc>
              <a:spcBef>
                <a:spcPts val="5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model,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the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most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important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features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for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predicting</a:t>
            </a:r>
          </a:p>
          <a:p>
            <a:pPr marL="285750" marR="0">
              <a:lnSpc>
                <a:spcPts val="1944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heart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disease,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and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the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potential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implications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of</a:t>
            </a:r>
          </a:p>
          <a:p>
            <a:pPr marL="285750" marR="0">
              <a:lnSpc>
                <a:spcPts val="1944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our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results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for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clinical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practice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and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public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health</a:t>
            </a:r>
          </a:p>
          <a:p>
            <a:pPr marL="285750" marR="0">
              <a:lnSpc>
                <a:spcPts val="1944"/>
              </a:lnSpc>
              <a:spcBef>
                <a:spcPts val="5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policy.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278313" y="1097472"/>
            <a:ext cx="3098973" cy="54441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986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>
                <a:solidFill>
                  <a:srgbClr val="ffffff"/>
                </a:solidFill>
                <a:latin typeface="TGIPOC+TimesNewRomanPSMT"/>
                <a:cs typeface="TGIPOC+TimesNewRomanPSMT"/>
              </a:rPr>
              <a:t>CONCLUSION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7241" y="2097387"/>
            <a:ext cx="4244991" cy="30058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6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>
                <a:solidFill>
                  <a:srgbClr val="ffffff"/>
                </a:solidFill>
                <a:latin typeface="ETQAAR+ArialMT"/>
                <a:cs typeface="ETQAAR+ArialMT"/>
              </a:rPr>
              <a:t>•</a:t>
            </a:r>
            <a:r>
              <a:rPr dirty="0" sz="1850" spc="113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In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conclusion,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our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study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demonstrates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the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62991" y="2353261"/>
            <a:ext cx="4648694" cy="152569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potential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of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machine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learning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in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predicting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and</a:t>
            </a:r>
          </a:p>
          <a:p>
            <a:pPr marL="0" marR="0">
              <a:lnSpc>
                <a:spcPts val="1944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preventing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heart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disease.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Our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model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achieved</a:t>
            </a:r>
          </a:p>
          <a:p>
            <a:pPr marL="0" marR="0">
              <a:lnSpc>
                <a:spcPts val="1944"/>
              </a:lnSpc>
              <a:spcBef>
                <a:spcPts val="5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high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accuracy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in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identifying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individuals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at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high</a:t>
            </a:r>
          </a:p>
          <a:p>
            <a:pPr marL="0" marR="0">
              <a:lnSpc>
                <a:spcPts val="1944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risk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of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developing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heart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disease,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and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we</a:t>
            </a:r>
          </a:p>
          <a:p>
            <a:pPr marL="0" marR="0">
              <a:lnSpc>
                <a:spcPts val="1944"/>
              </a:lnSpc>
              <a:spcBef>
                <a:spcPts val="5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identified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several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key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risk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factors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that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can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inform</a:t>
            </a:r>
          </a:p>
          <a:p>
            <a:pPr marL="0" marR="0">
              <a:lnSpc>
                <a:spcPts val="1944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targeted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interventions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and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preventive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measures.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77241" y="3952604"/>
            <a:ext cx="4968546" cy="128779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6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>
                <a:solidFill>
                  <a:srgbClr val="ffffff"/>
                </a:solidFill>
                <a:latin typeface="ETQAAR+ArialMT"/>
                <a:cs typeface="ETQAAR+ArialMT"/>
              </a:rPr>
              <a:t>•</a:t>
            </a:r>
            <a:r>
              <a:rPr dirty="0" sz="1850" spc="113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In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this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final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section,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we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will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summarize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the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main</a:t>
            </a:r>
          </a:p>
          <a:p>
            <a:pPr marL="285750" marR="0">
              <a:lnSpc>
                <a:spcPts val="1944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findings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of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our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study,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discuss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the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implications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for</a:t>
            </a:r>
          </a:p>
          <a:p>
            <a:pPr marL="285750" marR="0">
              <a:lnSpc>
                <a:spcPts val="1944"/>
              </a:lnSpc>
              <a:spcBef>
                <a:spcPts val="5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clinical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practice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and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public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health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policy,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and</a:t>
            </a:r>
          </a:p>
          <a:p>
            <a:pPr marL="285750" marR="0">
              <a:lnSpc>
                <a:spcPts val="1944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highlight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the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strengths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and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limitations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of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our</a:t>
            </a:r>
          </a:p>
          <a:p>
            <a:pPr marL="285750" marR="0">
              <a:lnSpc>
                <a:spcPts val="1944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approach.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We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will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also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suggest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potential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62991" y="5196029"/>
            <a:ext cx="3951275" cy="29125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directions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for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future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research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in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this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1800">
                <a:solidFill>
                  <a:srgbClr val="ffffff"/>
                </a:solidFill>
                <a:latin typeface="TGIPOC+TimesNewRomanPSMT"/>
                <a:cs typeface="TGIPOC+TimesNewRomanPSMT"/>
              </a:rPr>
              <a:t>field.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531485" y="2727489"/>
            <a:ext cx="2856358" cy="54441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986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>
                <a:solidFill>
                  <a:srgbClr val="ffffff"/>
                </a:solidFill>
                <a:latin typeface="TGIPOC+TimesNewRomanPSMT"/>
                <a:cs typeface="TGIPOC+TimesNewRomanPSMT"/>
              </a:rPr>
              <a:t>THANK</a:t>
            </a:r>
            <a:r>
              <a:rPr dirty="0" sz="3600">
                <a:solidFill>
                  <a:srgbClr val="ffffff"/>
                </a:solidFill>
                <a:latin typeface="TGIPOC+TimesNewRomanPSMT"/>
                <a:cs typeface="TGIPOC+TimesNewRomanPSMT"/>
              </a:rPr>
              <a:t> </a:t>
            </a:r>
            <a:r>
              <a:rPr dirty="0" sz="3600">
                <a:solidFill>
                  <a:srgbClr val="ffffff"/>
                </a:solidFill>
                <a:latin typeface="TGIPOC+TimesNewRomanPSMT"/>
                <a:cs typeface="TGIPOC+TimesNewRomanPSMT"/>
              </a:rPr>
              <a:t>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resentationFormat>On-screen Show (4:3)</PresentationFormat>
  <ScaleCrop>false</ScaleCrop>
  <LinksUpToDate>false</LinksUpToDate>
  <SharedDoc>false</SharedDoc>
  <HyperlinksChanged>false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cp:revision>1</cp:revision>
  <dcterms:modified xsi:type="dcterms:W3CDTF">2023-05-04T00:29:41-05:00</dcterms:modified>
</cp:coreProperties>
</file>