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6" r:id="rId6"/>
    <p:sldId id="267" r:id="rId7"/>
    <p:sldId id="269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 and Agenda" id="{8E69B85C-7A11-B047-91EB-CC5257710A2E}">
          <p14:sldIdLst>
            <p14:sldId id="256"/>
            <p14:sldId id="258"/>
          </p14:sldIdLst>
        </p14:section>
        <p14:section name="session-01" id="{4C3B22D1-FC35-724E-800E-8BFEE4A6F8FD}">
          <p14:sldIdLst>
            <p14:sldId id="257"/>
            <p14:sldId id="259"/>
            <p14:sldId id="266"/>
            <p14:sldId id="267"/>
            <p14:sldId id="269"/>
          </p14:sldIdLst>
        </p14:section>
        <p14:section name="session-02" id="{D0D92BEB-4095-0B43-BB4D-6B9296E6AA0A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7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43FF-BC80-F541-B3B7-B3635FBDF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Getting started with 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BA995-65BB-4446-AA01-55EEB7339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Anup Vasudeva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C0F830D-AEA2-9F46-9497-419EFA74A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5319" y="2947987"/>
            <a:ext cx="9620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9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DD4B-AFC7-6B4A-A0F0-0B94BBDC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583" y="534933"/>
            <a:ext cx="7263556" cy="128089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1C5A-D552-0B42-8AF2-8D8F8CFC8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627" y="1905000"/>
            <a:ext cx="4395482" cy="3777622"/>
          </a:xfrm>
        </p:spPr>
        <p:txBody>
          <a:bodyPr>
            <a:normAutofit/>
          </a:bodyPr>
          <a:lstStyle/>
          <a:p>
            <a:r>
              <a:rPr lang="en-US" dirty="0"/>
              <a:t>Session 1</a:t>
            </a:r>
          </a:p>
          <a:p>
            <a:pPr lvl="1"/>
            <a:r>
              <a:rPr lang="en-US" dirty="0"/>
              <a:t>Setup walkthrough</a:t>
            </a:r>
          </a:p>
          <a:p>
            <a:pPr lvl="1"/>
            <a:r>
              <a:rPr lang="en-US" dirty="0"/>
              <a:t>What is TypeScript</a:t>
            </a:r>
          </a:p>
          <a:p>
            <a:pPr lvl="1"/>
            <a:r>
              <a:rPr lang="en-US" dirty="0"/>
              <a:t>Primitive and Object types</a:t>
            </a:r>
          </a:p>
          <a:p>
            <a:pPr lvl="1"/>
            <a:r>
              <a:rPr lang="en-US" dirty="0"/>
              <a:t>Type Annotations vs Type Inference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Type Alias</a:t>
            </a:r>
          </a:p>
          <a:p>
            <a:pPr lvl="1"/>
            <a:r>
              <a:rPr lang="en-US" dirty="0"/>
              <a:t>Union Types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161587-4210-6647-8BF2-C2F010281473}"/>
              </a:ext>
            </a:extLst>
          </p:cNvPr>
          <p:cNvSpPr txBox="1">
            <a:spLocks/>
          </p:cNvSpPr>
          <p:nvPr/>
        </p:nvSpPr>
        <p:spPr>
          <a:xfrm>
            <a:off x="6242893" y="1905000"/>
            <a:ext cx="439548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Session 2</a:t>
            </a:r>
          </a:p>
          <a:p>
            <a:pPr lvl="1"/>
            <a:r>
              <a:rPr lang="en-US" dirty="0"/>
              <a:t>Enums</a:t>
            </a:r>
          </a:p>
          <a:p>
            <a:pPr lvl="1"/>
            <a:r>
              <a:rPr lang="en-US" dirty="0"/>
              <a:t>Rest and Spread Operators</a:t>
            </a:r>
          </a:p>
          <a:p>
            <a:pPr lvl="1"/>
            <a:r>
              <a:rPr lang="en-US" dirty="0"/>
              <a:t>Generics</a:t>
            </a:r>
          </a:p>
          <a:p>
            <a:pPr lvl="1"/>
            <a:r>
              <a:rPr lang="en-US" dirty="0"/>
              <a:t>Async Patterns</a:t>
            </a:r>
          </a:p>
        </p:txBody>
      </p:sp>
    </p:spTree>
    <p:extLst>
      <p:ext uri="{BB962C8B-B14F-4D97-AF65-F5344CB8AC3E}">
        <p14:creationId xmlns:p14="http://schemas.microsoft.com/office/powerpoint/2010/main" val="85762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7FC3-D096-0144-9176-CD8B450F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E656B-D76A-B546-98E8-AA2FC0B74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u="sng" dirty="0"/>
              <a:t>optionally-typed</a:t>
            </a:r>
            <a:r>
              <a:rPr lang="en-US" dirty="0"/>
              <a:t> superset of JavaScript</a:t>
            </a:r>
          </a:p>
          <a:p>
            <a:r>
              <a:rPr lang="en-US" dirty="0"/>
              <a:t>Free, Open-sourced and maintained by Microsoft</a:t>
            </a:r>
          </a:p>
          <a:p>
            <a:r>
              <a:rPr lang="en-US" dirty="0"/>
              <a:t>Compiles to JavaScript with no special runtime</a:t>
            </a:r>
          </a:p>
          <a:p>
            <a:r>
              <a:rPr lang="en-US" dirty="0"/>
              <a:t>Suitable to run on Node and browsers</a:t>
            </a:r>
          </a:p>
          <a:p>
            <a:r>
              <a:rPr lang="en-US" dirty="0"/>
              <a:t>Supports new ECMAScript features</a:t>
            </a:r>
          </a:p>
          <a:p>
            <a:r>
              <a:rPr lang="en-US" dirty="0"/>
              <a:t>Three constituents:</a:t>
            </a:r>
          </a:p>
          <a:p>
            <a:pPr lvl="1"/>
            <a:r>
              <a:rPr lang="en-US" dirty="0"/>
              <a:t>Language</a:t>
            </a:r>
          </a:p>
          <a:p>
            <a:pPr lvl="1"/>
            <a:r>
              <a:rPr lang="en-US" dirty="0"/>
              <a:t>Language Services</a:t>
            </a:r>
          </a:p>
          <a:p>
            <a:pPr lvl="1"/>
            <a:r>
              <a:rPr lang="en-US" dirty="0"/>
              <a:t>Compiler (tsc)</a:t>
            </a:r>
          </a:p>
        </p:txBody>
      </p:sp>
    </p:spTree>
    <p:extLst>
      <p:ext uri="{BB962C8B-B14F-4D97-AF65-F5344CB8AC3E}">
        <p14:creationId xmlns:p14="http://schemas.microsoft.com/office/powerpoint/2010/main" val="176875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F2EA-2C35-934D-9921-3184D39B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2EF1-EDC7-DF42-AE3E-9FA044D99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code quality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Incremental Adoption</a:t>
            </a:r>
          </a:p>
          <a:p>
            <a:r>
              <a:rPr lang="en-US" dirty="0"/>
              <a:t>Latest and greatest ECMAScript features</a:t>
            </a:r>
          </a:p>
          <a:p>
            <a:r>
              <a:rPr lang="en-US" dirty="0"/>
              <a:t>Help peers to debug what values are expected in certain part of codebase.</a:t>
            </a:r>
          </a:p>
          <a:p>
            <a:r>
              <a:rPr lang="en-US" dirty="0"/>
              <a:t>Eliminate several class of bugs, for example:</a:t>
            </a:r>
          </a:p>
          <a:p>
            <a:pPr lvl="1"/>
            <a:r>
              <a:rPr lang="en-US" dirty="0"/>
              <a:t>cannot read property of undefined</a:t>
            </a:r>
          </a:p>
          <a:p>
            <a:pPr lvl="1"/>
            <a:r>
              <a:rPr lang="en-US" dirty="0"/>
              <a:t>undefined is not a function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0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6AA4-C73C-A843-AD3F-E27CA99C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and object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AAA32-6679-7F44-B2CB-094784196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112" y="2844187"/>
            <a:ext cx="3877689" cy="3777622"/>
          </a:xfrm>
          <a:ln w="25400">
            <a:solidFill>
              <a:schemeClr val="accent2">
                <a:alpha val="65000"/>
              </a:schemeClr>
            </a:solidFill>
          </a:ln>
        </p:spPr>
        <p:txBody>
          <a:bodyPr/>
          <a:lstStyle/>
          <a:p>
            <a:r>
              <a:rPr lang="en-US" dirty="0"/>
              <a:t>number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undefined</a:t>
            </a:r>
          </a:p>
          <a:p>
            <a:r>
              <a:rPr lang="en-US" dirty="0"/>
              <a:t>void</a:t>
            </a:r>
          </a:p>
          <a:p>
            <a:r>
              <a:rPr lang="en-US" dirty="0"/>
              <a:t>symbol (introduced in ES2015)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34653C-6C49-4243-83BE-A5E0A071B105}"/>
              </a:ext>
            </a:extLst>
          </p:cNvPr>
          <p:cNvSpPr txBox="1">
            <a:spLocks/>
          </p:cNvSpPr>
          <p:nvPr/>
        </p:nvSpPr>
        <p:spPr>
          <a:xfrm>
            <a:off x="6457335" y="2844187"/>
            <a:ext cx="3877689" cy="3777622"/>
          </a:xfrm>
          <a:prstGeom prst="rect">
            <a:avLst/>
          </a:prstGeom>
          <a:ln w="28575">
            <a:solidFill>
              <a:schemeClr val="accent2">
                <a:alpha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arrays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objects</a:t>
            </a:r>
          </a:p>
          <a:p>
            <a:r>
              <a:rPr lang="en-US" dirty="0"/>
              <a:t>classes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7A2255-2301-A14A-B665-77AD5211E2F8}"/>
              </a:ext>
            </a:extLst>
          </p:cNvPr>
          <p:cNvSpPr/>
          <p:nvPr/>
        </p:nvSpPr>
        <p:spPr>
          <a:xfrm>
            <a:off x="1799823" y="2435527"/>
            <a:ext cx="1028240" cy="38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PRIMITIVE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AA0180F-8FE3-BA48-8F39-6AFAA263395E}"/>
              </a:ext>
            </a:extLst>
          </p:cNvPr>
          <p:cNvSpPr/>
          <p:nvPr/>
        </p:nvSpPr>
        <p:spPr>
          <a:xfrm>
            <a:off x="6453707" y="2435527"/>
            <a:ext cx="1028240" cy="38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8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5DAB-656C-744E-B438-10A6283D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Annotation and 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F181-F44F-5A4B-ABFA-CA253A01D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95775"/>
          </a:xfrm>
        </p:spPr>
        <p:txBody>
          <a:bodyPr>
            <a:normAutofit/>
          </a:bodyPr>
          <a:lstStyle/>
          <a:p>
            <a:r>
              <a:rPr lang="en-US" dirty="0"/>
              <a:t>TYPE SYSTEM</a:t>
            </a:r>
          </a:p>
          <a:p>
            <a:pPr lvl="1"/>
            <a:r>
              <a:rPr lang="en-US" dirty="0"/>
              <a:t>Set of rules that a type-checker uses to assign types to your program.</a:t>
            </a:r>
          </a:p>
          <a:p>
            <a:r>
              <a:rPr lang="en-US" dirty="0"/>
              <a:t>Two kinds of type system:</a:t>
            </a:r>
          </a:p>
          <a:p>
            <a:pPr lvl="1"/>
            <a:r>
              <a:rPr lang="en-US" dirty="0"/>
              <a:t>Explicit Type System (where programmers annotates the type)</a:t>
            </a:r>
          </a:p>
          <a:p>
            <a:pPr lvl="1"/>
            <a:r>
              <a:rPr lang="en-US" dirty="0"/>
              <a:t>Implicit Type System (where TypeScript infers the type)</a:t>
            </a:r>
          </a:p>
          <a:p>
            <a:r>
              <a:rPr lang="en-US" dirty="0"/>
              <a:t>When inference happens:</a:t>
            </a:r>
          </a:p>
          <a:p>
            <a:pPr lvl="1"/>
            <a:r>
              <a:rPr lang="en-US" dirty="0"/>
              <a:t>When declaration and initialization happens on the same line</a:t>
            </a:r>
          </a:p>
          <a:p>
            <a:r>
              <a:rPr lang="en-US" dirty="0"/>
              <a:t>When to use annotations:</a:t>
            </a:r>
          </a:p>
          <a:p>
            <a:pPr lvl="1"/>
            <a:r>
              <a:rPr lang="en-US" dirty="0"/>
              <a:t>When a function returns </a:t>
            </a:r>
            <a:r>
              <a:rPr lang="en-US" u="sng" dirty="0"/>
              <a:t>any</a:t>
            </a:r>
            <a:r>
              <a:rPr lang="en-US" dirty="0"/>
              <a:t> type</a:t>
            </a:r>
          </a:p>
          <a:p>
            <a:pPr lvl="1"/>
            <a:r>
              <a:rPr lang="en-US" dirty="0"/>
              <a:t>When variable declaration and initialization are done on different lines.</a:t>
            </a:r>
          </a:p>
          <a:p>
            <a:r>
              <a:rPr lang="en-US" dirty="0"/>
              <a:t>Always prefer type inference, keeping explicitly type code to a minimum.</a:t>
            </a:r>
          </a:p>
        </p:txBody>
      </p:sp>
    </p:spTree>
    <p:extLst>
      <p:ext uri="{BB962C8B-B14F-4D97-AF65-F5344CB8AC3E}">
        <p14:creationId xmlns:p14="http://schemas.microsoft.com/office/powerpoint/2010/main" val="167447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4678-1F25-CF48-AB67-B739113D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C562-1572-024E-B3D4-1CBB887E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that compiles down to JavaScript code and can be referenced by other parts of code</a:t>
            </a:r>
          </a:p>
          <a:p>
            <a:r>
              <a:rPr lang="en-US" dirty="0"/>
              <a:t>Constrain set of values and assign contextual names</a:t>
            </a:r>
          </a:p>
          <a:p>
            <a:r>
              <a:rPr lang="en-US" dirty="0"/>
              <a:t>Enables maintainability and readability of code</a:t>
            </a:r>
          </a:p>
          <a:p>
            <a:r>
              <a:rPr lang="en-US" u="sng" dirty="0"/>
              <a:t>Reverse-mapping</a:t>
            </a:r>
          </a:p>
          <a:p>
            <a:r>
              <a:rPr lang="en-US" dirty="0"/>
              <a:t>String and const </a:t>
            </a:r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2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4678-1F25-CF48-AB67-B739113D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C562-1572-024E-B3D4-1CBB887E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MDN: Represents </a:t>
            </a:r>
            <a:r>
              <a:rPr lang="en-US" u="sng" dirty="0"/>
              <a:t>eventual completion</a:t>
            </a:r>
            <a:r>
              <a:rPr lang="en-US" dirty="0"/>
              <a:t> (or failure) of an async operation, and its resulting value.</a:t>
            </a:r>
          </a:p>
          <a:p>
            <a:r>
              <a:rPr lang="en-US" dirty="0"/>
              <a:t>Status:</a:t>
            </a:r>
          </a:p>
          <a:p>
            <a:pPr lvl="1"/>
            <a:r>
              <a:rPr lang="en-US" dirty="0"/>
              <a:t>Fulfilled: When promise succeeds</a:t>
            </a:r>
          </a:p>
          <a:p>
            <a:pPr lvl="1"/>
            <a:r>
              <a:rPr lang="en-US" dirty="0"/>
              <a:t>Rejected: When promise fails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Pending: Neither fulfilled nor rejected</a:t>
            </a:r>
          </a:p>
          <a:p>
            <a:pPr lvl="1"/>
            <a:r>
              <a:rPr lang="en-US" dirty="0"/>
              <a:t>Settled: Either fulfilled or rejected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B75BEBE-A271-A347-A2CE-56510D287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307" y="2843562"/>
            <a:ext cx="1163908" cy="634667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8F787A1-BE80-4E44-857A-6E10C691F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546" y="2827786"/>
            <a:ext cx="1509595" cy="650443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75B0758-314F-A84B-BD04-4DC9CA187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307" y="3478229"/>
            <a:ext cx="1163908" cy="618891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0A30DA6-FAD1-0F4F-AE29-29193E52B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545" y="3483804"/>
            <a:ext cx="1509595" cy="6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4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4678-1F25-CF48-AB67-B739113D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async-await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C562-1572-024E-B3D4-1CBB887E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Treats functions returning promises as if they were synchronous</a:t>
            </a:r>
          </a:p>
          <a:p>
            <a:r>
              <a:rPr lang="en-US" dirty="0"/>
              <a:t>Can be used in place of promises</a:t>
            </a:r>
          </a:p>
          <a:p>
            <a:r>
              <a:rPr lang="en-US" dirty="0"/>
              <a:t>Wide support in browsers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819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12460</TotalTime>
  <Words>347</Words>
  <Application>Microsoft Macintosh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Getting started with TypeScript</vt:lpstr>
      <vt:lpstr>Agenda</vt:lpstr>
      <vt:lpstr>What is TypeScript</vt:lpstr>
      <vt:lpstr>Why TypeScript</vt:lpstr>
      <vt:lpstr>Primitive and object types</vt:lpstr>
      <vt:lpstr>Type Annotation and Type Inference</vt:lpstr>
      <vt:lpstr>Enums</vt:lpstr>
      <vt:lpstr>Promise</vt:lpstr>
      <vt:lpstr>async-await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Anup Vasudeva</dc:creator>
  <cp:lastModifiedBy>Anup Vasudeva</cp:lastModifiedBy>
  <cp:revision>53</cp:revision>
  <dcterms:created xsi:type="dcterms:W3CDTF">2019-10-08T09:42:46Z</dcterms:created>
  <dcterms:modified xsi:type="dcterms:W3CDTF">2020-04-14T08:30:00Z</dcterms:modified>
</cp:coreProperties>
</file>