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9" r:id="rId1"/>
  </p:sldMasterIdLst>
  <p:notesMasterIdLst>
    <p:notesMasterId r:id="rId25"/>
  </p:notesMasterIdLst>
  <p:handoutMasterIdLst>
    <p:handoutMasterId r:id="rId26"/>
  </p:handoutMasterIdLst>
  <p:sldIdLst>
    <p:sldId id="339" r:id="rId2"/>
    <p:sldId id="359" r:id="rId3"/>
    <p:sldId id="341" r:id="rId4"/>
    <p:sldId id="258" r:id="rId5"/>
    <p:sldId id="342" r:id="rId6"/>
    <p:sldId id="266" r:id="rId7"/>
    <p:sldId id="360" r:id="rId8"/>
    <p:sldId id="345" r:id="rId9"/>
    <p:sldId id="346" r:id="rId10"/>
    <p:sldId id="347" r:id="rId11"/>
    <p:sldId id="353" r:id="rId12"/>
    <p:sldId id="348" r:id="rId13"/>
    <p:sldId id="349" r:id="rId14"/>
    <p:sldId id="350" r:id="rId15"/>
    <p:sldId id="351" r:id="rId16"/>
    <p:sldId id="344" r:id="rId17"/>
    <p:sldId id="354" r:id="rId18"/>
    <p:sldId id="355" r:id="rId19"/>
    <p:sldId id="356" r:id="rId20"/>
    <p:sldId id="357" r:id="rId21"/>
    <p:sldId id="338" r:id="rId22"/>
    <p:sldId id="358"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CBE61FD-112C-4EEA-97B0-DC66089E1CE1}">
          <p14:sldIdLst>
            <p14:sldId id="339"/>
            <p14:sldId id="359"/>
            <p14:sldId id="341"/>
            <p14:sldId id="258"/>
            <p14:sldId id="342"/>
            <p14:sldId id="266"/>
            <p14:sldId id="360"/>
            <p14:sldId id="345"/>
            <p14:sldId id="346"/>
            <p14:sldId id="347"/>
            <p14:sldId id="353"/>
            <p14:sldId id="348"/>
            <p14:sldId id="349"/>
            <p14:sldId id="350"/>
            <p14:sldId id="351"/>
            <p14:sldId id="344"/>
            <p14:sldId id="354"/>
            <p14:sldId id="355"/>
            <p14:sldId id="356"/>
            <p14:sldId id="357"/>
            <p14:sldId id="338"/>
            <p14:sldId id="358"/>
            <p14:sldId id="27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wner" initials="" lastIdx="0" clrIdx="0"/>
  <p:cmAuthor id="1" name="Henning Olesen" initials="HO" lastIdx="1" clrIdx="1"/>
  <p:cmAuthor id="2" name="Nilay Patil" initials="NP" lastIdx="1" clrIdx="2">
    <p:extLst>
      <p:ext uri="{19B8F6BF-5375-455C-9EA6-DF929625EA0E}">
        <p15:presenceInfo xmlns:p15="http://schemas.microsoft.com/office/powerpoint/2012/main" userId="65edc4897f9fe0cc" providerId="Windows Live"/>
      </p:ext>
    </p:extLst>
  </p:cmAuthor>
  <p:cmAuthor id="3" name="manish parikh" initials="mp" lastIdx="1" clrIdx="3">
    <p:extLst>
      <p:ext uri="{19B8F6BF-5375-455C-9EA6-DF929625EA0E}">
        <p15:presenceInfo xmlns:p15="http://schemas.microsoft.com/office/powerpoint/2012/main" userId="0dbc5077f19b5dd1" providerId="Windows Live"/>
      </p:ext>
    </p:extLst>
  </p:cmAuthor>
  <p:cmAuthor id="4" name="abhishek sawant" initials="as" lastIdx="2" clrIdx="4">
    <p:extLst>
      <p:ext uri="{19B8F6BF-5375-455C-9EA6-DF929625EA0E}">
        <p15:presenceInfo xmlns:p15="http://schemas.microsoft.com/office/powerpoint/2012/main" userId="7d185e278beaaba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5196" autoAdjust="0"/>
  </p:normalViewPr>
  <p:slideViewPr>
    <p:cSldViewPr snapToGrid="0">
      <p:cViewPr varScale="1">
        <p:scale>
          <a:sx n="81" d="100"/>
          <a:sy n="81" d="100"/>
        </p:scale>
        <p:origin x="74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sawant" userId="7d185e278beaabae" providerId="LiveId" clId="{8705D3E8-B0A0-4972-AAB3-96A2A578BC48}"/>
    <pc:docChg chg="custSel addSld delSld modSld modSection">
      <pc:chgData name="abhishek sawant" userId="7d185e278beaabae" providerId="LiveId" clId="{8705D3E8-B0A0-4972-AAB3-96A2A578BC48}" dt="2024-06-20T03:16:34.598" v="58" actId="1076"/>
      <pc:docMkLst>
        <pc:docMk/>
      </pc:docMkLst>
      <pc:sldChg chg="addSp delSp modSp mod chgLayout">
        <pc:chgData name="abhishek sawant" userId="7d185e278beaabae" providerId="LiveId" clId="{8705D3E8-B0A0-4972-AAB3-96A2A578BC48}" dt="2024-06-14T14:35:53.139" v="26" actId="14100"/>
        <pc:sldMkLst>
          <pc:docMk/>
          <pc:sldMk cId="2913695731" sldId="339"/>
        </pc:sldMkLst>
        <pc:spChg chg="mod ord">
          <ac:chgData name="abhishek sawant" userId="7d185e278beaabae" providerId="LiveId" clId="{8705D3E8-B0A0-4972-AAB3-96A2A578BC48}" dt="2024-06-14T14:32:44.041" v="16" actId="700"/>
          <ac:spMkLst>
            <pc:docMk/>
            <pc:sldMk cId="2913695731" sldId="339"/>
            <ac:spMk id="2" creationId="{B6672E8D-51BA-83B7-7E13-87207920B224}"/>
          </ac:spMkLst>
        </pc:spChg>
        <pc:spChg chg="add del mod">
          <ac:chgData name="abhishek sawant" userId="7d185e278beaabae" providerId="LiveId" clId="{8705D3E8-B0A0-4972-AAB3-96A2A578BC48}" dt="2024-06-14T14:32:30.951" v="13" actId="478"/>
          <ac:spMkLst>
            <pc:docMk/>
            <pc:sldMk cId="2913695731" sldId="339"/>
            <ac:spMk id="4" creationId="{6E8D9DC1-12AE-9A4C-8923-3C718A402457}"/>
          </ac:spMkLst>
        </pc:spChg>
        <pc:spChg chg="mod ord">
          <ac:chgData name="abhishek sawant" userId="7d185e278beaabae" providerId="LiveId" clId="{8705D3E8-B0A0-4972-AAB3-96A2A578BC48}" dt="2024-06-14T14:32:44.041" v="16" actId="700"/>
          <ac:spMkLst>
            <pc:docMk/>
            <pc:sldMk cId="2913695731" sldId="339"/>
            <ac:spMk id="7" creationId="{B97681A0-3C93-CC14-E28F-B2437CF7D2D2}"/>
          </ac:spMkLst>
        </pc:spChg>
        <pc:spChg chg="add mod">
          <ac:chgData name="abhishek sawant" userId="7d185e278beaabae" providerId="LiveId" clId="{8705D3E8-B0A0-4972-AAB3-96A2A578BC48}" dt="2024-06-14T14:35:53.139" v="26" actId="14100"/>
          <ac:spMkLst>
            <pc:docMk/>
            <pc:sldMk cId="2913695731" sldId="339"/>
            <ac:spMk id="8" creationId="{E5532E54-4626-1E8F-63F0-043D56158295}"/>
          </ac:spMkLst>
        </pc:spChg>
        <pc:picChg chg="mod">
          <ac:chgData name="abhishek sawant" userId="7d185e278beaabae" providerId="LiveId" clId="{8705D3E8-B0A0-4972-AAB3-96A2A578BC48}" dt="2024-06-14T14:30:38.460" v="2" actId="1076"/>
          <ac:picMkLst>
            <pc:docMk/>
            <pc:sldMk cId="2913695731" sldId="339"/>
            <ac:picMk id="5" creationId="{F604F8F4-3836-08F7-3F9F-359900860710}"/>
          </ac:picMkLst>
        </pc:picChg>
      </pc:sldChg>
      <pc:sldChg chg="delSp modSp mod">
        <pc:chgData name="abhishek sawant" userId="7d185e278beaabae" providerId="LiveId" clId="{8705D3E8-B0A0-4972-AAB3-96A2A578BC48}" dt="2024-06-20T03:16:34.598" v="58" actId="1076"/>
        <pc:sldMkLst>
          <pc:docMk/>
          <pc:sldMk cId="4105771542" sldId="350"/>
        </pc:sldMkLst>
        <pc:spChg chg="mod">
          <ac:chgData name="abhishek sawant" userId="7d185e278beaabae" providerId="LiveId" clId="{8705D3E8-B0A0-4972-AAB3-96A2A578BC48}" dt="2024-06-20T03:16:25.281" v="57" actId="14100"/>
          <ac:spMkLst>
            <pc:docMk/>
            <pc:sldMk cId="4105771542" sldId="350"/>
            <ac:spMk id="5" creationId="{F74A6556-3BE6-7087-1755-16916490A540}"/>
          </ac:spMkLst>
        </pc:spChg>
        <pc:spChg chg="del">
          <ac:chgData name="abhishek sawant" userId="7d185e278beaabae" providerId="LiveId" clId="{8705D3E8-B0A0-4972-AAB3-96A2A578BC48}" dt="2024-06-20T03:15:45.926" v="49" actId="478"/>
          <ac:spMkLst>
            <pc:docMk/>
            <pc:sldMk cId="4105771542" sldId="350"/>
            <ac:spMk id="7" creationId="{8E41C10D-F457-6F78-A58A-37EFD7C9B8D5}"/>
          </ac:spMkLst>
        </pc:spChg>
        <pc:picChg chg="mod">
          <ac:chgData name="abhishek sawant" userId="7d185e278beaabae" providerId="LiveId" clId="{8705D3E8-B0A0-4972-AAB3-96A2A578BC48}" dt="2024-06-20T03:16:34.598" v="58" actId="1076"/>
          <ac:picMkLst>
            <pc:docMk/>
            <pc:sldMk cId="4105771542" sldId="350"/>
            <ac:picMk id="8194" creationId="{4AA63245-718E-8C63-9787-439A2F1B5E7E}"/>
          </ac:picMkLst>
        </pc:picChg>
        <pc:picChg chg="del">
          <ac:chgData name="abhishek sawant" userId="7d185e278beaabae" providerId="LiveId" clId="{8705D3E8-B0A0-4972-AAB3-96A2A578BC48}" dt="2024-06-20T03:15:48.231" v="50" actId="478"/>
          <ac:picMkLst>
            <pc:docMk/>
            <pc:sldMk cId="4105771542" sldId="350"/>
            <ac:picMk id="8196" creationId="{A79ECEF1-6DF1-DC08-C4DC-DCEDEDE4390B}"/>
          </ac:picMkLst>
        </pc:picChg>
      </pc:sldChg>
      <pc:sldChg chg="modSp mod">
        <pc:chgData name="abhishek sawant" userId="7d185e278beaabae" providerId="LiveId" clId="{8705D3E8-B0A0-4972-AAB3-96A2A578BC48}" dt="2024-06-20T01:24:03.512" v="48" actId="20577"/>
        <pc:sldMkLst>
          <pc:docMk/>
          <pc:sldMk cId="3683952125" sldId="354"/>
        </pc:sldMkLst>
        <pc:spChg chg="mod">
          <ac:chgData name="abhishek sawant" userId="7d185e278beaabae" providerId="LiveId" clId="{8705D3E8-B0A0-4972-AAB3-96A2A578BC48}" dt="2024-06-20T01:24:03.512" v="48" actId="20577"/>
          <ac:spMkLst>
            <pc:docMk/>
            <pc:sldMk cId="3683952125" sldId="354"/>
            <ac:spMk id="7" creationId="{18A55A37-361C-D880-BF8D-BF36F597D1AC}"/>
          </ac:spMkLst>
        </pc:spChg>
      </pc:sldChg>
      <pc:sldChg chg="addSp delSp modSp mod">
        <pc:chgData name="abhishek sawant" userId="7d185e278beaabae" providerId="LiveId" clId="{8705D3E8-B0A0-4972-AAB3-96A2A578BC48}" dt="2024-06-17T20:41:26.966" v="46" actId="14100"/>
        <pc:sldMkLst>
          <pc:docMk/>
          <pc:sldMk cId="2092199092" sldId="356"/>
        </pc:sldMkLst>
        <pc:picChg chg="add del mod">
          <ac:chgData name="abhishek sawant" userId="7d185e278beaabae" providerId="LiveId" clId="{8705D3E8-B0A0-4972-AAB3-96A2A578BC48}" dt="2024-06-17T20:39:09.407" v="29" actId="21"/>
          <ac:picMkLst>
            <pc:docMk/>
            <pc:sldMk cId="2092199092" sldId="356"/>
            <ac:picMk id="3" creationId="{91C8B01D-9228-A469-FF1C-6551C7E96CD7}"/>
          </ac:picMkLst>
        </pc:picChg>
        <pc:picChg chg="add del mod">
          <ac:chgData name="abhishek sawant" userId="7d185e278beaabae" providerId="LiveId" clId="{8705D3E8-B0A0-4972-AAB3-96A2A578BC48}" dt="2024-06-17T20:39:16.295" v="31" actId="21"/>
          <ac:picMkLst>
            <pc:docMk/>
            <pc:sldMk cId="2092199092" sldId="356"/>
            <ac:picMk id="5" creationId="{91C8B01D-9228-A469-FF1C-6551C7E96CD7}"/>
          </ac:picMkLst>
        </pc:picChg>
        <pc:picChg chg="add mod">
          <ac:chgData name="abhishek sawant" userId="7d185e278beaabae" providerId="LiveId" clId="{8705D3E8-B0A0-4972-AAB3-96A2A578BC48}" dt="2024-06-17T20:41:26.966" v="46" actId="14100"/>
          <ac:picMkLst>
            <pc:docMk/>
            <pc:sldMk cId="2092199092" sldId="356"/>
            <ac:picMk id="9" creationId="{7F7C4748-E35A-81BD-DF42-107F27829C23}"/>
          </ac:picMkLst>
        </pc:picChg>
        <pc:picChg chg="del">
          <ac:chgData name="abhishek sawant" userId="7d185e278beaabae" providerId="LiveId" clId="{8705D3E8-B0A0-4972-AAB3-96A2A578BC48}" dt="2024-06-17T20:39:00.796" v="27" actId="21"/>
          <ac:picMkLst>
            <pc:docMk/>
            <pc:sldMk cId="2092199092" sldId="356"/>
            <ac:picMk id="10" creationId="{91C8B01D-9228-A469-FF1C-6551C7E96CD7}"/>
          </ac:picMkLst>
        </pc:picChg>
      </pc:sldChg>
      <pc:sldChg chg="new del">
        <pc:chgData name="abhishek sawant" userId="7d185e278beaabae" providerId="LiveId" clId="{8705D3E8-B0A0-4972-AAB3-96A2A578BC48}" dt="2024-06-14T14:30:23.159" v="1" actId="2696"/>
        <pc:sldMkLst>
          <pc:docMk/>
          <pc:sldMk cId="1689536079" sldId="36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2C744EB-038C-4ACE-9EF4-9DE9752C8445}" type="datetimeFigureOut">
              <a:rPr lang="en-US" smtClean="0"/>
              <a:pPr/>
              <a:t>6/20/2024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622249-4089-4C86-A996-138B2A2FD830}"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418AC3-CDDD-4204-9941-8E906092728C}" type="datetimeFigureOut">
              <a:rPr lang="en-US" smtClean="0"/>
              <a:pPr/>
              <a:t>6/20/2024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F87C89-4F4C-4EC4-BD93-424FE5A97156}" type="slidenum">
              <a:rPr lang="en-US" smtClean="0"/>
              <a:pPr/>
              <a:t>‹#›</a:t>
            </a:fld>
            <a:endParaRPr lang="en-US"/>
          </a:p>
        </p:txBody>
      </p:sp>
    </p:spTree>
    <p:extLst>
      <p:ext uri="{BB962C8B-B14F-4D97-AF65-F5344CB8AC3E}">
        <p14:creationId xmlns:p14="http://schemas.microsoft.com/office/powerpoint/2010/main" val="26307489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40F87C89-4F4C-4EC4-BD93-424FE5A97156}" type="slidenum">
              <a:rPr lang="en-US" smtClean="0"/>
              <a:pPr/>
              <a:t>21</a:t>
            </a:fld>
            <a:endParaRPr lang="en-US"/>
          </a:p>
        </p:txBody>
      </p:sp>
    </p:spTree>
    <p:extLst>
      <p:ext uri="{BB962C8B-B14F-4D97-AF65-F5344CB8AC3E}">
        <p14:creationId xmlns:p14="http://schemas.microsoft.com/office/powerpoint/2010/main" val="2427558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16013-8C70-7878-AD74-CF9D326ECA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75D9DEE-24D3-BEAB-EAA7-F55E9315C3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9C1B9E-4662-9AD9-CC36-CEC7ADCC47BA}"/>
              </a:ext>
            </a:extLst>
          </p:cNvPr>
          <p:cNvSpPr>
            <a:spLocks noGrp="1"/>
          </p:cNvSpPr>
          <p:nvPr>
            <p:ph type="dt" sz="half" idx="10"/>
          </p:nvPr>
        </p:nvSpPr>
        <p:spPr/>
        <p:txBody>
          <a:bodyPr/>
          <a:lstStyle/>
          <a:p>
            <a:fld id="{963D683D-B1DA-48AE-A5BB-7507CC8A8471}" type="datetime1">
              <a:rPr lang="en-IN" smtClean="0"/>
              <a:t>20-06-2024</a:t>
            </a:fld>
            <a:endParaRPr lang="en-US"/>
          </a:p>
        </p:txBody>
      </p:sp>
      <p:sp>
        <p:nvSpPr>
          <p:cNvPr id="5" name="Footer Placeholder 4">
            <a:extLst>
              <a:ext uri="{FF2B5EF4-FFF2-40B4-BE49-F238E27FC236}">
                <a16:creationId xmlns:a16="http://schemas.microsoft.com/office/drawing/2014/main" id="{C2D3E325-F310-F400-82FE-3070D4E2E5BC}"/>
              </a:ext>
            </a:extLst>
          </p:cNvPr>
          <p:cNvSpPr>
            <a:spLocks noGrp="1"/>
          </p:cNvSpPr>
          <p:nvPr>
            <p:ph type="ftr" sz="quarter" idx="11"/>
          </p:nvPr>
        </p:nvSpPr>
        <p:spPr/>
        <p:txBody>
          <a:bodyPr/>
          <a:lstStyle/>
          <a:p>
            <a:r>
              <a:rPr lang="en-US"/>
              <a:t>BE Project SKNCOE 2022-23</a:t>
            </a:r>
          </a:p>
        </p:txBody>
      </p:sp>
      <p:sp>
        <p:nvSpPr>
          <p:cNvPr id="6" name="Slide Number Placeholder 5">
            <a:extLst>
              <a:ext uri="{FF2B5EF4-FFF2-40B4-BE49-F238E27FC236}">
                <a16:creationId xmlns:a16="http://schemas.microsoft.com/office/drawing/2014/main" id="{5E0BBFC4-5D41-5FBC-7530-FE0544FC599F}"/>
              </a:ext>
            </a:extLst>
          </p:cNvPr>
          <p:cNvSpPr>
            <a:spLocks noGrp="1"/>
          </p:cNvSpPr>
          <p:nvPr>
            <p:ph type="sldNum" sz="quarter" idx="12"/>
          </p:nvPr>
        </p:nvSpPr>
        <p:spPr/>
        <p:txBody>
          <a:bodyPr/>
          <a:lstStyle/>
          <a:p>
            <a:fld id="{6ABFD712-9A51-4586-91F9-28577CD1986E}" type="slidenum">
              <a:rPr lang="en-US" smtClean="0"/>
              <a:pPr/>
              <a:t>‹#›</a:t>
            </a:fld>
            <a:endParaRPr lang="en-US"/>
          </a:p>
        </p:txBody>
      </p:sp>
    </p:spTree>
    <p:extLst>
      <p:ext uri="{BB962C8B-B14F-4D97-AF65-F5344CB8AC3E}">
        <p14:creationId xmlns:p14="http://schemas.microsoft.com/office/powerpoint/2010/main" val="3616823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6D477-4944-C861-EDFE-3E38ABDEB5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EFC672-9968-6AF2-1D89-BBF1C6462B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A68538-2D05-E226-64B8-14FFFB92F45C}"/>
              </a:ext>
            </a:extLst>
          </p:cNvPr>
          <p:cNvSpPr>
            <a:spLocks noGrp="1"/>
          </p:cNvSpPr>
          <p:nvPr>
            <p:ph type="dt" sz="half" idx="10"/>
          </p:nvPr>
        </p:nvSpPr>
        <p:spPr/>
        <p:txBody>
          <a:bodyPr/>
          <a:lstStyle/>
          <a:p>
            <a:fld id="{465CE699-D5D1-48DB-BEAE-247B49D360C1}" type="datetime1">
              <a:rPr lang="en-IN" smtClean="0"/>
              <a:t>20-06-2024</a:t>
            </a:fld>
            <a:endParaRPr lang="en-US"/>
          </a:p>
        </p:txBody>
      </p:sp>
      <p:sp>
        <p:nvSpPr>
          <p:cNvPr id="5" name="Footer Placeholder 4">
            <a:extLst>
              <a:ext uri="{FF2B5EF4-FFF2-40B4-BE49-F238E27FC236}">
                <a16:creationId xmlns:a16="http://schemas.microsoft.com/office/drawing/2014/main" id="{A3FB0299-0896-034D-834E-4EA9DDF7E97F}"/>
              </a:ext>
            </a:extLst>
          </p:cNvPr>
          <p:cNvSpPr>
            <a:spLocks noGrp="1"/>
          </p:cNvSpPr>
          <p:nvPr>
            <p:ph type="ftr" sz="quarter" idx="11"/>
          </p:nvPr>
        </p:nvSpPr>
        <p:spPr/>
        <p:txBody>
          <a:bodyPr/>
          <a:lstStyle/>
          <a:p>
            <a:r>
              <a:rPr lang="en-US"/>
              <a:t>BE Project SKNCOE 2022-23</a:t>
            </a:r>
          </a:p>
        </p:txBody>
      </p:sp>
      <p:sp>
        <p:nvSpPr>
          <p:cNvPr id="6" name="Slide Number Placeholder 5">
            <a:extLst>
              <a:ext uri="{FF2B5EF4-FFF2-40B4-BE49-F238E27FC236}">
                <a16:creationId xmlns:a16="http://schemas.microsoft.com/office/drawing/2014/main" id="{A3BD6AA5-AC90-31CC-4F08-A84074A7F9C3}"/>
              </a:ext>
            </a:extLst>
          </p:cNvPr>
          <p:cNvSpPr>
            <a:spLocks noGrp="1"/>
          </p:cNvSpPr>
          <p:nvPr>
            <p:ph type="sldNum" sz="quarter" idx="12"/>
          </p:nvPr>
        </p:nvSpPr>
        <p:spPr/>
        <p:txBody>
          <a:bodyPr/>
          <a:lstStyle/>
          <a:p>
            <a:fld id="{6ABFD712-9A51-4586-91F9-28577CD1986E}" type="slidenum">
              <a:rPr lang="en-US" smtClean="0"/>
              <a:pPr/>
              <a:t>‹#›</a:t>
            </a:fld>
            <a:endParaRPr lang="en-US"/>
          </a:p>
        </p:txBody>
      </p:sp>
    </p:spTree>
    <p:extLst>
      <p:ext uri="{BB962C8B-B14F-4D97-AF65-F5344CB8AC3E}">
        <p14:creationId xmlns:p14="http://schemas.microsoft.com/office/powerpoint/2010/main" val="8229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B21AC4-BCD8-3F19-FD9F-C2937D80CA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439728-6B48-8203-7B8F-568A786C82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5CE690-2550-2655-1F67-5F0117072B55}"/>
              </a:ext>
            </a:extLst>
          </p:cNvPr>
          <p:cNvSpPr>
            <a:spLocks noGrp="1"/>
          </p:cNvSpPr>
          <p:nvPr>
            <p:ph type="dt" sz="half" idx="10"/>
          </p:nvPr>
        </p:nvSpPr>
        <p:spPr/>
        <p:txBody>
          <a:bodyPr/>
          <a:lstStyle/>
          <a:p>
            <a:fld id="{97A212B6-CFC8-4937-93E7-556778E01E57}" type="datetime1">
              <a:rPr lang="en-IN" smtClean="0"/>
              <a:t>20-06-2024</a:t>
            </a:fld>
            <a:endParaRPr lang="en-US"/>
          </a:p>
        </p:txBody>
      </p:sp>
      <p:sp>
        <p:nvSpPr>
          <p:cNvPr id="5" name="Footer Placeholder 4">
            <a:extLst>
              <a:ext uri="{FF2B5EF4-FFF2-40B4-BE49-F238E27FC236}">
                <a16:creationId xmlns:a16="http://schemas.microsoft.com/office/drawing/2014/main" id="{2EF83269-A92D-59FB-B72C-00C4DA1D676C}"/>
              </a:ext>
            </a:extLst>
          </p:cNvPr>
          <p:cNvSpPr>
            <a:spLocks noGrp="1"/>
          </p:cNvSpPr>
          <p:nvPr>
            <p:ph type="ftr" sz="quarter" idx="11"/>
          </p:nvPr>
        </p:nvSpPr>
        <p:spPr/>
        <p:txBody>
          <a:bodyPr/>
          <a:lstStyle/>
          <a:p>
            <a:r>
              <a:rPr lang="en-US"/>
              <a:t>BE Project SKNCOE 2022-23</a:t>
            </a:r>
          </a:p>
        </p:txBody>
      </p:sp>
      <p:sp>
        <p:nvSpPr>
          <p:cNvPr id="6" name="Slide Number Placeholder 5">
            <a:extLst>
              <a:ext uri="{FF2B5EF4-FFF2-40B4-BE49-F238E27FC236}">
                <a16:creationId xmlns:a16="http://schemas.microsoft.com/office/drawing/2014/main" id="{0142A5C4-DDA2-121E-D719-4D0D3FFF1A0E}"/>
              </a:ext>
            </a:extLst>
          </p:cNvPr>
          <p:cNvSpPr>
            <a:spLocks noGrp="1"/>
          </p:cNvSpPr>
          <p:nvPr>
            <p:ph type="sldNum" sz="quarter" idx="12"/>
          </p:nvPr>
        </p:nvSpPr>
        <p:spPr/>
        <p:txBody>
          <a:bodyPr/>
          <a:lstStyle/>
          <a:p>
            <a:fld id="{6ABFD712-9A51-4586-91F9-28577CD1986E}" type="slidenum">
              <a:rPr lang="en-US" smtClean="0"/>
              <a:pPr/>
              <a:t>‹#›</a:t>
            </a:fld>
            <a:endParaRPr lang="en-US"/>
          </a:p>
        </p:txBody>
      </p:sp>
    </p:spTree>
    <p:extLst>
      <p:ext uri="{BB962C8B-B14F-4D97-AF65-F5344CB8AC3E}">
        <p14:creationId xmlns:p14="http://schemas.microsoft.com/office/powerpoint/2010/main" val="2838647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BC3D7-DCE4-461F-67FB-5493667838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A9E9E9-FDA3-845B-3742-1CB5FAA496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D67196-F182-CD28-307D-5819AB8550B5}"/>
              </a:ext>
            </a:extLst>
          </p:cNvPr>
          <p:cNvSpPr>
            <a:spLocks noGrp="1"/>
          </p:cNvSpPr>
          <p:nvPr>
            <p:ph type="dt" sz="half" idx="10"/>
          </p:nvPr>
        </p:nvSpPr>
        <p:spPr/>
        <p:txBody>
          <a:bodyPr/>
          <a:lstStyle/>
          <a:p>
            <a:fld id="{FBC0BC87-4C52-46EC-8D6B-E2CAE06EB73F}" type="datetime1">
              <a:rPr lang="en-IN" smtClean="0"/>
              <a:t>20-06-2024</a:t>
            </a:fld>
            <a:endParaRPr lang="en-US"/>
          </a:p>
        </p:txBody>
      </p:sp>
      <p:sp>
        <p:nvSpPr>
          <p:cNvPr id="5" name="Footer Placeholder 4">
            <a:extLst>
              <a:ext uri="{FF2B5EF4-FFF2-40B4-BE49-F238E27FC236}">
                <a16:creationId xmlns:a16="http://schemas.microsoft.com/office/drawing/2014/main" id="{398282C9-4DD5-5BBF-73BB-F7D67791FD2E}"/>
              </a:ext>
            </a:extLst>
          </p:cNvPr>
          <p:cNvSpPr>
            <a:spLocks noGrp="1"/>
          </p:cNvSpPr>
          <p:nvPr>
            <p:ph type="ftr" sz="quarter" idx="11"/>
          </p:nvPr>
        </p:nvSpPr>
        <p:spPr/>
        <p:txBody>
          <a:bodyPr/>
          <a:lstStyle/>
          <a:p>
            <a:r>
              <a:rPr lang="en-US"/>
              <a:t>BE Project SKNCOE 2022-23</a:t>
            </a:r>
          </a:p>
        </p:txBody>
      </p:sp>
      <p:sp>
        <p:nvSpPr>
          <p:cNvPr id="6" name="Slide Number Placeholder 5">
            <a:extLst>
              <a:ext uri="{FF2B5EF4-FFF2-40B4-BE49-F238E27FC236}">
                <a16:creationId xmlns:a16="http://schemas.microsoft.com/office/drawing/2014/main" id="{ACD54B9E-C77F-EA5E-18EB-60E90096AE93}"/>
              </a:ext>
            </a:extLst>
          </p:cNvPr>
          <p:cNvSpPr>
            <a:spLocks noGrp="1"/>
          </p:cNvSpPr>
          <p:nvPr>
            <p:ph type="sldNum" sz="quarter" idx="12"/>
          </p:nvPr>
        </p:nvSpPr>
        <p:spPr/>
        <p:txBody>
          <a:bodyPr/>
          <a:lstStyle/>
          <a:p>
            <a:fld id="{6ABFD712-9A51-4586-91F9-28577CD1986E}" type="slidenum">
              <a:rPr lang="en-US" smtClean="0"/>
              <a:pPr/>
              <a:t>‹#›</a:t>
            </a:fld>
            <a:endParaRPr lang="en-US"/>
          </a:p>
        </p:txBody>
      </p:sp>
    </p:spTree>
    <p:extLst>
      <p:ext uri="{BB962C8B-B14F-4D97-AF65-F5344CB8AC3E}">
        <p14:creationId xmlns:p14="http://schemas.microsoft.com/office/powerpoint/2010/main" val="85305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EBC4A-9CF4-F527-42BF-3A709DB701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E96B86-8E27-52A0-1294-E51CEB6D1C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D1FCE6-5A19-4BCA-DB2A-A3106755E87F}"/>
              </a:ext>
            </a:extLst>
          </p:cNvPr>
          <p:cNvSpPr>
            <a:spLocks noGrp="1"/>
          </p:cNvSpPr>
          <p:nvPr>
            <p:ph type="dt" sz="half" idx="10"/>
          </p:nvPr>
        </p:nvSpPr>
        <p:spPr/>
        <p:txBody>
          <a:bodyPr/>
          <a:lstStyle/>
          <a:p>
            <a:fld id="{232A89F5-55A1-4DDE-8B34-6608CA8BD1C0}" type="datetime1">
              <a:rPr lang="en-IN" smtClean="0"/>
              <a:t>20-06-2024</a:t>
            </a:fld>
            <a:endParaRPr lang="en-US"/>
          </a:p>
        </p:txBody>
      </p:sp>
      <p:sp>
        <p:nvSpPr>
          <p:cNvPr id="5" name="Footer Placeholder 4">
            <a:extLst>
              <a:ext uri="{FF2B5EF4-FFF2-40B4-BE49-F238E27FC236}">
                <a16:creationId xmlns:a16="http://schemas.microsoft.com/office/drawing/2014/main" id="{77404457-5E0F-CF89-9528-5D2C655198DE}"/>
              </a:ext>
            </a:extLst>
          </p:cNvPr>
          <p:cNvSpPr>
            <a:spLocks noGrp="1"/>
          </p:cNvSpPr>
          <p:nvPr>
            <p:ph type="ftr" sz="quarter" idx="11"/>
          </p:nvPr>
        </p:nvSpPr>
        <p:spPr/>
        <p:txBody>
          <a:bodyPr/>
          <a:lstStyle/>
          <a:p>
            <a:r>
              <a:rPr lang="en-US"/>
              <a:t>BE Project SKNCOE 2022-23</a:t>
            </a:r>
          </a:p>
        </p:txBody>
      </p:sp>
      <p:sp>
        <p:nvSpPr>
          <p:cNvPr id="6" name="Slide Number Placeholder 5">
            <a:extLst>
              <a:ext uri="{FF2B5EF4-FFF2-40B4-BE49-F238E27FC236}">
                <a16:creationId xmlns:a16="http://schemas.microsoft.com/office/drawing/2014/main" id="{1EF99B91-86C1-5580-1C4A-37FF7B6A21F3}"/>
              </a:ext>
            </a:extLst>
          </p:cNvPr>
          <p:cNvSpPr>
            <a:spLocks noGrp="1"/>
          </p:cNvSpPr>
          <p:nvPr>
            <p:ph type="sldNum" sz="quarter" idx="12"/>
          </p:nvPr>
        </p:nvSpPr>
        <p:spPr/>
        <p:txBody>
          <a:bodyPr/>
          <a:lstStyle/>
          <a:p>
            <a:fld id="{6ABFD712-9A51-4586-91F9-28577CD1986E}" type="slidenum">
              <a:rPr lang="en-US" smtClean="0"/>
              <a:pPr/>
              <a:t>‹#›</a:t>
            </a:fld>
            <a:endParaRPr lang="en-US"/>
          </a:p>
        </p:txBody>
      </p:sp>
    </p:spTree>
    <p:extLst>
      <p:ext uri="{BB962C8B-B14F-4D97-AF65-F5344CB8AC3E}">
        <p14:creationId xmlns:p14="http://schemas.microsoft.com/office/powerpoint/2010/main" val="2089133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3E41-A093-2057-B3EA-80EB736942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EB9330-9164-8368-E676-A5E920A206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FC597D-CA6F-A242-3597-2C04FB7A52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8F4119E-9D7F-D6F3-55A2-5CDA19211F71}"/>
              </a:ext>
            </a:extLst>
          </p:cNvPr>
          <p:cNvSpPr>
            <a:spLocks noGrp="1"/>
          </p:cNvSpPr>
          <p:nvPr>
            <p:ph type="dt" sz="half" idx="10"/>
          </p:nvPr>
        </p:nvSpPr>
        <p:spPr/>
        <p:txBody>
          <a:bodyPr/>
          <a:lstStyle/>
          <a:p>
            <a:fld id="{F4BE2471-451C-46BE-8C17-054920933ADF}" type="datetime1">
              <a:rPr lang="en-IN" smtClean="0"/>
              <a:t>20-06-2024</a:t>
            </a:fld>
            <a:endParaRPr lang="en-US"/>
          </a:p>
        </p:txBody>
      </p:sp>
      <p:sp>
        <p:nvSpPr>
          <p:cNvPr id="6" name="Footer Placeholder 5">
            <a:extLst>
              <a:ext uri="{FF2B5EF4-FFF2-40B4-BE49-F238E27FC236}">
                <a16:creationId xmlns:a16="http://schemas.microsoft.com/office/drawing/2014/main" id="{CEB43F9B-07E1-046E-1390-730B082EA05F}"/>
              </a:ext>
            </a:extLst>
          </p:cNvPr>
          <p:cNvSpPr>
            <a:spLocks noGrp="1"/>
          </p:cNvSpPr>
          <p:nvPr>
            <p:ph type="ftr" sz="quarter" idx="11"/>
          </p:nvPr>
        </p:nvSpPr>
        <p:spPr/>
        <p:txBody>
          <a:bodyPr/>
          <a:lstStyle/>
          <a:p>
            <a:r>
              <a:rPr lang="en-US"/>
              <a:t>BE Project SKNCOE 2022-23</a:t>
            </a:r>
          </a:p>
        </p:txBody>
      </p:sp>
      <p:sp>
        <p:nvSpPr>
          <p:cNvPr id="7" name="Slide Number Placeholder 6">
            <a:extLst>
              <a:ext uri="{FF2B5EF4-FFF2-40B4-BE49-F238E27FC236}">
                <a16:creationId xmlns:a16="http://schemas.microsoft.com/office/drawing/2014/main" id="{264A5FDC-D711-4271-BA97-75B99D0B85AA}"/>
              </a:ext>
            </a:extLst>
          </p:cNvPr>
          <p:cNvSpPr>
            <a:spLocks noGrp="1"/>
          </p:cNvSpPr>
          <p:nvPr>
            <p:ph type="sldNum" sz="quarter" idx="12"/>
          </p:nvPr>
        </p:nvSpPr>
        <p:spPr/>
        <p:txBody>
          <a:bodyPr/>
          <a:lstStyle/>
          <a:p>
            <a:fld id="{6ABFD712-9A51-4586-91F9-28577CD1986E}" type="slidenum">
              <a:rPr lang="en-US" smtClean="0"/>
              <a:pPr/>
              <a:t>‹#›</a:t>
            </a:fld>
            <a:endParaRPr lang="en-US"/>
          </a:p>
        </p:txBody>
      </p:sp>
    </p:spTree>
    <p:extLst>
      <p:ext uri="{BB962C8B-B14F-4D97-AF65-F5344CB8AC3E}">
        <p14:creationId xmlns:p14="http://schemas.microsoft.com/office/powerpoint/2010/main" val="4096782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FC060-D2E4-AFD7-5069-0114E345CD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78E194-3151-2D60-C74A-E4AA1DD3C4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6FF8BA-E7E8-0815-1200-A39AD64BD0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55349B-ED70-1E2E-EB6C-9BF14DA846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15E0C-A715-F04E-831D-2F4028EE9B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BE3419-6089-D0C3-D274-EAF155F7479F}"/>
              </a:ext>
            </a:extLst>
          </p:cNvPr>
          <p:cNvSpPr>
            <a:spLocks noGrp="1"/>
          </p:cNvSpPr>
          <p:nvPr>
            <p:ph type="dt" sz="half" idx="10"/>
          </p:nvPr>
        </p:nvSpPr>
        <p:spPr/>
        <p:txBody>
          <a:bodyPr/>
          <a:lstStyle/>
          <a:p>
            <a:fld id="{4478C0F4-DBFE-4C8E-9C06-11608E5935CC}" type="datetime1">
              <a:rPr lang="en-IN" smtClean="0"/>
              <a:t>20-06-2024</a:t>
            </a:fld>
            <a:endParaRPr lang="en-US"/>
          </a:p>
        </p:txBody>
      </p:sp>
      <p:sp>
        <p:nvSpPr>
          <p:cNvPr id="8" name="Footer Placeholder 7">
            <a:extLst>
              <a:ext uri="{FF2B5EF4-FFF2-40B4-BE49-F238E27FC236}">
                <a16:creationId xmlns:a16="http://schemas.microsoft.com/office/drawing/2014/main" id="{D26072CC-F232-8A7C-A664-FFEF878291B9}"/>
              </a:ext>
            </a:extLst>
          </p:cNvPr>
          <p:cNvSpPr>
            <a:spLocks noGrp="1"/>
          </p:cNvSpPr>
          <p:nvPr>
            <p:ph type="ftr" sz="quarter" idx="11"/>
          </p:nvPr>
        </p:nvSpPr>
        <p:spPr/>
        <p:txBody>
          <a:bodyPr/>
          <a:lstStyle/>
          <a:p>
            <a:r>
              <a:rPr lang="en-US"/>
              <a:t>BE Project SKNCOE 2022-23</a:t>
            </a:r>
          </a:p>
        </p:txBody>
      </p:sp>
      <p:sp>
        <p:nvSpPr>
          <p:cNvPr id="9" name="Slide Number Placeholder 8">
            <a:extLst>
              <a:ext uri="{FF2B5EF4-FFF2-40B4-BE49-F238E27FC236}">
                <a16:creationId xmlns:a16="http://schemas.microsoft.com/office/drawing/2014/main" id="{915EF080-DAA5-FF41-60F2-69DC3E9359F7}"/>
              </a:ext>
            </a:extLst>
          </p:cNvPr>
          <p:cNvSpPr>
            <a:spLocks noGrp="1"/>
          </p:cNvSpPr>
          <p:nvPr>
            <p:ph type="sldNum" sz="quarter" idx="12"/>
          </p:nvPr>
        </p:nvSpPr>
        <p:spPr/>
        <p:txBody>
          <a:bodyPr/>
          <a:lstStyle/>
          <a:p>
            <a:fld id="{6ABFD712-9A51-4586-91F9-28577CD1986E}" type="slidenum">
              <a:rPr lang="en-US" smtClean="0"/>
              <a:pPr/>
              <a:t>‹#›</a:t>
            </a:fld>
            <a:endParaRPr lang="en-US"/>
          </a:p>
        </p:txBody>
      </p:sp>
    </p:spTree>
    <p:extLst>
      <p:ext uri="{BB962C8B-B14F-4D97-AF65-F5344CB8AC3E}">
        <p14:creationId xmlns:p14="http://schemas.microsoft.com/office/powerpoint/2010/main" val="1589793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4C428-9583-72AC-43C7-ED2CABB8B1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DF3DDB-B349-4FDB-945F-D2F6FD463538}"/>
              </a:ext>
            </a:extLst>
          </p:cNvPr>
          <p:cNvSpPr>
            <a:spLocks noGrp="1"/>
          </p:cNvSpPr>
          <p:nvPr>
            <p:ph type="dt" sz="half" idx="10"/>
          </p:nvPr>
        </p:nvSpPr>
        <p:spPr/>
        <p:txBody>
          <a:bodyPr/>
          <a:lstStyle/>
          <a:p>
            <a:fld id="{6F18C959-F137-485E-B00D-2EA5A0DFE32E}" type="datetime1">
              <a:rPr lang="en-IN" smtClean="0"/>
              <a:t>20-06-2024</a:t>
            </a:fld>
            <a:endParaRPr lang="en-US"/>
          </a:p>
        </p:txBody>
      </p:sp>
      <p:sp>
        <p:nvSpPr>
          <p:cNvPr id="4" name="Footer Placeholder 3">
            <a:extLst>
              <a:ext uri="{FF2B5EF4-FFF2-40B4-BE49-F238E27FC236}">
                <a16:creationId xmlns:a16="http://schemas.microsoft.com/office/drawing/2014/main" id="{4ABF1FD5-35F5-745A-258B-64C5DF5FA9FA}"/>
              </a:ext>
            </a:extLst>
          </p:cNvPr>
          <p:cNvSpPr>
            <a:spLocks noGrp="1"/>
          </p:cNvSpPr>
          <p:nvPr>
            <p:ph type="ftr" sz="quarter" idx="11"/>
          </p:nvPr>
        </p:nvSpPr>
        <p:spPr/>
        <p:txBody>
          <a:bodyPr/>
          <a:lstStyle/>
          <a:p>
            <a:r>
              <a:rPr lang="en-US"/>
              <a:t>BE Project SKNCOE 2022-23</a:t>
            </a:r>
          </a:p>
        </p:txBody>
      </p:sp>
      <p:sp>
        <p:nvSpPr>
          <p:cNvPr id="5" name="Slide Number Placeholder 4">
            <a:extLst>
              <a:ext uri="{FF2B5EF4-FFF2-40B4-BE49-F238E27FC236}">
                <a16:creationId xmlns:a16="http://schemas.microsoft.com/office/drawing/2014/main" id="{404D93BC-5B02-C93D-066C-110D821D099C}"/>
              </a:ext>
            </a:extLst>
          </p:cNvPr>
          <p:cNvSpPr>
            <a:spLocks noGrp="1"/>
          </p:cNvSpPr>
          <p:nvPr>
            <p:ph type="sldNum" sz="quarter" idx="12"/>
          </p:nvPr>
        </p:nvSpPr>
        <p:spPr/>
        <p:txBody>
          <a:bodyPr/>
          <a:lstStyle/>
          <a:p>
            <a:fld id="{6ABFD712-9A51-4586-91F9-28577CD1986E}" type="slidenum">
              <a:rPr lang="en-US" smtClean="0"/>
              <a:pPr/>
              <a:t>‹#›</a:t>
            </a:fld>
            <a:endParaRPr lang="en-US"/>
          </a:p>
        </p:txBody>
      </p:sp>
    </p:spTree>
    <p:extLst>
      <p:ext uri="{BB962C8B-B14F-4D97-AF65-F5344CB8AC3E}">
        <p14:creationId xmlns:p14="http://schemas.microsoft.com/office/powerpoint/2010/main" val="201856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2598B2-BD63-DB7B-D46D-544D13F3B9AC}"/>
              </a:ext>
            </a:extLst>
          </p:cNvPr>
          <p:cNvSpPr>
            <a:spLocks noGrp="1"/>
          </p:cNvSpPr>
          <p:nvPr>
            <p:ph type="dt" sz="half" idx="10"/>
          </p:nvPr>
        </p:nvSpPr>
        <p:spPr/>
        <p:txBody>
          <a:bodyPr/>
          <a:lstStyle/>
          <a:p>
            <a:fld id="{92843809-C4EC-4B26-9738-14ECC89137F5}" type="datetime1">
              <a:rPr lang="en-IN" smtClean="0"/>
              <a:t>20-06-2024</a:t>
            </a:fld>
            <a:endParaRPr lang="en-US"/>
          </a:p>
        </p:txBody>
      </p:sp>
      <p:sp>
        <p:nvSpPr>
          <p:cNvPr id="3" name="Footer Placeholder 2">
            <a:extLst>
              <a:ext uri="{FF2B5EF4-FFF2-40B4-BE49-F238E27FC236}">
                <a16:creationId xmlns:a16="http://schemas.microsoft.com/office/drawing/2014/main" id="{3A4B0C10-397D-8D90-43AD-1CCEB8302B02}"/>
              </a:ext>
            </a:extLst>
          </p:cNvPr>
          <p:cNvSpPr>
            <a:spLocks noGrp="1"/>
          </p:cNvSpPr>
          <p:nvPr>
            <p:ph type="ftr" sz="quarter" idx="11"/>
          </p:nvPr>
        </p:nvSpPr>
        <p:spPr/>
        <p:txBody>
          <a:bodyPr/>
          <a:lstStyle/>
          <a:p>
            <a:r>
              <a:rPr lang="en-US"/>
              <a:t>BE Project SKNCOE 2022-23</a:t>
            </a:r>
          </a:p>
        </p:txBody>
      </p:sp>
      <p:sp>
        <p:nvSpPr>
          <p:cNvPr id="4" name="Slide Number Placeholder 3">
            <a:extLst>
              <a:ext uri="{FF2B5EF4-FFF2-40B4-BE49-F238E27FC236}">
                <a16:creationId xmlns:a16="http://schemas.microsoft.com/office/drawing/2014/main" id="{9149722D-CB2D-4589-9CF9-54887B35B65D}"/>
              </a:ext>
            </a:extLst>
          </p:cNvPr>
          <p:cNvSpPr>
            <a:spLocks noGrp="1"/>
          </p:cNvSpPr>
          <p:nvPr>
            <p:ph type="sldNum" sz="quarter" idx="12"/>
          </p:nvPr>
        </p:nvSpPr>
        <p:spPr/>
        <p:txBody>
          <a:bodyPr/>
          <a:lstStyle/>
          <a:p>
            <a:fld id="{6ABFD712-9A51-4586-91F9-28577CD1986E}" type="slidenum">
              <a:rPr lang="en-US" smtClean="0"/>
              <a:pPr/>
              <a:t>‹#›</a:t>
            </a:fld>
            <a:endParaRPr lang="en-US"/>
          </a:p>
        </p:txBody>
      </p:sp>
    </p:spTree>
    <p:extLst>
      <p:ext uri="{BB962C8B-B14F-4D97-AF65-F5344CB8AC3E}">
        <p14:creationId xmlns:p14="http://schemas.microsoft.com/office/powerpoint/2010/main" val="3654778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3191-A3D8-0EA1-DB5E-B046298FDE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D80790-09E1-0184-17C8-E5D94A2036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2E6ED5-886D-283C-D18B-A5C6F724FE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E21F3C-197D-7264-352D-DF0E06D2FDE4}"/>
              </a:ext>
            </a:extLst>
          </p:cNvPr>
          <p:cNvSpPr>
            <a:spLocks noGrp="1"/>
          </p:cNvSpPr>
          <p:nvPr>
            <p:ph type="dt" sz="half" idx="10"/>
          </p:nvPr>
        </p:nvSpPr>
        <p:spPr/>
        <p:txBody>
          <a:bodyPr/>
          <a:lstStyle/>
          <a:p>
            <a:fld id="{4CB67F5A-96B2-4C17-ABD7-A2126612CB9C}" type="datetime1">
              <a:rPr lang="en-IN" smtClean="0"/>
              <a:t>20-06-2024</a:t>
            </a:fld>
            <a:endParaRPr lang="en-US"/>
          </a:p>
        </p:txBody>
      </p:sp>
      <p:sp>
        <p:nvSpPr>
          <p:cNvPr id="6" name="Footer Placeholder 5">
            <a:extLst>
              <a:ext uri="{FF2B5EF4-FFF2-40B4-BE49-F238E27FC236}">
                <a16:creationId xmlns:a16="http://schemas.microsoft.com/office/drawing/2014/main" id="{7B7D0A2B-4822-3AF2-050D-A56634BF3B2C}"/>
              </a:ext>
            </a:extLst>
          </p:cNvPr>
          <p:cNvSpPr>
            <a:spLocks noGrp="1"/>
          </p:cNvSpPr>
          <p:nvPr>
            <p:ph type="ftr" sz="quarter" idx="11"/>
          </p:nvPr>
        </p:nvSpPr>
        <p:spPr/>
        <p:txBody>
          <a:bodyPr/>
          <a:lstStyle/>
          <a:p>
            <a:r>
              <a:rPr lang="en-US"/>
              <a:t>BE Project SKNCOE 2022-23</a:t>
            </a:r>
          </a:p>
        </p:txBody>
      </p:sp>
      <p:sp>
        <p:nvSpPr>
          <p:cNvPr id="7" name="Slide Number Placeholder 6">
            <a:extLst>
              <a:ext uri="{FF2B5EF4-FFF2-40B4-BE49-F238E27FC236}">
                <a16:creationId xmlns:a16="http://schemas.microsoft.com/office/drawing/2014/main" id="{B024E367-6927-22F4-A66B-93A1071B852B}"/>
              </a:ext>
            </a:extLst>
          </p:cNvPr>
          <p:cNvSpPr>
            <a:spLocks noGrp="1"/>
          </p:cNvSpPr>
          <p:nvPr>
            <p:ph type="sldNum" sz="quarter" idx="12"/>
          </p:nvPr>
        </p:nvSpPr>
        <p:spPr/>
        <p:txBody>
          <a:bodyPr/>
          <a:lstStyle/>
          <a:p>
            <a:fld id="{6ABFD712-9A51-4586-91F9-28577CD1986E}" type="slidenum">
              <a:rPr lang="en-US" smtClean="0"/>
              <a:pPr/>
              <a:t>‹#›</a:t>
            </a:fld>
            <a:endParaRPr lang="en-US"/>
          </a:p>
        </p:txBody>
      </p:sp>
    </p:spTree>
    <p:extLst>
      <p:ext uri="{BB962C8B-B14F-4D97-AF65-F5344CB8AC3E}">
        <p14:creationId xmlns:p14="http://schemas.microsoft.com/office/powerpoint/2010/main" val="1227570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D82C2-A983-48CA-99A8-54555E8F1A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753DAB3-849A-EBA1-01F3-3B8E9AB457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FBDD4F-2DE8-24E5-76E2-1C4FFFCC87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CB73AD-F5B5-01C5-8C77-51A2D4AF35B5}"/>
              </a:ext>
            </a:extLst>
          </p:cNvPr>
          <p:cNvSpPr>
            <a:spLocks noGrp="1"/>
          </p:cNvSpPr>
          <p:nvPr>
            <p:ph type="dt" sz="half" idx="10"/>
          </p:nvPr>
        </p:nvSpPr>
        <p:spPr/>
        <p:txBody>
          <a:bodyPr/>
          <a:lstStyle/>
          <a:p>
            <a:fld id="{ECB33D70-2A47-4AF2-9E99-CC601E46A2C1}" type="datetime1">
              <a:rPr lang="en-IN" smtClean="0"/>
              <a:t>20-06-2024</a:t>
            </a:fld>
            <a:endParaRPr lang="en-US"/>
          </a:p>
        </p:txBody>
      </p:sp>
      <p:sp>
        <p:nvSpPr>
          <p:cNvPr id="6" name="Footer Placeholder 5">
            <a:extLst>
              <a:ext uri="{FF2B5EF4-FFF2-40B4-BE49-F238E27FC236}">
                <a16:creationId xmlns:a16="http://schemas.microsoft.com/office/drawing/2014/main" id="{E197CA19-896C-5B99-7429-A637879CD540}"/>
              </a:ext>
            </a:extLst>
          </p:cNvPr>
          <p:cNvSpPr>
            <a:spLocks noGrp="1"/>
          </p:cNvSpPr>
          <p:nvPr>
            <p:ph type="ftr" sz="quarter" idx="11"/>
          </p:nvPr>
        </p:nvSpPr>
        <p:spPr/>
        <p:txBody>
          <a:bodyPr/>
          <a:lstStyle/>
          <a:p>
            <a:r>
              <a:rPr lang="en-US"/>
              <a:t>BE Project SKNCOE 2022-23</a:t>
            </a:r>
          </a:p>
        </p:txBody>
      </p:sp>
      <p:sp>
        <p:nvSpPr>
          <p:cNvPr id="7" name="Slide Number Placeholder 6">
            <a:extLst>
              <a:ext uri="{FF2B5EF4-FFF2-40B4-BE49-F238E27FC236}">
                <a16:creationId xmlns:a16="http://schemas.microsoft.com/office/drawing/2014/main" id="{1E77F74C-5C3D-4CFD-6E19-906A7A45A08E}"/>
              </a:ext>
            </a:extLst>
          </p:cNvPr>
          <p:cNvSpPr>
            <a:spLocks noGrp="1"/>
          </p:cNvSpPr>
          <p:nvPr>
            <p:ph type="sldNum" sz="quarter" idx="12"/>
          </p:nvPr>
        </p:nvSpPr>
        <p:spPr/>
        <p:txBody>
          <a:bodyPr/>
          <a:lstStyle/>
          <a:p>
            <a:fld id="{6ABFD712-9A51-4586-91F9-28577CD1986E}" type="slidenum">
              <a:rPr lang="en-US" smtClean="0"/>
              <a:pPr/>
              <a:t>‹#›</a:t>
            </a:fld>
            <a:endParaRPr lang="en-US"/>
          </a:p>
        </p:txBody>
      </p:sp>
    </p:spTree>
    <p:extLst>
      <p:ext uri="{BB962C8B-B14F-4D97-AF65-F5344CB8AC3E}">
        <p14:creationId xmlns:p14="http://schemas.microsoft.com/office/powerpoint/2010/main" val="497751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6F1876-93FD-7CC4-1EDA-69A2DB056F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EEA5F9-7E4E-0BF1-6B87-A3385044A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8D3CA7-D9BE-9567-7257-3A639C2B67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B7445-C9EA-43EB-BF9A-9868E57EBE9A}" type="datetime1">
              <a:rPr lang="en-IN" smtClean="0"/>
              <a:t>20-06-2024</a:t>
            </a:fld>
            <a:endParaRPr lang="en-US"/>
          </a:p>
        </p:txBody>
      </p:sp>
      <p:sp>
        <p:nvSpPr>
          <p:cNvPr id="5" name="Footer Placeholder 4">
            <a:extLst>
              <a:ext uri="{FF2B5EF4-FFF2-40B4-BE49-F238E27FC236}">
                <a16:creationId xmlns:a16="http://schemas.microsoft.com/office/drawing/2014/main" id="{B1D8187F-52D8-D7E3-E272-71307547F7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BE Project SKNCOE 2022-23</a:t>
            </a:r>
          </a:p>
        </p:txBody>
      </p:sp>
      <p:sp>
        <p:nvSpPr>
          <p:cNvPr id="6" name="Slide Number Placeholder 5">
            <a:extLst>
              <a:ext uri="{FF2B5EF4-FFF2-40B4-BE49-F238E27FC236}">
                <a16:creationId xmlns:a16="http://schemas.microsoft.com/office/drawing/2014/main" id="{7D8E07A4-44E4-3503-7029-CD7734E885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FD712-9A51-4586-91F9-28577CD1986E}" type="slidenum">
              <a:rPr lang="en-US" smtClean="0"/>
              <a:pPr/>
              <a:t>‹#›</a:t>
            </a:fld>
            <a:endParaRPr lang="en-US"/>
          </a:p>
        </p:txBody>
      </p:sp>
    </p:spTree>
    <p:extLst>
      <p:ext uri="{BB962C8B-B14F-4D97-AF65-F5344CB8AC3E}">
        <p14:creationId xmlns:p14="http://schemas.microsoft.com/office/powerpoint/2010/main" val="835500152"/>
      </p:ext>
    </p:extLst>
  </p:cSld>
  <p:clrMap bg1="lt1" tx1="dk1" bg2="lt2" tx2="dk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97681A0-3C93-CC14-E28F-B2437CF7D2D2}"/>
              </a:ext>
            </a:extLst>
          </p:cNvPr>
          <p:cNvSpPr>
            <a:spLocks noGrp="1"/>
          </p:cNvSpPr>
          <p:nvPr>
            <p:ph type="title"/>
          </p:nvPr>
        </p:nvSpPr>
        <p:spPr/>
        <p:txBody>
          <a:bodyPr>
            <a:normAutofit/>
          </a:bodyPr>
          <a:lstStyle/>
          <a:p>
            <a:r>
              <a:rPr lang="en-US" b="1" dirty="0">
                <a:solidFill>
                  <a:schemeClr val="bg2"/>
                </a:solidFill>
                <a:latin typeface="Times New Roman" panose="02020603050405020304" pitchFamily="18" charset="0"/>
                <a:cs typeface="Times New Roman" panose="02020603050405020304" pitchFamily="18" charset="0"/>
              </a:rPr>
              <a:t>Diabetes Prediction Using Machine Learning</a:t>
            </a:r>
            <a:endParaRPr lang="en-IN" b="1" dirty="0">
              <a:solidFill>
                <a:schemeClr val="bg2"/>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6672E8D-51BA-83B7-7E13-87207920B224}"/>
              </a:ext>
            </a:extLst>
          </p:cNvPr>
          <p:cNvSpPr>
            <a:spLocks noGrp="1"/>
          </p:cNvSpPr>
          <p:nvPr>
            <p:ph type="sldNum" sz="quarter" idx="12"/>
          </p:nvPr>
        </p:nvSpPr>
        <p:spPr/>
        <p:txBody>
          <a:bodyPr/>
          <a:lstStyle/>
          <a:p>
            <a:fld id="{6ABFD712-9A51-4586-91F9-28577CD1986E}" type="slidenum">
              <a:rPr lang="en-US" smtClean="0"/>
              <a:pPr/>
              <a:t>1</a:t>
            </a:fld>
            <a:endParaRPr lang="en-US"/>
          </a:p>
        </p:txBody>
      </p:sp>
      <p:pic>
        <p:nvPicPr>
          <p:cNvPr id="5" name="Picture 4">
            <a:extLst>
              <a:ext uri="{FF2B5EF4-FFF2-40B4-BE49-F238E27FC236}">
                <a16:creationId xmlns:a16="http://schemas.microsoft.com/office/drawing/2014/main" id="{F604F8F4-3836-08F7-3F9F-3599008607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519499" cy="6858000"/>
          </a:xfrm>
          <a:prstGeom prst="rect">
            <a:avLst/>
          </a:prstGeom>
        </p:spPr>
      </p:pic>
      <p:sp>
        <p:nvSpPr>
          <p:cNvPr id="10" name="TextBox 9">
            <a:extLst>
              <a:ext uri="{FF2B5EF4-FFF2-40B4-BE49-F238E27FC236}">
                <a16:creationId xmlns:a16="http://schemas.microsoft.com/office/drawing/2014/main" id="{03517747-584A-35EA-CF8E-A75BED46AD82}"/>
              </a:ext>
            </a:extLst>
          </p:cNvPr>
          <p:cNvSpPr txBox="1"/>
          <p:nvPr/>
        </p:nvSpPr>
        <p:spPr>
          <a:xfrm>
            <a:off x="7889132" y="136525"/>
            <a:ext cx="4464996" cy="369332"/>
          </a:xfrm>
          <a:prstGeom prst="rect">
            <a:avLst/>
          </a:prstGeom>
          <a:noFill/>
        </p:spPr>
        <p:txBody>
          <a:bodyPr wrap="square">
            <a:spAutoFit/>
          </a:bodyPr>
          <a:lstStyle/>
          <a:p>
            <a:r>
              <a:rPr lang="en-IN" b="1" dirty="0">
                <a:solidFill>
                  <a:schemeClr val="bg1"/>
                </a:solidFill>
                <a:latin typeface="Times New Roman" panose="02020603050405020304" pitchFamily="18" charset="0"/>
                <a:cs typeface="Times New Roman" panose="02020603050405020304" pitchFamily="18" charset="0"/>
              </a:rPr>
              <a:t>Submitted By - Abhishek Sawant (PGA- 48)</a:t>
            </a:r>
          </a:p>
        </p:txBody>
      </p:sp>
      <p:sp>
        <p:nvSpPr>
          <p:cNvPr id="8" name="TextBox 7">
            <a:extLst>
              <a:ext uri="{FF2B5EF4-FFF2-40B4-BE49-F238E27FC236}">
                <a16:creationId xmlns:a16="http://schemas.microsoft.com/office/drawing/2014/main" id="{E5532E54-4626-1E8F-63F0-043D56158295}"/>
              </a:ext>
            </a:extLst>
          </p:cNvPr>
          <p:cNvSpPr txBox="1"/>
          <p:nvPr/>
        </p:nvSpPr>
        <p:spPr>
          <a:xfrm>
            <a:off x="75414" y="136525"/>
            <a:ext cx="9351390" cy="830997"/>
          </a:xfrm>
          <a:prstGeom prst="rect">
            <a:avLst/>
          </a:prstGeom>
          <a:noFill/>
        </p:spPr>
        <p:txBody>
          <a:bodyPr wrap="square">
            <a:spAutoFit/>
          </a:bodyPr>
          <a:lstStyle/>
          <a:p>
            <a:r>
              <a:rPr lang="en-IN" sz="2400" b="1" dirty="0">
                <a:solidFill>
                  <a:schemeClr val="bg1"/>
                </a:solidFill>
                <a:latin typeface="Times New Roman" panose="02020603050405020304" pitchFamily="18" charset="0"/>
                <a:cs typeface="Times New Roman" panose="02020603050405020304" pitchFamily="18" charset="0"/>
              </a:rPr>
              <a:t>Diabetes Prediction Using </a:t>
            </a:r>
          </a:p>
          <a:p>
            <a:r>
              <a:rPr lang="en-IN" sz="2400" b="1" dirty="0">
                <a:solidFill>
                  <a:schemeClr val="bg1"/>
                </a:solidFill>
                <a:latin typeface="Times New Roman" panose="02020603050405020304" pitchFamily="18" charset="0"/>
                <a:cs typeface="Times New Roman" panose="02020603050405020304" pitchFamily="18" charset="0"/>
              </a:rPr>
              <a:t>Machine Learning</a:t>
            </a:r>
          </a:p>
        </p:txBody>
      </p:sp>
    </p:spTree>
    <p:extLst>
      <p:ext uri="{BB962C8B-B14F-4D97-AF65-F5344CB8AC3E}">
        <p14:creationId xmlns:p14="http://schemas.microsoft.com/office/powerpoint/2010/main" val="2913695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980A4-F386-C05C-606F-E607AAD3C92D}"/>
              </a:ext>
            </a:extLst>
          </p:cNvPr>
          <p:cNvSpPr>
            <a:spLocks noGrp="1"/>
          </p:cNvSpPr>
          <p:nvPr>
            <p:ph type="title"/>
          </p:nvPr>
        </p:nvSpPr>
        <p:spPr>
          <a:xfrm>
            <a:off x="88491" y="0"/>
            <a:ext cx="11385754" cy="1484211"/>
          </a:xfrm>
        </p:spPr>
        <p:txBody>
          <a:bodyPr/>
          <a:lstStyle/>
          <a:p>
            <a:r>
              <a:rPr lang="en-US" b="1" dirty="0">
                <a:latin typeface="Times New Roman" panose="02020603050405020304" pitchFamily="18" charset="0"/>
                <a:cs typeface="Times New Roman" panose="02020603050405020304" pitchFamily="18" charset="0"/>
              </a:rPr>
              <a:t>    EXPLORATORY DATA ANALYSIS  (EDA)          </a:t>
            </a:r>
            <a:endParaRPr lang="en-IN"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D591AC9-55E3-5AB5-92F4-6C98A1699053}"/>
              </a:ext>
            </a:extLst>
          </p:cNvPr>
          <p:cNvSpPr>
            <a:spLocks noGrp="1"/>
          </p:cNvSpPr>
          <p:nvPr>
            <p:ph type="sldNum" sz="quarter" idx="12"/>
          </p:nvPr>
        </p:nvSpPr>
        <p:spPr/>
        <p:txBody>
          <a:bodyPr/>
          <a:lstStyle/>
          <a:p>
            <a:fld id="{6ABFD712-9A51-4586-91F9-28577CD1986E}" type="slidenum">
              <a:rPr lang="en-US" smtClean="0"/>
              <a:pPr/>
              <a:t>10</a:t>
            </a:fld>
            <a:endParaRPr lang="en-US"/>
          </a:p>
        </p:txBody>
      </p:sp>
      <p:pic>
        <p:nvPicPr>
          <p:cNvPr id="5122" name="Picture 2">
            <a:extLst>
              <a:ext uri="{FF2B5EF4-FFF2-40B4-BE49-F238E27FC236}">
                <a16:creationId xmlns:a16="http://schemas.microsoft.com/office/drawing/2014/main" id="{05FBA2AA-8CBE-588F-62BE-258570F4A7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555" y="1130710"/>
            <a:ext cx="9035845" cy="42966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6EC4A0F-334F-0CCF-A422-487E2C331E32}"/>
              </a:ext>
            </a:extLst>
          </p:cNvPr>
          <p:cNvSpPr txBox="1"/>
          <p:nvPr/>
        </p:nvSpPr>
        <p:spPr>
          <a:xfrm>
            <a:off x="1268361" y="3559277"/>
            <a:ext cx="10707329" cy="2842658"/>
          </a:xfrm>
          <a:prstGeom prst="rect">
            <a:avLst/>
          </a:prstGeom>
          <a:noFill/>
        </p:spPr>
        <p:txBody>
          <a:bodyPr wrap="square">
            <a:spAutoFit/>
          </a:bodyPr>
          <a:lstStyle/>
          <a:p>
            <a:endParaRPr lang="en-US" b="0" i="0" dirty="0">
              <a:solidFill>
                <a:srgbClr val="3C4043"/>
              </a:solidFill>
              <a:effectLst/>
              <a:highlight>
                <a:srgbClr val="FFFFFF"/>
              </a:highlight>
              <a:latin typeface="Inter"/>
            </a:endParaRPr>
          </a:p>
          <a:p>
            <a:endParaRPr lang="en-US" dirty="0">
              <a:solidFill>
                <a:srgbClr val="3C4043"/>
              </a:solidFill>
              <a:highlight>
                <a:srgbClr val="FFFFFF"/>
              </a:highlight>
              <a:latin typeface="Inter"/>
            </a:endParaRPr>
          </a:p>
          <a:p>
            <a:endParaRPr lang="en-US" b="0" i="0" dirty="0">
              <a:solidFill>
                <a:srgbClr val="3C4043"/>
              </a:solidFill>
              <a:effectLst/>
              <a:highlight>
                <a:srgbClr val="FFFFFF"/>
              </a:highlight>
              <a:latin typeface="Inter"/>
            </a:endParaRPr>
          </a:p>
          <a:p>
            <a:endParaRPr lang="en-US" dirty="0">
              <a:solidFill>
                <a:srgbClr val="3C4043"/>
              </a:solidFill>
              <a:highlight>
                <a:srgbClr val="FFFFFF"/>
              </a:highlight>
              <a:latin typeface="Inter"/>
            </a:endParaRPr>
          </a:p>
          <a:p>
            <a:endParaRPr lang="en-US" b="0" i="0" dirty="0">
              <a:solidFill>
                <a:srgbClr val="3C4043"/>
              </a:solidFill>
              <a:effectLst/>
              <a:highlight>
                <a:srgbClr val="FFFFFF"/>
              </a:highlight>
              <a:latin typeface="Inter"/>
            </a:endParaRPr>
          </a:p>
          <a:p>
            <a:endParaRPr lang="en-US" dirty="0">
              <a:solidFill>
                <a:srgbClr val="3C4043"/>
              </a:solidFill>
              <a:highlight>
                <a:srgbClr val="FFFFFF"/>
              </a:highlight>
              <a:latin typeface="Inter"/>
            </a:endParaRPr>
          </a:p>
          <a:p>
            <a:endParaRPr lang="en-US" b="0" i="0" dirty="0">
              <a:solidFill>
                <a:srgbClr val="3C4043"/>
              </a:solidFill>
              <a:effectLst/>
              <a:highlight>
                <a:srgbClr val="FFFFFF"/>
              </a:highlight>
              <a:latin typeface="Inter"/>
            </a:endParaRPr>
          </a:p>
          <a:p>
            <a:endParaRPr lang="en-US" dirty="0">
              <a:solidFill>
                <a:srgbClr val="3C4043"/>
              </a:solidFill>
              <a:highlight>
                <a:srgbClr val="FFFFFF"/>
              </a:highlight>
              <a:latin typeface="Inter"/>
            </a:endParaRPr>
          </a:p>
          <a:p>
            <a:endParaRPr lang="en-US" b="0" i="0" dirty="0">
              <a:solidFill>
                <a:srgbClr val="3C4043"/>
              </a:solidFill>
              <a:effectLst/>
              <a:highlight>
                <a:srgbClr val="FFFFFF"/>
              </a:highlight>
              <a:latin typeface="Inter"/>
            </a:endParaRPr>
          </a:p>
          <a:p>
            <a:r>
              <a:rPr lang="en-US" b="0" i="0" dirty="0">
                <a:solidFill>
                  <a:srgbClr val="3C4043"/>
                </a:solidFill>
                <a:effectLst/>
                <a:highlight>
                  <a:srgbClr val="FFFFFF"/>
                </a:highlight>
                <a:latin typeface="Inter"/>
              </a:rPr>
              <a:t>There is 'No Info' about almost 36000 people whereas 35000 people have never done smoking.</a:t>
            </a:r>
            <a:endParaRPr lang="en-IN" dirty="0"/>
          </a:p>
        </p:txBody>
      </p:sp>
    </p:spTree>
    <p:extLst>
      <p:ext uri="{BB962C8B-B14F-4D97-AF65-F5344CB8AC3E}">
        <p14:creationId xmlns:p14="http://schemas.microsoft.com/office/powerpoint/2010/main" val="31118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1D4C0F7C-BD46-68F1-7BB2-5AB9FCDF0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5" y="180976"/>
            <a:ext cx="3752850" cy="24257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C3549993-E080-1173-9B09-2FF6FC759F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0424" y="136525"/>
            <a:ext cx="4276725" cy="2425700"/>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a:extLst>
              <a:ext uri="{FF2B5EF4-FFF2-40B4-BE49-F238E27FC236}">
                <a16:creationId xmlns:a16="http://schemas.microsoft.com/office/drawing/2014/main" id="{A56E510D-D0B5-40C5-7CA8-BF812E1A0E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0423" y="3455968"/>
            <a:ext cx="4276725" cy="2333625"/>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a:extLst>
              <a:ext uri="{FF2B5EF4-FFF2-40B4-BE49-F238E27FC236}">
                <a16:creationId xmlns:a16="http://schemas.microsoft.com/office/drawing/2014/main" id="{ADC9A533-0211-4A75-8FCF-598DD52D2D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50" y="3305175"/>
            <a:ext cx="3857625" cy="24574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3904DD1-2300-46E0-FE0D-AA41F80859FE}"/>
              </a:ext>
            </a:extLst>
          </p:cNvPr>
          <p:cNvSpPr txBox="1"/>
          <p:nvPr/>
        </p:nvSpPr>
        <p:spPr>
          <a:xfrm>
            <a:off x="1295400" y="2606675"/>
            <a:ext cx="3419475" cy="738664"/>
          </a:xfrm>
          <a:prstGeom prst="rect">
            <a:avLst/>
          </a:prstGeom>
          <a:noFill/>
        </p:spPr>
        <p:txBody>
          <a:bodyPr wrap="square">
            <a:spAutoFit/>
          </a:bodyPr>
          <a:lstStyle/>
          <a:p>
            <a:pPr marL="285750" indent="-285750">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There is almost 18% difference between Females and Males. </a:t>
            </a:r>
          </a:p>
          <a:p>
            <a:pPr marL="285750" indent="-285750">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Also there is gender title as Other.</a:t>
            </a:r>
          </a:p>
        </p:txBody>
      </p:sp>
      <p:sp>
        <p:nvSpPr>
          <p:cNvPr id="7" name="TextBox 6">
            <a:extLst>
              <a:ext uri="{FF2B5EF4-FFF2-40B4-BE49-F238E27FC236}">
                <a16:creationId xmlns:a16="http://schemas.microsoft.com/office/drawing/2014/main" id="{C239F867-D5E4-7874-B7F0-992350927006}"/>
              </a:ext>
            </a:extLst>
          </p:cNvPr>
          <p:cNvSpPr txBox="1"/>
          <p:nvPr/>
        </p:nvSpPr>
        <p:spPr>
          <a:xfrm>
            <a:off x="7296150" y="2447926"/>
            <a:ext cx="4190998" cy="954107"/>
          </a:xfrm>
          <a:prstGeom prst="rect">
            <a:avLst/>
          </a:prstGeom>
          <a:noFill/>
        </p:spPr>
        <p:txBody>
          <a:bodyPr wrap="square">
            <a:spAutoFit/>
          </a:bodyPr>
          <a:lstStyle/>
          <a:p>
            <a:pPr marL="285750" indent="-285750">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Average age of people who have diabetes is 60 and who don't have is 40. </a:t>
            </a:r>
          </a:p>
          <a:p>
            <a:pPr marL="285750" indent="-285750">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This shows as the people age goes above 50 tend to get Diabetes.</a:t>
            </a:r>
          </a:p>
        </p:txBody>
      </p:sp>
      <p:sp>
        <p:nvSpPr>
          <p:cNvPr id="9" name="TextBox 8">
            <a:extLst>
              <a:ext uri="{FF2B5EF4-FFF2-40B4-BE49-F238E27FC236}">
                <a16:creationId xmlns:a16="http://schemas.microsoft.com/office/drawing/2014/main" id="{5D6349E9-6422-42C9-4AAD-D8243EB5B069}"/>
              </a:ext>
            </a:extLst>
          </p:cNvPr>
          <p:cNvSpPr txBox="1"/>
          <p:nvPr/>
        </p:nvSpPr>
        <p:spPr>
          <a:xfrm>
            <a:off x="1219202" y="3428999"/>
            <a:ext cx="3419474" cy="3231654"/>
          </a:xfrm>
          <a:prstGeom prst="rect">
            <a:avLst/>
          </a:prstGeom>
          <a:noFill/>
        </p:spPr>
        <p:txBody>
          <a:bodyPr wrap="square">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285750" indent="-285750">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Averagely people have 100-200 Blood Glucose Level whereas some have 200-300.</a:t>
            </a:r>
          </a:p>
        </p:txBody>
      </p:sp>
      <p:sp>
        <p:nvSpPr>
          <p:cNvPr id="11" name="TextBox 10">
            <a:extLst>
              <a:ext uri="{FF2B5EF4-FFF2-40B4-BE49-F238E27FC236}">
                <a16:creationId xmlns:a16="http://schemas.microsoft.com/office/drawing/2014/main" id="{6BB5B09E-606F-5FAB-38BC-4B0DEEF42DEB}"/>
              </a:ext>
            </a:extLst>
          </p:cNvPr>
          <p:cNvSpPr txBox="1"/>
          <p:nvPr/>
        </p:nvSpPr>
        <p:spPr>
          <a:xfrm>
            <a:off x="7286622" y="4043819"/>
            <a:ext cx="4276725" cy="2677656"/>
          </a:xfrm>
          <a:prstGeom prst="rect">
            <a:avLst/>
          </a:prstGeom>
          <a:noFill/>
        </p:spPr>
        <p:txBody>
          <a:bodyPr wrap="square">
            <a:spAutoFit/>
          </a:bodyPr>
          <a:lstStyle/>
          <a:p>
            <a:pPr marL="285750" indent="-285750">
              <a:buFont typeface="Wingdings" panose="05000000000000000000" pitchFamily="2" charset="2"/>
              <a:buChar char="§"/>
            </a:pPr>
            <a:endParaRPr lang="en-I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Average age of people who have hypertension is 60 and who don't have is 40. </a:t>
            </a:r>
          </a:p>
          <a:p>
            <a:pPr marL="285750" indent="-285750">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 This shows as the people age goes above 50 people start having hypertension issue.</a:t>
            </a:r>
          </a:p>
        </p:txBody>
      </p:sp>
    </p:spTree>
    <p:extLst>
      <p:ext uri="{BB962C8B-B14F-4D97-AF65-F5344CB8AC3E}">
        <p14:creationId xmlns:p14="http://schemas.microsoft.com/office/powerpoint/2010/main" val="1213210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79A424C-F592-BA56-C2F4-472C4EEB3B63}"/>
              </a:ext>
            </a:extLst>
          </p:cNvPr>
          <p:cNvSpPr>
            <a:spLocks noGrp="1"/>
          </p:cNvSpPr>
          <p:nvPr>
            <p:ph type="sldNum" sz="quarter" idx="12"/>
          </p:nvPr>
        </p:nvSpPr>
        <p:spPr/>
        <p:txBody>
          <a:bodyPr/>
          <a:lstStyle/>
          <a:p>
            <a:fld id="{6ABFD712-9A51-4586-91F9-28577CD1986E}" type="slidenum">
              <a:rPr lang="en-US" smtClean="0"/>
              <a:pPr/>
              <a:t>12</a:t>
            </a:fld>
            <a:endParaRPr lang="en-US"/>
          </a:p>
        </p:txBody>
      </p:sp>
      <p:pic>
        <p:nvPicPr>
          <p:cNvPr id="6146" name="Picture 2">
            <a:extLst>
              <a:ext uri="{FF2B5EF4-FFF2-40B4-BE49-F238E27FC236}">
                <a16:creationId xmlns:a16="http://schemas.microsoft.com/office/drawing/2014/main" id="{BE806C49-715D-DDC4-9D88-4867F8397B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974" y="304799"/>
            <a:ext cx="8315325" cy="25495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30547B4-AB34-B1B8-F07A-562543336471}"/>
              </a:ext>
            </a:extLst>
          </p:cNvPr>
          <p:cNvSpPr txBox="1"/>
          <p:nvPr/>
        </p:nvSpPr>
        <p:spPr>
          <a:xfrm>
            <a:off x="1666874" y="2828836"/>
            <a:ext cx="10048875" cy="584775"/>
          </a:xfrm>
          <a:prstGeom prst="rect">
            <a:avLst/>
          </a:prstGeom>
          <a:noFill/>
        </p:spPr>
        <p:txBody>
          <a:bodyPr wrap="square">
            <a:spAutoFit/>
          </a:bodyPr>
          <a:lstStyle/>
          <a:p>
            <a:pPr marL="285750" indent="-28575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Average glucose level in blood is between 80-200 in the people with age group 20-50. </a:t>
            </a:r>
          </a:p>
          <a:p>
            <a:pPr marL="285750" indent="-28575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but people with more than 50 years have glucose level from 220-300.</a:t>
            </a:r>
          </a:p>
        </p:txBody>
      </p:sp>
      <p:pic>
        <p:nvPicPr>
          <p:cNvPr id="6148" name="Picture 4">
            <a:extLst>
              <a:ext uri="{FF2B5EF4-FFF2-40B4-BE49-F238E27FC236}">
                <a16:creationId xmlns:a16="http://schemas.microsoft.com/office/drawing/2014/main" id="{A048ED56-7988-EF4E-1E98-D5CAFF6AE8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973" y="3766999"/>
            <a:ext cx="8315325" cy="22359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353D575-B19D-C887-E46F-1D800BA8297A}"/>
              </a:ext>
            </a:extLst>
          </p:cNvPr>
          <p:cNvSpPr txBox="1"/>
          <p:nvPr/>
        </p:nvSpPr>
        <p:spPr>
          <a:xfrm>
            <a:off x="1581150" y="5950992"/>
            <a:ext cx="8058149" cy="830997"/>
          </a:xfrm>
          <a:prstGeom prst="rect">
            <a:avLst/>
          </a:prstGeom>
          <a:noFill/>
        </p:spPr>
        <p:txBody>
          <a:bodyPr wrap="square">
            <a:spAutoFit/>
          </a:bodyPr>
          <a:lstStyle/>
          <a:p>
            <a:pPr marL="285750" indent="-285750">
              <a:buFont typeface="Wingdings" panose="05000000000000000000" pitchFamily="2" charset="2"/>
              <a:buChar char="§"/>
            </a:pPr>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The average age of people with HbA1c level 3.5-6.6 is 40, but it rises from 6.8-9.0 in older people whose average age is 60.</a:t>
            </a:r>
          </a:p>
        </p:txBody>
      </p:sp>
    </p:spTree>
    <p:extLst>
      <p:ext uri="{BB962C8B-B14F-4D97-AF65-F5344CB8AC3E}">
        <p14:creationId xmlns:p14="http://schemas.microsoft.com/office/powerpoint/2010/main" val="3427059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B561FF8-2E4F-192D-288B-BC643B0EE286}"/>
              </a:ext>
            </a:extLst>
          </p:cNvPr>
          <p:cNvSpPr>
            <a:spLocks noGrp="1"/>
          </p:cNvSpPr>
          <p:nvPr>
            <p:ph type="sldNum" sz="quarter" idx="12"/>
          </p:nvPr>
        </p:nvSpPr>
        <p:spPr/>
        <p:txBody>
          <a:bodyPr/>
          <a:lstStyle/>
          <a:p>
            <a:fld id="{6ABFD712-9A51-4586-91F9-28577CD1986E}" type="slidenum">
              <a:rPr lang="en-US" smtClean="0"/>
              <a:pPr/>
              <a:t>13</a:t>
            </a:fld>
            <a:endParaRPr lang="en-US"/>
          </a:p>
        </p:txBody>
      </p:sp>
      <p:pic>
        <p:nvPicPr>
          <p:cNvPr id="7170" name="Picture 2">
            <a:extLst>
              <a:ext uri="{FF2B5EF4-FFF2-40B4-BE49-F238E27FC236}">
                <a16:creationId xmlns:a16="http://schemas.microsoft.com/office/drawing/2014/main" id="{1916B26F-6A7F-A8FF-53D8-49A7812A62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738187"/>
            <a:ext cx="5486400" cy="41243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0EF0E5D9-764A-F8C8-E1AD-CC1487EA5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5552" y="738187"/>
            <a:ext cx="5486400" cy="41243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28489DD-C8E6-C55E-483F-5C6E236C4781}"/>
              </a:ext>
            </a:extLst>
          </p:cNvPr>
          <p:cNvSpPr txBox="1"/>
          <p:nvPr/>
        </p:nvSpPr>
        <p:spPr>
          <a:xfrm rot="10800000" flipV="1">
            <a:off x="676275" y="4142548"/>
            <a:ext cx="5210174" cy="2031325"/>
          </a:xfrm>
          <a:prstGeom prst="rect">
            <a:avLst/>
          </a:prstGeom>
          <a:noFill/>
        </p:spPr>
        <p:txBody>
          <a:bodyPr wrap="square">
            <a:spAutoFit/>
          </a:bodyPr>
          <a:lstStyle/>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Former Smokers are facing high hypertension in regard of all other peoples who have smoking history. </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And males have higher hypertension than females.</a:t>
            </a:r>
          </a:p>
        </p:txBody>
      </p:sp>
      <p:sp>
        <p:nvSpPr>
          <p:cNvPr id="7" name="TextBox 6">
            <a:extLst>
              <a:ext uri="{FF2B5EF4-FFF2-40B4-BE49-F238E27FC236}">
                <a16:creationId xmlns:a16="http://schemas.microsoft.com/office/drawing/2014/main" id="{6ACF3DEB-4977-A947-BC7C-3CF13889E46E}"/>
              </a:ext>
            </a:extLst>
          </p:cNvPr>
          <p:cNvSpPr txBox="1"/>
          <p:nvPr/>
        </p:nvSpPr>
        <p:spPr>
          <a:xfrm rot="10800000" flipV="1">
            <a:off x="6638925" y="4424679"/>
            <a:ext cx="5076825" cy="1754326"/>
          </a:xfrm>
          <a:prstGeom prst="rect">
            <a:avLst/>
          </a:prstGeom>
          <a:noFill/>
        </p:spPr>
        <p:txBody>
          <a:bodyPr wrap="square">
            <a:spAutoFit/>
          </a:bodyPr>
          <a:lstStyle/>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People who are former and regular smokers have high rate of heart disease </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and out of those males have very high chance of getting heart disease.</a:t>
            </a:r>
          </a:p>
        </p:txBody>
      </p:sp>
    </p:spTree>
    <p:extLst>
      <p:ext uri="{BB962C8B-B14F-4D97-AF65-F5344CB8AC3E}">
        <p14:creationId xmlns:p14="http://schemas.microsoft.com/office/powerpoint/2010/main" val="1995958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D66943-EA97-1CFF-BC73-E4654C7CE5A4}"/>
              </a:ext>
            </a:extLst>
          </p:cNvPr>
          <p:cNvSpPr>
            <a:spLocks noGrp="1"/>
          </p:cNvSpPr>
          <p:nvPr>
            <p:ph type="sldNum" sz="quarter" idx="12"/>
          </p:nvPr>
        </p:nvSpPr>
        <p:spPr/>
        <p:txBody>
          <a:bodyPr/>
          <a:lstStyle/>
          <a:p>
            <a:fld id="{6ABFD712-9A51-4586-91F9-28577CD1986E}" type="slidenum">
              <a:rPr lang="en-US" smtClean="0"/>
              <a:pPr/>
              <a:t>14</a:t>
            </a:fld>
            <a:endParaRPr lang="en-US"/>
          </a:p>
        </p:txBody>
      </p:sp>
      <p:pic>
        <p:nvPicPr>
          <p:cNvPr id="8194" name="Picture 2">
            <a:extLst>
              <a:ext uri="{FF2B5EF4-FFF2-40B4-BE49-F238E27FC236}">
                <a16:creationId xmlns:a16="http://schemas.microsoft.com/office/drawing/2014/main" id="{4AA63245-718E-8C63-9787-439A2F1B5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210" y="530013"/>
            <a:ext cx="5695950" cy="43117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74A6556-3BE6-7087-1755-16916490A540}"/>
              </a:ext>
            </a:extLst>
          </p:cNvPr>
          <p:cNvSpPr txBox="1"/>
          <p:nvPr/>
        </p:nvSpPr>
        <p:spPr>
          <a:xfrm>
            <a:off x="2743200" y="2950590"/>
            <a:ext cx="6249971" cy="2585323"/>
          </a:xfrm>
          <a:prstGeom prst="rect">
            <a:avLst/>
          </a:prstGeom>
          <a:noFill/>
        </p:spPr>
        <p:txBody>
          <a:bodyPr wrap="square">
            <a:spAutoFit/>
          </a:bodyPr>
          <a:lstStyle/>
          <a:p>
            <a:endParaRPr lang="en-IN" dirty="0"/>
          </a:p>
          <a:p>
            <a:endParaRPr lang="en-IN" dirty="0"/>
          </a:p>
          <a:p>
            <a:endParaRPr lang="en-IN" dirty="0"/>
          </a:p>
          <a:p>
            <a:endParaRPr lang="en-IN" dirty="0"/>
          </a:p>
          <a:p>
            <a:endParaRPr lang="en-IN" dirty="0"/>
          </a:p>
          <a:p>
            <a:endParaRPr lang="en-IN" dirty="0"/>
          </a:p>
          <a:p>
            <a:pPr algn="ctr"/>
            <a:endParaRPr lang="en-IN" dirty="0"/>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There is not much difference in glucose level of with respect of smoking history. </a:t>
            </a:r>
          </a:p>
        </p:txBody>
      </p:sp>
    </p:spTree>
    <p:extLst>
      <p:ext uri="{BB962C8B-B14F-4D97-AF65-F5344CB8AC3E}">
        <p14:creationId xmlns:p14="http://schemas.microsoft.com/office/powerpoint/2010/main" val="4105771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29ED5B-6B2B-0370-7C2F-3840D6AF4781}"/>
              </a:ext>
            </a:extLst>
          </p:cNvPr>
          <p:cNvSpPr>
            <a:spLocks noGrp="1"/>
          </p:cNvSpPr>
          <p:nvPr>
            <p:ph type="sldNum" sz="quarter" idx="12"/>
          </p:nvPr>
        </p:nvSpPr>
        <p:spPr/>
        <p:txBody>
          <a:bodyPr/>
          <a:lstStyle/>
          <a:p>
            <a:fld id="{6ABFD712-9A51-4586-91F9-28577CD1986E}" type="slidenum">
              <a:rPr lang="en-US" smtClean="0"/>
              <a:pPr/>
              <a:t>15</a:t>
            </a:fld>
            <a:endParaRPr lang="en-US"/>
          </a:p>
        </p:txBody>
      </p:sp>
      <p:pic>
        <p:nvPicPr>
          <p:cNvPr id="9218" name="Picture 2">
            <a:extLst>
              <a:ext uri="{FF2B5EF4-FFF2-40B4-BE49-F238E27FC236}">
                <a16:creationId xmlns:a16="http://schemas.microsoft.com/office/drawing/2014/main" id="{30311E7D-6D8E-CF5F-8EF3-5639B3FAD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247650"/>
            <a:ext cx="7191376" cy="50672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3AD1C33-F0F4-04AD-C3F1-D69FB1588742}"/>
              </a:ext>
            </a:extLst>
          </p:cNvPr>
          <p:cNvSpPr txBox="1"/>
          <p:nvPr/>
        </p:nvSpPr>
        <p:spPr>
          <a:xfrm>
            <a:off x="838200" y="4095750"/>
            <a:ext cx="10401300" cy="2308324"/>
          </a:xfrm>
          <a:prstGeom prst="rect">
            <a:avLst/>
          </a:prstGeom>
          <a:noFill/>
        </p:spPr>
        <p:txBody>
          <a:bodyPr wrap="square">
            <a:spAutoFit/>
          </a:bodyPr>
          <a:lstStyle/>
          <a:p>
            <a:endParaRPr lang="en-IN" dirty="0"/>
          </a:p>
          <a:p>
            <a:endParaRPr lang="en-IN" dirty="0"/>
          </a:p>
          <a:p>
            <a:endParaRPr lang="en-IN" dirty="0"/>
          </a:p>
          <a:p>
            <a:endParaRPr lang="en-IN" dirty="0"/>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As we can see on the heat map, HbA1c Level and Blood Glucose Level is correlated with having diabetes. </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This might help us track a pattern of our data distribution. </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In fact, every other feature is correlated with diabetes, but the correlation level is not high like the mentioned features.</a:t>
            </a:r>
          </a:p>
        </p:txBody>
      </p:sp>
    </p:spTree>
    <p:extLst>
      <p:ext uri="{BB962C8B-B14F-4D97-AF65-F5344CB8AC3E}">
        <p14:creationId xmlns:p14="http://schemas.microsoft.com/office/powerpoint/2010/main" val="3738634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6F4B44-3608-2C92-6573-E222EA4FDDE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Methodology</a:t>
            </a:r>
            <a:r>
              <a:rPr lang="en-US" u="sng" dirty="0"/>
              <a:t> </a:t>
            </a:r>
            <a:endParaRPr lang="en-IN" u="sng" dirty="0"/>
          </a:p>
        </p:txBody>
      </p:sp>
      <p:sp>
        <p:nvSpPr>
          <p:cNvPr id="2" name="Slide Number Placeholder 1">
            <a:extLst>
              <a:ext uri="{FF2B5EF4-FFF2-40B4-BE49-F238E27FC236}">
                <a16:creationId xmlns:a16="http://schemas.microsoft.com/office/drawing/2014/main" id="{95502332-6AF2-AC7A-023C-0C927322AD58}"/>
              </a:ext>
            </a:extLst>
          </p:cNvPr>
          <p:cNvSpPr>
            <a:spLocks noGrp="1"/>
          </p:cNvSpPr>
          <p:nvPr>
            <p:ph type="sldNum" sz="quarter" idx="12"/>
          </p:nvPr>
        </p:nvSpPr>
        <p:spPr/>
        <p:txBody>
          <a:bodyPr/>
          <a:lstStyle/>
          <a:p>
            <a:fld id="{6ABFD712-9A51-4586-91F9-28577CD1986E}" type="slidenum">
              <a:rPr lang="en-US" smtClean="0"/>
              <a:pPr/>
              <a:t>16</a:t>
            </a:fld>
            <a:endParaRPr lang="en-US"/>
          </a:p>
        </p:txBody>
      </p:sp>
      <p:sp>
        <p:nvSpPr>
          <p:cNvPr id="4" name="Oval 3">
            <a:extLst>
              <a:ext uri="{FF2B5EF4-FFF2-40B4-BE49-F238E27FC236}">
                <a16:creationId xmlns:a16="http://schemas.microsoft.com/office/drawing/2014/main" id="{CEB6C9DA-589C-46E5-B263-6889C91C4671}"/>
              </a:ext>
            </a:extLst>
          </p:cNvPr>
          <p:cNvSpPr/>
          <p:nvPr/>
        </p:nvSpPr>
        <p:spPr>
          <a:xfrm>
            <a:off x="838200" y="1658938"/>
            <a:ext cx="2781300" cy="19915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Dataset </a:t>
            </a:r>
          </a:p>
          <a:p>
            <a:pPr algn="ctr"/>
            <a:r>
              <a:rPr lang="en-US" dirty="0">
                <a:latin typeface="Times New Roman" panose="02020603050405020304" pitchFamily="18" charset="0"/>
                <a:cs typeface="Times New Roman" panose="02020603050405020304" pitchFamily="18" charset="0"/>
              </a:rPr>
              <a:t>Collection</a:t>
            </a:r>
            <a:endParaRPr lang="en-IN"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0C2FECCC-33EE-0820-0C77-20C51CF437B7}"/>
              </a:ext>
            </a:extLst>
          </p:cNvPr>
          <p:cNvSpPr/>
          <p:nvPr/>
        </p:nvSpPr>
        <p:spPr>
          <a:xfrm>
            <a:off x="4524375" y="1674813"/>
            <a:ext cx="2781300" cy="1991518"/>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Dataset</a:t>
            </a:r>
          </a:p>
          <a:p>
            <a:pPr algn="ctr"/>
            <a:r>
              <a:rPr lang="en-US" dirty="0"/>
              <a:t>Visualization</a:t>
            </a:r>
            <a:endParaRPr lang="en-IN" dirty="0"/>
          </a:p>
        </p:txBody>
      </p:sp>
      <p:sp>
        <p:nvSpPr>
          <p:cNvPr id="11" name="Oval 10">
            <a:extLst>
              <a:ext uri="{FF2B5EF4-FFF2-40B4-BE49-F238E27FC236}">
                <a16:creationId xmlns:a16="http://schemas.microsoft.com/office/drawing/2014/main" id="{5DED1D9A-1C4C-2200-7360-84BF7E853A12}"/>
              </a:ext>
            </a:extLst>
          </p:cNvPr>
          <p:cNvSpPr/>
          <p:nvPr/>
        </p:nvSpPr>
        <p:spPr>
          <a:xfrm>
            <a:off x="8210550" y="1690688"/>
            <a:ext cx="2781300" cy="1991518"/>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Split</a:t>
            </a:r>
          </a:p>
          <a:p>
            <a:pPr algn="ctr"/>
            <a:r>
              <a:rPr lang="en-US" dirty="0"/>
              <a:t>(Train 80%)</a:t>
            </a:r>
          </a:p>
          <a:p>
            <a:pPr algn="ctr"/>
            <a:r>
              <a:rPr lang="en-US" dirty="0"/>
              <a:t>(Test 20%)</a:t>
            </a:r>
          </a:p>
          <a:p>
            <a:pPr algn="ctr"/>
            <a:endParaRPr lang="en-IN" dirty="0"/>
          </a:p>
        </p:txBody>
      </p:sp>
      <p:sp>
        <p:nvSpPr>
          <p:cNvPr id="12" name="Oval 11">
            <a:extLst>
              <a:ext uri="{FF2B5EF4-FFF2-40B4-BE49-F238E27FC236}">
                <a16:creationId xmlns:a16="http://schemas.microsoft.com/office/drawing/2014/main" id="{711A0D65-CCB1-28A5-EB59-3AB9267EED88}"/>
              </a:ext>
            </a:extLst>
          </p:cNvPr>
          <p:cNvSpPr/>
          <p:nvPr/>
        </p:nvSpPr>
        <p:spPr>
          <a:xfrm>
            <a:off x="2228850" y="4501357"/>
            <a:ext cx="2781300" cy="1991518"/>
          </a:xfrm>
          <a:prstGeom prst="ellipse">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Apply Machine Learning Algorithms</a:t>
            </a:r>
            <a:endParaRPr lang="en-IN" dirty="0"/>
          </a:p>
        </p:txBody>
      </p:sp>
      <p:sp>
        <p:nvSpPr>
          <p:cNvPr id="13" name="Oval 12">
            <a:extLst>
              <a:ext uri="{FF2B5EF4-FFF2-40B4-BE49-F238E27FC236}">
                <a16:creationId xmlns:a16="http://schemas.microsoft.com/office/drawing/2014/main" id="{4083511C-909A-432B-8B8B-D5FDDD5B986B}"/>
              </a:ext>
            </a:extLst>
          </p:cNvPr>
          <p:cNvSpPr/>
          <p:nvPr/>
        </p:nvSpPr>
        <p:spPr>
          <a:xfrm>
            <a:off x="6667500" y="4501357"/>
            <a:ext cx="2781300" cy="1991518"/>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Evaluate Results</a:t>
            </a:r>
          </a:p>
        </p:txBody>
      </p:sp>
    </p:spTree>
    <p:extLst>
      <p:ext uri="{BB962C8B-B14F-4D97-AF65-F5344CB8AC3E}">
        <p14:creationId xmlns:p14="http://schemas.microsoft.com/office/powerpoint/2010/main" val="1536144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FCFC-06F7-5573-8DAD-F3CC011CD6B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Model Prediction</a:t>
            </a:r>
            <a:endParaRPr lang="en-IN" b="1" u="sng"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D91F3EB-5668-DAFB-A7A5-50F9C9647408}"/>
              </a:ext>
            </a:extLst>
          </p:cNvPr>
          <p:cNvSpPr>
            <a:spLocks noGrp="1"/>
          </p:cNvSpPr>
          <p:nvPr>
            <p:ph type="sldNum" sz="quarter" idx="12"/>
          </p:nvPr>
        </p:nvSpPr>
        <p:spPr/>
        <p:txBody>
          <a:bodyPr/>
          <a:lstStyle/>
          <a:p>
            <a:fld id="{6ABFD712-9A51-4586-91F9-28577CD1986E}" type="slidenum">
              <a:rPr lang="en-US" smtClean="0"/>
              <a:pPr/>
              <a:t>17</a:t>
            </a:fld>
            <a:endParaRPr lang="en-US"/>
          </a:p>
        </p:txBody>
      </p:sp>
      <p:sp>
        <p:nvSpPr>
          <p:cNvPr id="7" name="TextBox 6">
            <a:extLst>
              <a:ext uri="{FF2B5EF4-FFF2-40B4-BE49-F238E27FC236}">
                <a16:creationId xmlns:a16="http://schemas.microsoft.com/office/drawing/2014/main" id="{18A55A37-361C-D880-BF8D-BF36F597D1AC}"/>
              </a:ext>
            </a:extLst>
          </p:cNvPr>
          <p:cNvSpPr txBox="1"/>
          <p:nvPr/>
        </p:nvSpPr>
        <p:spPr>
          <a:xfrm>
            <a:off x="676274" y="1495425"/>
            <a:ext cx="10677525" cy="4093428"/>
          </a:xfrm>
          <a:prstGeom prst="rect">
            <a:avLst/>
          </a:prstGeom>
          <a:noFill/>
        </p:spPr>
        <p:txBody>
          <a:bodyPr wrap="square">
            <a:spAutoFit/>
          </a:bodyPr>
          <a:lstStyle/>
          <a:p>
            <a:pPr marL="342900" indent="-342900" algn="l">
              <a:buFont typeface="Wingdings" panose="05000000000000000000" pitchFamily="2" charset="2"/>
              <a:buChar char="§"/>
            </a:pPr>
            <a:r>
              <a:rPr lang="en-US" sz="2000" b="0" i="0" dirty="0">
                <a:solidFill>
                  <a:srgbClr val="3C4043"/>
                </a:solidFill>
                <a:effectLst/>
                <a:latin typeface="Times New Roman" panose="02020603050405020304" pitchFamily="18" charset="0"/>
                <a:cs typeface="Times New Roman" panose="02020603050405020304" pitchFamily="18" charset="0"/>
              </a:rPr>
              <a:t>We are going to apply few different machine learning models from SK-Learn Library. We'll use following:</a:t>
            </a:r>
          </a:p>
          <a:p>
            <a:pPr marL="800100" lvl="1" indent="-342900" algn="l">
              <a:buFont typeface="Wingdings" panose="05000000000000000000" pitchFamily="2" charset="2"/>
              <a:buChar char="§"/>
            </a:pPr>
            <a:r>
              <a:rPr lang="en-US" sz="2000" b="0" i="0" dirty="0">
                <a:solidFill>
                  <a:srgbClr val="3C4043"/>
                </a:solidFill>
                <a:effectLst/>
                <a:latin typeface="Times New Roman" panose="02020603050405020304" pitchFamily="18" charset="0"/>
                <a:cs typeface="Times New Roman" panose="02020603050405020304" pitchFamily="18" charset="0"/>
              </a:rPr>
              <a:t>Logistic Regression</a:t>
            </a:r>
          </a:p>
          <a:p>
            <a:pPr marL="800100" lvl="1" indent="-342900" algn="l">
              <a:buFont typeface="Wingdings" panose="05000000000000000000" pitchFamily="2" charset="2"/>
              <a:buChar char="§"/>
            </a:pPr>
            <a:endParaRPr lang="en-US" sz="2000" b="0" i="0" dirty="0">
              <a:solidFill>
                <a:srgbClr val="3C4043"/>
              </a:solidFill>
              <a:effectLst/>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sz="2000" b="0" i="0" dirty="0">
                <a:solidFill>
                  <a:srgbClr val="3C4043"/>
                </a:solidFill>
                <a:effectLst/>
                <a:latin typeface="Times New Roman" panose="02020603050405020304" pitchFamily="18" charset="0"/>
                <a:cs typeface="Times New Roman" panose="02020603050405020304" pitchFamily="18" charset="0"/>
              </a:rPr>
              <a:t>Decision Tree Classifier</a:t>
            </a:r>
          </a:p>
          <a:p>
            <a:pPr marL="800100" lvl="1" indent="-342900">
              <a:buFont typeface="Wingdings" panose="05000000000000000000" pitchFamily="2" charset="2"/>
              <a:buChar char="§"/>
            </a:pPr>
            <a:endParaRPr lang="en-US" sz="2000" b="0" i="0" dirty="0">
              <a:solidFill>
                <a:srgbClr val="3C4043"/>
              </a:solidFill>
              <a:effectLst/>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
            </a:pPr>
            <a:r>
              <a:rPr lang="en-US" sz="2000" b="0" i="0" dirty="0">
                <a:solidFill>
                  <a:srgbClr val="3C4043"/>
                </a:solidFill>
                <a:effectLst/>
                <a:latin typeface="Times New Roman" panose="02020603050405020304" pitchFamily="18" charset="0"/>
                <a:cs typeface="Times New Roman" panose="02020603050405020304" pitchFamily="18" charset="0"/>
              </a:rPr>
              <a:t>Random Forest Classifier</a:t>
            </a:r>
          </a:p>
          <a:p>
            <a:pPr marL="800100" lvl="1" indent="-342900" algn="l">
              <a:buFont typeface="Wingdings" panose="05000000000000000000" pitchFamily="2" charset="2"/>
              <a:buChar char="§"/>
            </a:pPr>
            <a:endParaRPr lang="en-US" sz="2000" b="0" i="0" dirty="0">
              <a:solidFill>
                <a:srgbClr val="3C4043"/>
              </a:solidFill>
              <a:effectLst/>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
            </a:pPr>
            <a:r>
              <a:rPr lang="en-US" sz="2000" b="0" i="0" dirty="0">
                <a:solidFill>
                  <a:srgbClr val="3C4043"/>
                </a:solidFill>
                <a:effectLst/>
                <a:latin typeface="Times New Roman" panose="02020603050405020304" pitchFamily="18" charset="0"/>
                <a:cs typeface="Times New Roman" panose="02020603050405020304" pitchFamily="18" charset="0"/>
              </a:rPr>
              <a:t>K-Nearest Neighbors</a:t>
            </a:r>
          </a:p>
          <a:p>
            <a:pPr marL="800100" lvl="1" indent="-342900" algn="l">
              <a:buFont typeface="Wingdings" panose="05000000000000000000" pitchFamily="2" charset="2"/>
              <a:buChar char="§"/>
            </a:pPr>
            <a:endParaRPr lang="en-US" sz="2000" b="0" i="0" dirty="0">
              <a:solidFill>
                <a:srgbClr val="3C4043"/>
              </a:solidFill>
              <a:effectLst/>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
            </a:pPr>
            <a:r>
              <a:rPr lang="en-US" sz="2000" b="0" i="0" dirty="0">
                <a:solidFill>
                  <a:srgbClr val="3C4043"/>
                </a:solidFill>
                <a:effectLst/>
                <a:latin typeface="Times New Roman" panose="02020603050405020304" pitchFamily="18" charset="0"/>
                <a:cs typeface="Times New Roman" panose="02020603050405020304" pitchFamily="18" charset="0"/>
              </a:rPr>
              <a:t>Support Vector Machines</a:t>
            </a:r>
            <a:r>
              <a:rPr lang="en-US" sz="2000" b="0" i="0">
                <a:solidFill>
                  <a:srgbClr val="3C4043"/>
                </a:solidFill>
                <a:effectLst/>
                <a:latin typeface="Times New Roman" panose="02020603050405020304" pitchFamily="18" charset="0"/>
                <a:cs typeface="Times New Roman" panose="02020603050405020304" pitchFamily="18" charset="0"/>
              </a:rPr>
              <a:t>(SVM)</a:t>
            </a:r>
            <a:endParaRPr lang="en-US" sz="2000" b="0" i="0" dirty="0">
              <a:solidFill>
                <a:srgbClr val="3C4043"/>
              </a:solidFill>
              <a:effectLst/>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
            </a:pPr>
            <a:endParaRPr lang="en-US" sz="2000" b="0" i="0" dirty="0">
              <a:solidFill>
                <a:srgbClr val="3C4043"/>
              </a:solidFill>
              <a:effectLst/>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
            </a:pPr>
            <a:r>
              <a:rPr lang="en-US" sz="2000" dirty="0">
                <a:solidFill>
                  <a:srgbClr val="3C4043"/>
                </a:solidFill>
                <a:latin typeface="Times New Roman" panose="02020603050405020304" pitchFamily="18" charset="0"/>
                <a:cs typeface="Times New Roman" panose="02020603050405020304" pitchFamily="18" charset="0"/>
              </a:rPr>
              <a:t>Gradient Descent</a:t>
            </a:r>
            <a:endParaRPr lang="en-US" sz="2000" b="0" i="0" dirty="0">
              <a:solidFill>
                <a:srgbClr val="3C404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952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DFB10B8-3F43-DBE7-A267-24173500A555}"/>
              </a:ext>
            </a:extLst>
          </p:cNvPr>
          <p:cNvSpPr>
            <a:spLocks noGrp="1"/>
          </p:cNvSpPr>
          <p:nvPr>
            <p:ph type="sldNum" sz="quarter" idx="12"/>
          </p:nvPr>
        </p:nvSpPr>
        <p:spPr/>
        <p:txBody>
          <a:bodyPr/>
          <a:lstStyle/>
          <a:p>
            <a:fld id="{6ABFD712-9A51-4586-91F9-28577CD1986E}" type="slidenum">
              <a:rPr lang="en-US" smtClean="0"/>
              <a:pPr/>
              <a:t>18</a:t>
            </a:fld>
            <a:endParaRPr lang="en-US"/>
          </a:p>
        </p:txBody>
      </p:sp>
      <p:sp>
        <p:nvSpPr>
          <p:cNvPr id="2" name="Title 1">
            <a:extLst>
              <a:ext uri="{FF2B5EF4-FFF2-40B4-BE49-F238E27FC236}">
                <a16:creationId xmlns:a16="http://schemas.microsoft.com/office/drawing/2014/main" id="{6A142CAC-E172-7F10-9DF5-4B07CFAA339A}"/>
              </a:ext>
            </a:extLst>
          </p:cNvPr>
          <p:cNvSpPr>
            <a:spLocks noGrp="1"/>
          </p:cNvSpPr>
          <p:nvPr>
            <p:ph type="title" idx="4294967295"/>
          </p:nvPr>
        </p:nvSpPr>
        <p:spPr>
          <a:xfrm>
            <a:off x="0" y="0"/>
            <a:ext cx="10515600" cy="749300"/>
          </a:xfrm>
        </p:spPr>
        <p:txBody>
          <a:bodyPr/>
          <a:lstStyle/>
          <a:p>
            <a:r>
              <a:rPr lang="en-US" sz="2800" b="1" u="sng" dirty="0">
                <a:latin typeface="Times New Roman" panose="02020603050405020304" pitchFamily="18" charset="0"/>
                <a:cs typeface="Times New Roman" panose="02020603050405020304" pitchFamily="18" charset="0"/>
              </a:rPr>
              <a:t>Logistic Regression</a:t>
            </a:r>
            <a:endParaRPr lang="en-IN" sz="2800" b="1" u="sng" dirty="0">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1036C07D-1923-FEA3-ACBD-8ECFB80FB97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83814F77-B32E-BB87-7445-AC30C56E8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311" y="749030"/>
            <a:ext cx="8015591" cy="2684994"/>
          </a:xfrm>
          <a:prstGeom prst="rect">
            <a:avLst/>
          </a:prstGeom>
        </p:spPr>
      </p:pic>
      <p:sp>
        <p:nvSpPr>
          <p:cNvPr id="16" name="TextBox 15">
            <a:extLst>
              <a:ext uri="{FF2B5EF4-FFF2-40B4-BE49-F238E27FC236}">
                <a16:creationId xmlns:a16="http://schemas.microsoft.com/office/drawing/2014/main" id="{DA79844E-2981-163D-8CBE-6079A09224EE}"/>
              </a:ext>
            </a:extLst>
          </p:cNvPr>
          <p:cNvSpPr txBox="1"/>
          <p:nvPr/>
        </p:nvSpPr>
        <p:spPr>
          <a:xfrm>
            <a:off x="0" y="3244334"/>
            <a:ext cx="9109952" cy="523220"/>
          </a:xfrm>
          <a:prstGeom prst="rect">
            <a:avLst/>
          </a:prstGeom>
          <a:noFill/>
        </p:spPr>
        <p:txBody>
          <a:bodyPr wrap="square">
            <a:spAutoFit/>
          </a:bodyPr>
          <a:lstStyle/>
          <a:p>
            <a:pPr algn="l"/>
            <a:r>
              <a:rPr lang="en-IN" sz="2800" b="1" i="0" u="sng" dirty="0">
                <a:solidFill>
                  <a:srgbClr val="000000"/>
                </a:solidFill>
                <a:effectLst/>
                <a:highlight>
                  <a:srgbClr val="FFFFFF"/>
                </a:highlight>
                <a:latin typeface="Times New Roman" panose="02020603050405020304" pitchFamily="18" charset="0"/>
                <a:cs typeface="Times New Roman" panose="02020603050405020304" pitchFamily="18" charset="0"/>
              </a:rPr>
              <a:t>Decision Tree</a:t>
            </a:r>
          </a:p>
        </p:txBody>
      </p:sp>
      <p:pic>
        <p:nvPicPr>
          <p:cNvPr id="18" name="Picture 17">
            <a:extLst>
              <a:ext uri="{FF2B5EF4-FFF2-40B4-BE49-F238E27FC236}">
                <a16:creationId xmlns:a16="http://schemas.microsoft.com/office/drawing/2014/main" id="{BAADDCE7-8B60-9C40-55E8-7964728A0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3800574"/>
            <a:ext cx="8130702" cy="3057425"/>
          </a:xfrm>
          <a:prstGeom prst="rect">
            <a:avLst/>
          </a:prstGeom>
        </p:spPr>
      </p:pic>
    </p:spTree>
    <p:extLst>
      <p:ext uri="{BB962C8B-B14F-4D97-AF65-F5344CB8AC3E}">
        <p14:creationId xmlns:p14="http://schemas.microsoft.com/office/powerpoint/2010/main" val="3206473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5F890C-6474-32D4-DC6C-68D595EA45F1}"/>
              </a:ext>
            </a:extLst>
          </p:cNvPr>
          <p:cNvSpPr>
            <a:spLocks noGrp="1"/>
          </p:cNvSpPr>
          <p:nvPr>
            <p:ph type="sldNum" sz="quarter" idx="12"/>
          </p:nvPr>
        </p:nvSpPr>
        <p:spPr/>
        <p:txBody>
          <a:bodyPr/>
          <a:lstStyle/>
          <a:p>
            <a:fld id="{6ABFD712-9A51-4586-91F9-28577CD1986E}" type="slidenum">
              <a:rPr lang="en-US" smtClean="0"/>
              <a:pPr/>
              <a:t>19</a:t>
            </a:fld>
            <a:endParaRPr lang="en-US"/>
          </a:p>
        </p:txBody>
      </p:sp>
      <p:sp>
        <p:nvSpPr>
          <p:cNvPr id="4" name="TextBox 3">
            <a:extLst>
              <a:ext uri="{FF2B5EF4-FFF2-40B4-BE49-F238E27FC236}">
                <a16:creationId xmlns:a16="http://schemas.microsoft.com/office/drawing/2014/main" id="{31148AE8-E2BD-31D6-43F5-3A353D1C6C92}"/>
              </a:ext>
            </a:extLst>
          </p:cNvPr>
          <p:cNvSpPr txBox="1"/>
          <p:nvPr/>
        </p:nvSpPr>
        <p:spPr>
          <a:xfrm>
            <a:off x="87549" y="136525"/>
            <a:ext cx="2752928" cy="523220"/>
          </a:xfrm>
          <a:prstGeom prst="rect">
            <a:avLst/>
          </a:prstGeom>
          <a:noFill/>
        </p:spPr>
        <p:txBody>
          <a:bodyPr wrap="square">
            <a:spAutoFit/>
          </a:bodyPr>
          <a:lstStyle/>
          <a:p>
            <a:pPr algn="l"/>
            <a:r>
              <a:rPr lang="en-US" sz="2800" b="1" u="sng" dirty="0">
                <a:solidFill>
                  <a:srgbClr val="000000"/>
                </a:solidFill>
                <a:highlight>
                  <a:srgbClr val="FFFFFF"/>
                </a:highlight>
                <a:latin typeface="Times New Roman" panose="02020603050405020304" pitchFamily="18" charset="0"/>
                <a:cs typeface="Times New Roman" panose="02020603050405020304" pitchFamily="18" charset="0"/>
              </a:rPr>
              <a:t>R</a:t>
            </a:r>
            <a:r>
              <a:rPr lang="en-IN" sz="2800" b="1" u="sng" dirty="0" err="1">
                <a:solidFill>
                  <a:srgbClr val="000000"/>
                </a:solidFill>
                <a:highlight>
                  <a:srgbClr val="FFFFFF"/>
                </a:highlight>
                <a:latin typeface="Times New Roman" panose="02020603050405020304" pitchFamily="18" charset="0"/>
                <a:cs typeface="Times New Roman" panose="02020603050405020304" pitchFamily="18" charset="0"/>
              </a:rPr>
              <a:t>andom</a:t>
            </a:r>
            <a:r>
              <a:rPr lang="en-IN" sz="2800" b="1" u="sng" dirty="0">
                <a:solidFill>
                  <a:srgbClr val="000000"/>
                </a:solidFill>
                <a:highlight>
                  <a:srgbClr val="FFFFFF"/>
                </a:highlight>
                <a:latin typeface="Times New Roman" panose="02020603050405020304" pitchFamily="18" charset="0"/>
                <a:cs typeface="Times New Roman" panose="02020603050405020304" pitchFamily="18" charset="0"/>
              </a:rPr>
              <a:t> Forest</a:t>
            </a:r>
          </a:p>
        </p:txBody>
      </p:sp>
      <p:pic>
        <p:nvPicPr>
          <p:cNvPr id="6" name="Picture 5">
            <a:extLst>
              <a:ext uri="{FF2B5EF4-FFF2-40B4-BE49-F238E27FC236}">
                <a16:creationId xmlns:a16="http://schemas.microsoft.com/office/drawing/2014/main" id="{9223161E-F638-8EA0-1F76-C32C153D4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49" y="655536"/>
            <a:ext cx="9610928" cy="2398950"/>
          </a:xfrm>
          <a:prstGeom prst="rect">
            <a:avLst/>
          </a:prstGeom>
        </p:spPr>
      </p:pic>
      <p:sp>
        <p:nvSpPr>
          <p:cNvPr id="8" name="TextBox 7">
            <a:extLst>
              <a:ext uri="{FF2B5EF4-FFF2-40B4-BE49-F238E27FC236}">
                <a16:creationId xmlns:a16="http://schemas.microsoft.com/office/drawing/2014/main" id="{01EAD57B-176E-1681-101A-C4045B8F1BD7}"/>
              </a:ext>
            </a:extLst>
          </p:cNvPr>
          <p:cNvSpPr txBox="1"/>
          <p:nvPr/>
        </p:nvSpPr>
        <p:spPr>
          <a:xfrm>
            <a:off x="87549" y="3244333"/>
            <a:ext cx="9044291" cy="523220"/>
          </a:xfrm>
          <a:prstGeom prst="rect">
            <a:avLst/>
          </a:prstGeom>
          <a:noFill/>
        </p:spPr>
        <p:txBody>
          <a:bodyPr wrap="square">
            <a:spAutoFit/>
          </a:bodyPr>
          <a:lstStyle/>
          <a:p>
            <a:pPr algn="l"/>
            <a:r>
              <a:rPr lang="en-IN" sz="2800" b="1" i="0" u="sng" dirty="0">
                <a:solidFill>
                  <a:srgbClr val="000000"/>
                </a:solidFill>
                <a:effectLst/>
                <a:highlight>
                  <a:srgbClr val="FFFFFF"/>
                </a:highlight>
                <a:latin typeface="Times New Roman" panose="02020603050405020304" pitchFamily="18" charset="0"/>
                <a:cs typeface="Times New Roman" panose="02020603050405020304" pitchFamily="18" charset="0"/>
              </a:rPr>
              <a:t>K-Nearest Neighbour</a:t>
            </a:r>
          </a:p>
        </p:txBody>
      </p:sp>
      <p:pic>
        <p:nvPicPr>
          <p:cNvPr id="9" name="Picture 8">
            <a:extLst>
              <a:ext uri="{FF2B5EF4-FFF2-40B4-BE49-F238E27FC236}">
                <a16:creationId xmlns:a16="http://schemas.microsoft.com/office/drawing/2014/main" id="{7F7C4748-E35A-81BD-DF42-107F27829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086" y="3957400"/>
            <a:ext cx="9387392" cy="2631936"/>
          </a:xfrm>
          <a:prstGeom prst="rect">
            <a:avLst/>
          </a:prstGeom>
        </p:spPr>
      </p:pic>
    </p:spTree>
    <p:extLst>
      <p:ext uri="{BB962C8B-B14F-4D97-AF65-F5344CB8AC3E}">
        <p14:creationId xmlns:p14="http://schemas.microsoft.com/office/powerpoint/2010/main" val="2092199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87CE6-10D8-45BB-A237-401A4F61D34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Index</a:t>
            </a:r>
            <a:endParaRPr lang="en-IN" b="1" u="sng"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A013859-5BED-2F4B-9BD1-8D10151FC736}"/>
              </a:ext>
            </a:extLst>
          </p:cNvPr>
          <p:cNvSpPr>
            <a:spLocks noGrp="1"/>
          </p:cNvSpPr>
          <p:nvPr>
            <p:ph type="sldNum" sz="quarter" idx="12"/>
          </p:nvPr>
        </p:nvSpPr>
        <p:spPr/>
        <p:txBody>
          <a:bodyPr/>
          <a:lstStyle/>
          <a:p>
            <a:fld id="{6ABFD712-9A51-4586-91F9-28577CD1986E}" type="slidenum">
              <a:rPr lang="en-US" smtClean="0"/>
              <a:pPr/>
              <a:t>2</a:t>
            </a:fld>
            <a:endParaRPr lang="en-US"/>
          </a:p>
        </p:txBody>
      </p:sp>
      <p:sp>
        <p:nvSpPr>
          <p:cNvPr id="5" name="TextBox 4">
            <a:extLst>
              <a:ext uri="{FF2B5EF4-FFF2-40B4-BE49-F238E27FC236}">
                <a16:creationId xmlns:a16="http://schemas.microsoft.com/office/drawing/2014/main" id="{0CE01320-79E7-457F-ECA3-F61257BF9A59}"/>
              </a:ext>
            </a:extLst>
          </p:cNvPr>
          <p:cNvSpPr txBox="1"/>
          <p:nvPr/>
        </p:nvSpPr>
        <p:spPr>
          <a:xfrm>
            <a:off x="695325" y="1876425"/>
            <a:ext cx="10353673" cy="4093428"/>
          </a:xfrm>
          <a:prstGeom prst="rect">
            <a:avLst/>
          </a:prstGeom>
          <a:noFill/>
        </p:spPr>
        <p:txBody>
          <a:bodyPr wrap="square">
            <a:spAutoFit/>
          </a:bodyPr>
          <a:lstStyle/>
          <a:p>
            <a:pPr marL="285750" indent="-285750">
              <a:buFont typeface="Wingdings" panose="05000000000000000000" pitchFamily="2" charset="2"/>
              <a:buChar char="§"/>
            </a:pPr>
            <a:r>
              <a:rPr lang="en-US" sz="2000" b="1" u="sng" dirty="0">
                <a:latin typeface="Times New Roman" panose="02020603050405020304" pitchFamily="18" charset="0"/>
                <a:cs typeface="Times New Roman" panose="02020603050405020304" pitchFamily="18" charset="0"/>
              </a:rPr>
              <a:t>Abstract</a:t>
            </a:r>
          </a:p>
          <a:p>
            <a:pPr marL="285750" indent="-285750">
              <a:buFont typeface="Wingdings" panose="05000000000000000000" pitchFamily="2" charset="2"/>
              <a:buChar char="§"/>
            </a:pPr>
            <a:r>
              <a:rPr lang="en-US" sz="2000" b="1" u="sng" dirty="0">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
            </a:pPr>
            <a:r>
              <a:rPr lang="en-US" sz="2000" b="1" u="sng" dirty="0">
                <a:latin typeface="Times New Roman" panose="02020603050405020304" pitchFamily="18" charset="0"/>
                <a:cs typeface="Times New Roman" panose="02020603050405020304" pitchFamily="18" charset="0"/>
              </a:rPr>
              <a:t>Objective</a:t>
            </a:r>
          </a:p>
          <a:p>
            <a:pPr marL="285750" indent="-285750">
              <a:buFont typeface="Wingdings" panose="05000000000000000000" pitchFamily="2" charset="2"/>
              <a:buChar char="§"/>
            </a:pPr>
            <a:r>
              <a:rPr lang="en-US" sz="2000" b="1" u="sng" dirty="0">
                <a:latin typeface="Times New Roman" panose="02020603050405020304" pitchFamily="18" charset="0"/>
                <a:cs typeface="Times New Roman" panose="02020603050405020304" pitchFamily="18" charset="0"/>
              </a:rPr>
              <a:t>Problem Statement</a:t>
            </a:r>
          </a:p>
          <a:p>
            <a:pPr marL="285750" indent="-285750">
              <a:buFont typeface="Wingdings" panose="05000000000000000000" pitchFamily="2" charset="2"/>
              <a:buChar char="§"/>
            </a:pPr>
            <a:r>
              <a:rPr lang="en-US" sz="2000" b="1" u="sng" dirty="0">
                <a:latin typeface="Times New Roman" panose="02020603050405020304" pitchFamily="18" charset="0"/>
                <a:cs typeface="Times New Roman" panose="02020603050405020304" pitchFamily="18" charset="0"/>
              </a:rPr>
              <a:t>Tools and Platform Used</a:t>
            </a:r>
          </a:p>
          <a:p>
            <a:pPr marL="285750" indent="-285750">
              <a:buFont typeface="Wingdings" panose="05000000000000000000" pitchFamily="2" charset="2"/>
              <a:buChar char="§"/>
            </a:pPr>
            <a:r>
              <a:rPr lang="en-US" sz="2000" b="1" u="sng" dirty="0">
                <a:latin typeface="Times New Roman" panose="02020603050405020304" pitchFamily="18" charset="0"/>
                <a:cs typeface="Times New Roman" panose="02020603050405020304" pitchFamily="18" charset="0"/>
              </a:rPr>
              <a:t>Dataset Description</a:t>
            </a:r>
          </a:p>
          <a:p>
            <a:pPr marL="285750" indent="-285750">
              <a:buFont typeface="Wingdings" panose="05000000000000000000" pitchFamily="2" charset="2"/>
              <a:buChar char="§"/>
            </a:pPr>
            <a:r>
              <a:rPr lang="en-US" sz="2000" b="1" u="sng" dirty="0">
                <a:latin typeface="Times New Roman" panose="02020603050405020304" pitchFamily="18" charset="0"/>
                <a:cs typeface="Times New Roman" panose="02020603050405020304" pitchFamily="18" charset="0"/>
              </a:rPr>
              <a:t>Variable Description</a:t>
            </a:r>
          </a:p>
          <a:p>
            <a:pPr marL="285750" indent="-285750">
              <a:buFont typeface="Wingdings" panose="05000000000000000000" pitchFamily="2" charset="2"/>
              <a:buChar char="§"/>
            </a:pPr>
            <a:r>
              <a:rPr lang="en-IN" sz="2000" b="1" u="sng" dirty="0">
                <a:latin typeface="Times New Roman" panose="02020603050405020304" pitchFamily="18" charset="0"/>
                <a:cs typeface="Times New Roman" panose="02020603050405020304" pitchFamily="18" charset="0"/>
              </a:rPr>
              <a:t>Exploratory Data Analysis (EDA)</a:t>
            </a:r>
          </a:p>
          <a:p>
            <a:pPr marL="285750" indent="-285750">
              <a:buFont typeface="Wingdings" panose="05000000000000000000" pitchFamily="2" charset="2"/>
              <a:buChar char="§"/>
            </a:pPr>
            <a:r>
              <a:rPr lang="en-IN" sz="2000" b="1" u="sng" dirty="0">
                <a:latin typeface="Times New Roman" panose="02020603050405020304" pitchFamily="18" charset="0"/>
                <a:cs typeface="Times New Roman" panose="02020603050405020304" pitchFamily="18" charset="0"/>
              </a:rPr>
              <a:t>Methodology</a:t>
            </a:r>
          </a:p>
          <a:p>
            <a:pPr marL="285750" indent="-285750">
              <a:buFont typeface="Wingdings" panose="05000000000000000000" pitchFamily="2" charset="2"/>
              <a:buChar char="§"/>
            </a:pPr>
            <a:r>
              <a:rPr lang="en-IN" sz="2000" b="1" u="sng" dirty="0">
                <a:latin typeface="Times New Roman" panose="02020603050405020304" pitchFamily="18" charset="0"/>
                <a:cs typeface="Times New Roman" panose="02020603050405020304" pitchFamily="18" charset="0"/>
              </a:rPr>
              <a:t>Model Building</a:t>
            </a:r>
          </a:p>
          <a:p>
            <a:pPr marL="285750" indent="-285750">
              <a:buFont typeface="Wingdings" panose="05000000000000000000" pitchFamily="2" charset="2"/>
              <a:buChar char="§"/>
            </a:pPr>
            <a:r>
              <a:rPr lang="en-US" sz="2000" b="1" u="sng" dirty="0">
                <a:latin typeface="Times New Roman" panose="02020603050405020304" pitchFamily="18" charset="0"/>
                <a:cs typeface="Times New Roman" panose="02020603050405020304" pitchFamily="18" charset="0"/>
              </a:rPr>
              <a:t>Model Performance</a:t>
            </a:r>
          </a:p>
          <a:p>
            <a:pPr marL="285750" indent="-285750">
              <a:buFont typeface="Wingdings" panose="05000000000000000000" pitchFamily="2" charset="2"/>
              <a:buChar char="§"/>
            </a:pPr>
            <a:r>
              <a:rPr lang="en-US" sz="2000" b="1" u="sng" dirty="0">
                <a:latin typeface="Times New Roman" panose="02020603050405020304" pitchFamily="18" charset="0"/>
                <a:cs typeface="Times New Roman" panose="02020603050405020304" pitchFamily="18" charset="0"/>
              </a:rPr>
              <a:t>Conclusion</a:t>
            </a:r>
          </a:p>
          <a:p>
            <a:pPr marL="285750" indent="-285750">
              <a:buFont typeface="Wingdings" panose="05000000000000000000" pitchFamily="2" charset="2"/>
              <a:buChar char="§"/>
            </a:pPr>
            <a:r>
              <a:rPr lang="en-US" sz="2000" b="1" u="sng" dirty="0">
                <a:latin typeface="Times New Roman" panose="02020603050405020304" pitchFamily="18" charset="0"/>
                <a:cs typeface="Times New Roman" panose="02020603050405020304" pitchFamily="18" charset="0"/>
              </a:rPr>
              <a:t>Challenges Found</a:t>
            </a:r>
          </a:p>
        </p:txBody>
      </p:sp>
    </p:spTree>
    <p:extLst>
      <p:ext uri="{BB962C8B-B14F-4D97-AF65-F5344CB8AC3E}">
        <p14:creationId xmlns:p14="http://schemas.microsoft.com/office/powerpoint/2010/main" val="4046879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9C80CF-04DB-9859-8EB6-F7DAA3019E5D}"/>
              </a:ext>
            </a:extLst>
          </p:cNvPr>
          <p:cNvSpPr>
            <a:spLocks noGrp="1"/>
          </p:cNvSpPr>
          <p:nvPr>
            <p:ph type="sldNum" sz="quarter" idx="12"/>
          </p:nvPr>
        </p:nvSpPr>
        <p:spPr/>
        <p:txBody>
          <a:bodyPr/>
          <a:lstStyle/>
          <a:p>
            <a:fld id="{6ABFD712-9A51-4586-91F9-28577CD1986E}" type="slidenum">
              <a:rPr lang="en-US" smtClean="0"/>
              <a:pPr/>
              <a:t>20</a:t>
            </a:fld>
            <a:endParaRPr lang="en-US"/>
          </a:p>
        </p:txBody>
      </p:sp>
      <p:sp>
        <p:nvSpPr>
          <p:cNvPr id="4" name="TextBox 3">
            <a:extLst>
              <a:ext uri="{FF2B5EF4-FFF2-40B4-BE49-F238E27FC236}">
                <a16:creationId xmlns:a16="http://schemas.microsoft.com/office/drawing/2014/main" id="{58C1189C-29DC-F0A4-446C-624689F2DE09}"/>
              </a:ext>
            </a:extLst>
          </p:cNvPr>
          <p:cNvSpPr txBox="1"/>
          <p:nvPr/>
        </p:nvSpPr>
        <p:spPr>
          <a:xfrm>
            <a:off x="76201" y="136525"/>
            <a:ext cx="4019550" cy="523220"/>
          </a:xfrm>
          <a:prstGeom prst="rect">
            <a:avLst/>
          </a:prstGeom>
          <a:noFill/>
        </p:spPr>
        <p:txBody>
          <a:bodyPr wrap="square">
            <a:spAutoFit/>
          </a:bodyPr>
          <a:lstStyle/>
          <a:p>
            <a:pPr algn="l"/>
            <a:r>
              <a:rPr lang="en-US" sz="2800" b="1" u="sng" dirty="0">
                <a:solidFill>
                  <a:srgbClr val="000000"/>
                </a:solidFill>
                <a:highlight>
                  <a:srgbClr val="FFFFFF"/>
                </a:highlight>
                <a:latin typeface="Times New Roman" panose="02020603050405020304" pitchFamily="18" charset="0"/>
                <a:cs typeface="Times New Roman" panose="02020603050405020304" pitchFamily="18" charset="0"/>
              </a:rPr>
              <a:t>S</a:t>
            </a:r>
            <a:r>
              <a:rPr lang="en-IN" sz="2800" b="1" u="sng" dirty="0" err="1">
                <a:solidFill>
                  <a:srgbClr val="000000"/>
                </a:solidFill>
                <a:highlight>
                  <a:srgbClr val="FFFFFF"/>
                </a:highlight>
                <a:latin typeface="Times New Roman" panose="02020603050405020304" pitchFamily="18" charset="0"/>
                <a:cs typeface="Times New Roman" panose="02020603050405020304" pitchFamily="18" charset="0"/>
              </a:rPr>
              <a:t>upport</a:t>
            </a:r>
            <a:r>
              <a:rPr lang="en-IN" sz="2800" b="1" u="sng" dirty="0">
                <a:solidFill>
                  <a:srgbClr val="000000"/>
                </a:solidFill>
                <a:highlight>
                  <a:srgbClr val="FFFFFF"/>
                </a:highlight>
                <a:latin typeface="Times New Roman" panose="02020603050405020304" pitchFamily="18" charset="0"/>
                <a:cs typeface="Times New Roman" panose="02020603050405020304" pitchFamily="18" charset="0"/>
              </a:rPr>
              <a:t> Vector Machine</a:t>
            </a:r>
            <a:endParaRPr lang="en-IN" sz="2800" b="1" i="0" u="sng" dirty="0">
              <a:solidFill>
                <a:srgbClr val="000000"/>
              </a:solidFill>
              <a:effectLst/>
              <a:highlight>
                <a:srgbClr val="FFFFFF"/>
              </a:highligh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5B82798-4C8E-D6A0-C132-CE6A665D0AA5}"/>
              </a:ext>
            </a:extLst>
          </p:cNvPr>
          <p:cNvSpPr txBox="1"/>
          <p:nvPr/>
        </p:nvSpPr>
        <p:spPr>
          <a:xfrm>
            <a:off x="76201" y="3244334"/>
            <a:ext cx="9055892" cy="523220"/>
          </a:xfrm>
          <a:prstGeom prst="rect">
            <a:avLst/>
          </a:prstGeom>
          <a:noFill/>
        </p:spPr>
        <p:txBody>
          <a:bodyPr wrap="square">
            <a:spAutoFit/>
          </a:bodyPr>
          <a:lstStyle/>
          <a:p>
            <a:pPr algn="l"/>
            <a:r>
              <a:rPr lang="en-IN" sz="2800" b="1" i="0" u="sng" dirty="0">
                <a:solidFill>
                  <a:srgbClr val="000000"/>
                </a:solidFill>
                <a:effectLst/>
                <a:highlight>
                  <a:srgbClr val="FFFFFF"/>
                </a:highlight>
                <a:latin typeface="Times New Roman" panose="02020603050405020304" pitchFamily="18" charset="0"/>
                <a:cs typeface="Times New Roman" panose="02020603050405020304" pitchFamily="18" charset="0"/>
              </a:rPr>
              <a:t>Gradient Boosting</a:t>
            </a:r>
          </a:p>
        </p:txBody>
      </p:sp>
      <p:pic>
        <p:nvPicPr>
          <p:cNvPr id="8" name="Picture 7">
            <a:extLst>
              <a:ext uri="{FF2B5EF4-FFF2-40B4-BE49-F238E27FC236}">
                <a16:creationId xmlns:a16="http://schemas.microsoft.com/office/drawing/2014/main" id="{6931C2E0-7531-7B41-2561-1E048552A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5" y="838200"/>
            <a:ext cx="8782050" cy="2295525"/>
          </a:xfrm>
          <a:prstGeom prst="rect">
            <a:avLst/>
          </a:prstGeom>
        </p:spPr>
      </p:pic>
      <p:pic>
        <p:nvPicPr>
          <p:cNvPr id="10" name="Picture 9">
            <a:extLst>
              <a:ext uri="{FF2B5EF4-FFF2-40B4-BE49-F238E27FC236}">
                <a16:creationId xmlns:a16="http://schemas.microsoft.com/office/drawing/2014/main" id="{82016D21-A767-C717-3860-2307F9184C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884" y="3952876"/>
            <a:ext cx="9055892" cy="2543174"/>
          </a:xfrm>
          <a:prstGeom prst="rect">
            <a:avLst/>
          </a:prstGeom>
        </p:spPr>
      </p:pic>
    </p:spTree>
    <p:extLst>
      <p:ext uri="{BB962C8B-B14F-4D97-AF65-F5344CB8AC3E}">
        <p14:creationId xmlns:p14="http://schemas.microsoft.com/office/powerpoint/2010/main" val="2146886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F45606-A382-CF92-E131-382AEA830F2F}"/>
              </a:ext>
            </a:extLst>
          </p:cNvPr>
          <p:cNvSpPr txBox="1"/>
          <p:nvPr/>
        </p:nvSpPr>
        <p:spPr>
          <a:xfrm>
            <a:off x="2656395" y="89556"/>
            <a:ext cx="6879210" cy="769441"/>
          </a:xfrm>
          <a:prstGeom prst="rect">
            <a:avLst/>
          </a:prstGeom>
          <a:noFill/>
        </p:spPr>
        <p:txBody>
          <a:bodyPr wrap="square">
            <a:spAutoFit/>
          </a:bodyPr>
          <a:lstStyle/>
          <a:p>
            <a:pPr algn="ctr" eaLnBrk="1" hangingPunct="1"/>
            <a:r>
              <a:rPr lang="en-IN" altLang="en-US" sz="4400" b="1" u="sng" dirty="0">
                <a:latin typeface="Times New Roman" panose="02020603050405020304" pitchFamily="18" charset="0"/>
                <a:cs typeface="Times New Roman" panose="02020603050405020304" pitchFamily="18" charset="0"/>
              </a:rPr>
              <a:t>Conclusion</a:t>
            </a:r>
          </a:p>
        </p:txBody>
      </p:sp>
      <p:sp>
        <p:nvSpPr>
          <p:cNvPr id="6" name="TextBox 5">
            <a:extLst>
              <a:ext uri="{FF2B5EF4-FFF2-40B4-BE49-F238E27FC236}">
                <a16:creationId xmlns:a16="http://schemas.microsoft.com/office/drawing/2014/main" id="{A17EEFD6-0BCA-736B-38B6-5C08BB8B7B45}"/>
              </a:ext>
            </a:extLst>
          </p:cNvPr>
          <p:cNvSpPr txBox="1"/>
          <p:nvPr/>
        </p:nvSpPr>
        <p:spPr>
          <a:xfrm>
            <a:off x="457200" y="1447801"/>
            <a:ext cx="11572875" cy="5447645"/>
          </a:xfrm>
          <a:prstGeom prst="rect">
            <a:avLst/>
          </a:prstGeom>
          <a:noFill/>
        </p:spPr>
        <p:txBody>
          <a:bodyPr wrap="square">
            <a:spAutoFit/>
          </a:bodyPr>
          <a:lstStyle/>
          <a:p>
            <a:pPr marL="342900" indent="-342900" algn="l">
              <a:buFont typeface="Wingdings" panose="05000000000000000000" pitchFamily="2" charset="2"/>
              <a:buChar char="§"/>
            </a:pPr>
            <a:r>
              <a:rPr lang="en-US" sz="2000" b="0" i="0" dirty="0">
                <a:solidFill>
                  <a:srgbClr val="3C4043"/>
                </a:solidFill>
                <a:effectLst/>
                <a:latin typeface="Times New Roman" panose="02020603050405020304" pitchFamily="18" charset="0"/>
                <a:cs typeface="Times New Roman" panose="02020603050405020304" pitchFamily="18" charset="0"/>
              </a:rPr>
              <a:t>We have done a full examination on a dataset related to diabetes.</a:t>
            </a:r>
          </a:p>
          <a:p>
            <a:pPr algn="l"/>
            <a:endParaRPr lang="en-US" sz="2000" b="0" i="0" dirty="0">
              <a:solidFill>
                <a:srgbClr val="3C4043"/>
              </a:solidFill>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US" sz="2000" b="0" i="0" dirty="0">
                <a:solidFill>
                  <a:srgbClr val="3C4043"/>
                </a:solidFill>
                <a:effectLst/>
                <a:latin typeface="Times New Roman" panose="02020603050405020304" pitchFamily="18" charset="0"/>
                <a:cs typeface="Times New Roman" panose="02020603050405020304" pitchFamily="18" charset="0"/>
              </a:rPr>
              <a:t>We have described the features of the dataset.</a:t>
            </a:r>
          </a:p>
          <a:p>
            <a:pPr marL="342900" indent="-342900" algn="l">
              <a:buFont typeface="Wingdings" panose="05000000000000000000" pitchFamily="2" charset="2"/>
              <a:buChar char="§"/>
            </a:pPr>
            <a:endParaRPr lang="en-US" sz="2000" b="0" i="0" dirty="0">
              <a:solidFill>
                <a:srgbClr val="3C4043"/>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0" i="0" dirty="0">
                <a:solidFill>
                  <a:srgbClr val="3C4043"/>
                </a:solidFill>
                <a:effectLst/>
                <a:latin typeface="Times New Roman" panose="02020603050405020304" pitchFamily="18" charset="0"/>
                <a:cs typeface="Times New Roman" panose="02020603050405020304" pitchFamily="18" charset="0"/>
              </a:rPr>
              <a:t>We have visualized our dataset for better inspection and decision.</a:t>
            </a:r>
          </a:p>
          <a:p>
            <a:pPr marL="342900" indent="-342900">
              <a:buFont typeface="Wingdings" panose="05000000000000000000" pitchFamily="2" charset="2"/>
              <a:buChar char="§"/>
            </a:pPr>
            <a:endParaRPr lang="en-US" sz="2000" b="0" i="0" dirty="0">
              <a:solidFill>
                <a:srgbClr val="3C4043"/>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0" i="0" dirty="0">
                <a:solidFill>
                  <a:srgbClr val="3C4043"/>
                </a:solidFill>
                <a:effectLst/>
                <a:latin typeface="Times New Roman" panose="02020603050405020304" pitchFamily="18" charset="0"/>
                <a:cs typeface="Times New Roman" panose="02020603050405020304" pitchFamily="18" charset="0"/>
              </a:rPr>
              <a:t>We have applied  6 different machine learning algorithms on our dataset and found out the </a:t>
            </a:r>
            <a:r>
              <a:rPr lang="en-US" sz="2000" b="1" i="0" dirty="0">
                <a:solidFill>
                  <a:srgbClr val="3C4043"/>
                </a:solidFill>
                <a:effectLst/>
                <a:latin typeface="Times New Roman" panose="02020603050405020304" pitchFamily="18" charset="0"/>
                <a:cs typeface="Times New Roman" panose="02020603050405020304" pitchFamily="18" charset="0"/>
              </a:rPr>
              <a:t>Random Forest </a:t>
            </a:r>
            <a:r>
              <a:rPr lang="en-US" sz="2000" b="0" i="0" dirty="0">
                <a:solidFill>
                  <a:srgbClr val="3C4043"/>
                </a:solidFill>
                <a:effectLst/>
                <a:latin typeface="Times New Roman" panose="02020603050405020304" pitchFamily="18" charset="0"/>
                <a:cs typeface="Times New Roman" panose="02020603050405020304" pitchFamily="18" charset="0"/>
              </a:rPr>
              <a:t>has the highest </a:t>
            </a:r>
            <a:r>
              <a:rPr lang="en-US" sz="2000" b="1" i="0" dirty="0">
                <a:solidFill>
                  <a:srgbClr val="3C4043"/>
                </a:solidFill>
                <a:effectLst/>
                <a:latin typeface="Times New Roman" panose="02020603050405020304" pitchFamily="18" charset="0"/>
                <a:cs typeface="Times New Roman" panose="02020603050405020304" pitchFamily="18" charset="0"/>
              </a:rPr>
              <a:t>Accuracy 97%  </a:t>
            </a:r>
            <a:r>
              <a:rPr lang="en-US" sz="2000" b="0" i="0" dirty="0">
                <a:solidFill>
                  <a:srgbClr val="3C4043"/>
                </a:solidFill>
                <a:effectLst/>
                <a:latin typeface="Times New Roman" panose="02020603050405020304" pitchFamily="18" charset="0"/>
                <a:cs typeface="Times New Roman" panose="02020603050405020304" pitchFamily="18" charset="0"/>
              </a:rPr>
              <a:t>for the dataset.</a:t>
            </a:r>
          </a:p>
          <a:p>
            <a:pPr algn="l"/>
            <a:endParaRPr lang="en-US" sz="2000" b="0" i="0" dirty="0">
              <a:solidFill>
                <a:srgbClr val="3C4043"/>
              </a:solidFill>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By continuously refining these models and addressing ethical considerations, we can enhance their reliability and effectiveness, ultimately leading to better patient outcomes and more efficient healthcare systems</a:t>
            </a:r>
            <a:r>
              <a:rPr lang="en-US" sz="2000" dirty="0"/>
              <a:t>.</a:t>
            </a:r>
            <a:endParaRPr lang="en-US" sz="2000" dirty="0">
              <a:solidFill>
                <a:srgbClr val="3C4043"/>
              </a:solidFill>
              <a:latin typeface="Inter"/>
            </a:endParaRPr>
          </a:p>
          <a:p>
            <a:pPr algn="l">
              <a:buFont typeface="Arial" panose="020B0604020202020204" pitchFamily="34" charset="0"/>
              <a:buChar char="•"/>
            </a:pPr>
            <a:endParaRPr lang="en-US" b="0" i="0" dirty="0">
              <a:solidFill>
                <a:srgbClr val="3C4043"/>
              </a:solidFill>
              <a:effectLst/>
              <a:latin typeface="Inter"/>
            </a:endParaRPr>
          </a:p>
          <a:p>
            <a:pPr algn="l">
              <a:buFont typeface="Arial" panose="020B0604020202020204" pitchFamily="34" charset="0"/>
              <a:buChar char="•"/>
            </a:pPr>
            <a:endParaRPr lang="en-US" dirty="0">
              <a:solidFill>
                <a:srgbClr val="3C4043"/>
              </a:solidFill>
              <a:latin typeface="Inter"/>
            </a:endParaRPr>
          </a:p>
          <a:p>
            <a:pPr algn="l">
              <a:buFont typeface="Arial" panose="020B0604020202020204" pitchFamily="34" charset="0"/>
              <a:buChar char="•"/>
            </a:pPr>
            <a:endParaRPr lang="en-US" b="0" i="0" dirty="0">
              <a:solidFill>
                <a:srgbClr val="3C4043"/>
              </a:solidFill>
              <a:effectLst/>
              <a:latin typeface="Inter"/>
            </a:endParaRPr>
          </a:p>
          <a:p>
            <a:pPr algn="l">
              <a:buFont typeface="Arial" panose="020B0604020202020204" pitchFamily="34" charset="0"/>
              <a:buChar char="•"/>
            </a:pPr>
            <a:endParaRPr lang="en-US" dirty="0">
              <a:solidFill>
                <a:srgbClr val="3C4043"/>
              </a:solidFill>
              <a:latin typeface="Inter"/>
            </a:endParaRPr>
          </a:p>
          <a:p>
            <a:pPr algn="l">
              <a:buFont typeface="Arial" panose="020B0604020202020204" pitchFamily="34" charset="0"/>
              <a:buChar char="•"/>
            </a:pPr>
            <a:endParaRPr lang="en-US" b="0" i="0" dirty="0">
              <a:solidFill>
                <a:srgbClr val="3C4043"/>
              </a:solidFill>
              <a:effectLst/>
              <a:latin typeface="Inter"/>
            </a:endParaRPr>
          </a:p>
          <a:p>
            <a:pPr algn="l">
              <a:buFont typeface="Arial" panose="020B0604020202020204" pitchFamily="34" charset="0"/>
              <a:buChar char="•"/>
            </a:pPr>
            <a:endParaRPr lang="en-US" b="0" i="0" dirty="0">
              <a:solidFill>
                <a:srgbClr val="3C4043"/>
              </a:solidFill>
              <a:effectLst/>
              <a:latin typeface="Inter"/>
            </a:endParaRPr>
          </a:p>
        </p:txBody>
      </p:sp>
    </p:spTree>
    <p:extLst>
      <p:ext uri="{BB962C8B-B14F-4D97-AF65-F5344CB8AC3E}">
        <p14:creationId xmlns:p14="http://schemas.microsoft.com/office/powerpoint/2010/main" val="3591019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1A76-1545-2DCE-2187-161E753DB49A}"/>
              </a:ext>
            </a:extLst>
          </p:cNvPr>
          <p:cNvSpPr>
            <a:spLocks noGrp="1"/>
          </p:cNvSpPr>
          <p:nvPr>
            <p:ph type="title"/>
          </p:nvPr>
        </p:nvSpPr>
        <p:spPr>
          <a:xfrm>
            <a:off x="838200" y="136525"/>
            <a:ext cx="10515600" cy="1006475"/>
          </a:xfrm>
        </p:spPr>
        <p:txBody>
          <a:bodyPr>
            <a:normAutofit/>
          </a:bodyPr>
          <a:lstStyle/>
          <a:p>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Challenges Found</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296E06-C3ED-BB2F-5FB3-BCD75E2EDCEF}"/>
              </a:ext>
            </a:extLst>
          </p:cNvPr>
          <p:cNvSpPr>
            <a:spLocks noGrp="1"/>
          </p:cNvSpPr>
          <p:nvPr>
            <p:ph idx="1"/>
          </p:nvPr>
        </p:nvSpPr>
        <p:spPr>
          <a:xfrm>
            <a:off x="838200" y="1247775"/>
            <a:ext cx="10515600" cy="4929188"/>
          </a:xfrm>
        </p:spPr>
        <p:txBody>
          <a:bodyPr/>
          <a:lstStyle/>
          <a:p>
            <a:pPr>
              <a:buFont typeface="Wingdings" panose="05000000000000000000" pitchFamily="2" charset="2"/>
              <a:buChar char="§"/>
            </a:pPr>
            <a:r>
              <a:rPr lang="en-US" sz="2800" b="1" u="sng" dirty="0">
                <a:latin typeface="Times New Roman" panose="02020603050405020304" pitchFamily="18" charset="0"/>
                <a:cs typeface="Times New Roman" panose="02020603050405020304" pitchFamily="18" charset="0"/>
              </a:rPr>
              <a:t>Challenges in Utilizing Machine Learning with the Given Dataset: </a:t>
            </a:r>
            <a:br>
              <a:rPr lang="en-US" b="1" u="sng" dirty="0">
                <a:latin typeface="Times New Roman" panose="02020603050405020304" pitchFamily="18" charset="0"/>
                <a:cs typeface="Times New Roman" panose="02020603050405020304" pitchFamily="18" charset="0"/>
              </a:rPr>
            </a:br>
            <a:endParaRPr lang="en-US" b="1"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Identifying relevant features.</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Handling class imbalance.</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Handling missing values.</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Choosing the right algorithm.</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Identifying important features.</a:t>
            </a:r>
          </a:p>
        </p:txBody>
      </p:sp>
      <p:sp>
        <p:nvSpPr>
          <p:cNvPr id="4" name="Slide Number Placeholder 3">
            <a:extLst>
              <a:ext uri="{FF2B5EF4-FFF2-40B4-BE49-F238E27FC236}">
                <a16:creationId xmlns:a16="http://schemas.microsoft.com/office/drawing/2014/main" id="{B875BC3D-F26E-DBA0-B1E1-8CEA18BA4D95}"/>
              </a:ext>
            </a:extLst>
          </p:cNvPr>
          <p:cNvSpPr>
            <a:spLocks noGrp="1"/>
          </p:cNvSpPr>
          <p:nvPr>
            <p:ph type="sldNum" sz="quarter" idx="12"/>
          </p:nvPr>
        </p:nvSpPr>
        <p:spPr/>
        <p:txBody>
          <a:bodyPr/>
          <a:lstStyle/>
          <a:p>
            <a:fld id="{6ABFD712-9A51-4586-91F9-28577CD1986E}" type="slidenum">
              <a:rPr lang="en-US" smtClean="0"/>
              <a:pPr/>
              <a:t>22</a:t>
            </a:fld>
            <a:endParaRPr lang="en-US"/>
          </a:p>
        </p:txBody>
      </p:sp>
    </p:spTree>
    <p:extLst>
      <p:ext uri="{BB962C8B-B14F-4D97-AF65-F5344CB8AC3E}">
        <p14:creationId xmlns:p14="http://schemas.microsoft.com/office/powerpoint/2010/main" val="3919460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34E5EB-46DA-C509-D8BB-C886DF1AC65A}"/>
              </a:ext>
            </a:extLst>
          </p:cNvPr>
          <p:cNvSpPr>
            <a:spLocks noGrp="1"/>
          </p:cNvSpPr>
          <p:nvPr>
            <p:ph type="sldNum" sz="quarter" idx="12"/>
          </p:nvPr>
        </p:nvSpPr>
        <p:spPr/>
        <p:txBody>
          <a:bodyPr/>
          <a:lstStyle/>
          <a:p>
            <a:fld id="{6ABFD712-9A51-4586-91F9-28577CD1986E}" type="slidenum">
              <a:rPr lang="en-US" smtClean="0"/>
              <a:pPr/>
              <a:t>23</a:t>
            </a:fld>
            <a:endParaRPr lang="en-US"/>
          </a:p>
        </p:txBody>
      </p:sp>
      <p:sp>
        <p:nvSpPr>
          <p:cNvPr id="5" name="Text Box 1">
            <a:extLst>
              <a:ext uri="{FF2B5EF4-FFF2-40B4-BE49-F238E27FC236}">
                <a16:creationId xmlns:a16="http://schemas.microsoft.com/office/drawing/2014/main" id="{C1176706-1C77-7CD9-D803-54483AB090A8}"/>
              </a:ext>
            </a:extLst>
          </p:cNvPr>
          <p:cNvSpPr txBox="1">
            <a:spLocks noChangeArrowheads="1"/>
          </p:cNvSpPr>
          <p:nvPr/>
        </p:nvSpPr>
        <p:spPr bwMode="auto">
          <a:xfrm>
            <a:off x="1637730" y="1105468"/>
            <a:ext cx="9411269" cy="4655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1463" indent="-268288">
              <a:spcBef>
                <a:spcPts val="650"/>
              </a:spcBef>
              <a:buSzPct val="100000"/>
              <a:buFont typeface="Times New Roman" panose="02020603050405020304" pitchFamily="18" charset="0"/>
              <a:buChar char="•"/>
              <a:tabLst>
                <a:tab pos="271463" algn="l"/>
                <a:tab pos="728663" algn="l"/>
                <a:tab pos="1185863" algn="l"/>
                <a:tab pos="1643063" algn="l"/>
                <a:tab pos="2100263" algn="l"/>
                <a:tab pos="2557463" algn="l"/>
                <a:tab pos="3014663" algn="l"/>
                <a:tab pos="3471863" algn="l"/>
                <a:tab pos="3929063" algn="l"/>
                <a:tab pos="4386263" algn="l"/>
                <a:tab pos="4843463" algn="l"/>
                <a:tab pos="5300663" algn="l"/>
                <a:tab pos="5757863" algn="l"/>
                <a:tab pos="6215063" algn="l"/>
                <a:tab pos="6672263" algn="l"/>
                <a:tab pos="7129463" algn="l"/>
                <a:tab pos="7586663" algn="l"/>
                <a:tab pos="8043863" algn="l"/>
                <a:tab pos="8501063" algn="l"/>
                <a:tab pos="8958263" algn="l"/>
                <a:tab pos="9415463" algn="l"/>
              </a:tabLst>
              <a:defRPr sz="2600">
                <a:solidFill>
                  <a:srgbClr val="000000"/>
                </a:solidFill>
                <a:latin typeface="Constantia" panose="02030602050306030303" pitchFamily="18" charset="0"/>
                <a:ea typeface="Microsoft YaHei" panose="020B0503020204020204" pitchFamily="34" charset="-122"/>
              </a:defRPr>
            </a:lvl1pPr>
            <a:lvl2pPr>
              <a:spcBef>
                <a:spcPts val="600"/>
              </a:spcBef>
              <a:buSzPct val="100000"/>
              <a:buFont typeface="Times New Roman" panose="02020603050405020304" pitchFamily="18" charset="0"/>
              <a:buChar char="–"/>
              <a:tabLst>
                <a:tab pos="271463" algn="l"/>
                <a:tab pos="728663" algn="l"/>
                <a:tab pos="1185863" algn="l"/>
                <a:tab pos="1643063" algn="l"/>
                <a:tab pos="2100263" algn="l"/>
                <a:tab pos="2557463" algn="l"/>
                <a:tab pos="3014663" algn="l"/>
                <a:tab pos="3471863" algn="l"/>
                <a:tab pos="3929063" algn="l"/>
                <a:tab pos="4386263" algn="l"/>
                <a:tab pos="4843463" algn="l"/>
                <a:tab pos="5300663" algn="l"/>
                <a:tab pos="5757863" algn="l"/>
                <a:tab pos="6215063" algn="l"/>
                <a:tab pos="6672263" algn="l"/>
                <a:tab pos="7129463" algn="l"/>
                <a:tab pos="7586663" algn="l"/>
                <a:tab pos="8043863" algn="l"/>
                <a:tab pos="8501063" algn="l"/>
                <a:tab pos="8958263" algn="l"/>
                <a:tab pos="9415463" algn="l"/>
              </a:tabLst>
              <a:defRPr sz="2400">
                <a:solidFill>
                  <a:srgbClr val="000000"/>
                </a:solidFill>
                <a:latin typeface="Constantia" panose="02030602050306030303" pitchFamily="18" charset="0"/>
                <a:ea typeface="Microsoft YaHei" panose="020B0503020204020204" pitchFamily="34" charset="-122"/>
              </a:defRPr>
            </a:lvl2pPr>
            <a:lvl3pPr>
              <a:spcBef>
                <a:spcPts val="525"/>
              </a:spcBef>
              <a:buSzPct val="100000"/>
              <a:buFont typeface="Times New Roman" panose="02020603050405020304" pitchFamily="18" charset="0"/>
              <a:buChar char="•"/>
              <a:tabLst>
                <a:tab pos="271463" algn="l"/>
                <a:tab pos="728663" algn="l"/>
                <a:tab pos="1185863" algn="l"/>
                <a:tab pos="1643063" algn="l"/>
                <a:tab pos="2100263" algn="l"/>
                <a:tab pos="2557463" algn="l"/>
                <a:tab pos="3014663" algn="l"/>
                <a:tab pos="3471863" algn="l"/>
                <a:tab pos="3929063" algn="l"/>
                <a:tab pos="4386263" algn="l"/>
                <a:tab pos="4843463" algn="l"/>
                <a:tab pos="5300663" algn="l"/>
                <a:tab pos="5757863" algn="l"/>
                <a:tab pos="6215063" algn="l"/>
                <a:tab pos="6672263" algn="l"/>
                <a:tab pos="7129463" algn="l"/>
                <a:tab pos="7586663" algn="l"/>
                <a:tab pos="8043863" algn="l"/>
                <a:tab pos="8501063" algn="l"/>
                <a:tab pos="8958263" algn="l"/>
                <a:tab pos="9415463" algn="l"/>
              </a:tabLst>
              <a:defRPr sz="2100">
                <a:solidFill>
                  <a:srgbClr val="000000"/>
                </a:solidFill>
                <a:latin typeface="Constantia" panose="02030602050306030303" pitchFamily="18" charset="0"/>
                <a:ea typeface="Microsoft YaHei" panose="020B0503020204020204" pitchFamily="34" charset="-122"/>
              </a:defRPr>
            </a:lvl3pPr>
            <a:lvl4pPr>
              <a:spcBef>
                <a:spcPts val="500"/>
              </a:spcBef>
              <a:buSzPct val="100000"/>
              <a:buFont typeface="Times New Roman" panose="02020603050405020304" pitchFamily="18" charset="0"/>
              <a:buChar char="–"/>
              <a:tabLst>
                <a:tab pos="271463" algn="l"/>
                <a:tab pos="728663" algn="l"/>
                <a:tab pos="1185863" algn="l"/>
                <a:tab pos="1643063" algn="l"/>
                <a:tab pos="2100263" algn="l"/>
                <a:tab pos="2557463" algn="l"/>
                <a:tab pos="3014663" algn="l"/>
                <a:tab pos="3471863" algn="l"/>
                <a:tab pos="3929063" algn="l"/>
                <a:tab pos="4386263" algn="l"/>
                <a:tab pos="4843463" algn="l"/>
                <a:tab pos="5300663" algn="l"/>
                <a:tab pos="5757863" algn="l"/>
                <a:tab pos="6215063" algn="l"/>
                <a:tab pos="6672263" algn="l"/>
                <a:tab pos="7129463" algn="l"/>
                <a:tab pos="7586663" algn="l"/>
                <a:tab pos="8043863" algn="l"/>
                <a:tab pos="8501063" algn="l"/>
                <a:tab pos="8958263" algn="l"/>
                <a:tab pos="9415463" algn="l"/>
              </a:tabLst>
              <a:defRPr sz="2000">
                <a:solidFill>
                  <a:srgbClr val="000000"/>
                </a:solidFill>
                <a:latin typeface="Constantia" panose="02030602050306030303" pitchFamily="18" charset="0"/>
                <a:ea typeface="Microsoft YaHei" panose="020B0503020204020204" pitchFamily="34" charset="-122"/>
              </a:defRPr>
            </a:lvl4pPr>
            <a:lvl5pPr>
              <a:spcBef>
                <a:spcPts val="500"/>
              </a:spcBef>
              <a:buSzPct val="100000"/>
              <a:buFont typeface="Times New Roman" panose="02020603050405020304" pitchFamily="18" charset="0"/>
              <a:buChar char="»"/>
              <a:tabLst>
                <a:tab pos="271463" algn="l"/>
                <a:tab pos="728663" algn="l"/>
                <a:tab pos="1185863" algn="l"/>
                <a:tab pos="1643063" algn="l"/>
                <a:tab pos="2100263" algn="l"/>
                <a:tab pos="2557463" algn="l"/>
                <a:tab pos="3014663" algn="l"/>
                <a:tab pos="3471863" algn="l"/>
                <a:tab pos="3929063" algn="l"/>
                <a:tab pos="4386263" algn="l"/>
                <a:tab pos="4843463" algn="l"/>
                <a:tab pos="5300663" algn="l"/>
                <a:tab pos="5757863" algn="l"/>
                <a:tab pos="6215063" algn="l"/>
                <a:tab pos="6672263" algn="l"/>
                <a:tab pos="7129463" algn="l"/>
                <a:tab pos="7586663" algn="l"/>
                <a:tab pos="8043863" algn="l"/>
                <a:tab pos="8501063" algn="l"/>
                <a:tab pos="8958263" algn="l"/>
                <a:tab pos="9415463" algn="l"/>
              </a:tabLst>
              <a:defRPr sz="2000">
                <a:solidFill>
                  <a:srgbClr val="000000"/>
                </a:solidFill>
                <a:latin typeface="Constantia" panose="02030602050306030303" pitchFamily="18" charset="0"/>
                <a:ea typeface="Microsoft YaHei" panose="020B0503020204020204" pitchFamily="34" charset="-122"/>
              </a:defRPr>
            </a:lvl5pPr>
            <a:lvl6pPr marL="2514600" indent="-228600" defTabSz="457200" eaLnBrk="0" fontAlgn="base" hangingPunct="0">
              <a:spcBef>
                <a:spcPts val="500"/>
              </a:spcBef>
              <a:spcAft>
                <a:spcPct val="0"/>
              </a:spcAft>
              <a:buSzPct val="100000"/>
              <a:buFont typeface="Times New Roman" panose="02020603050405020304" pitchFamily="18" charset="0"/>
              <a:buChar char="»"/>
              <a:tabLst>
                <a:tab pos="271463" algn="l"/>
                <a:tab pos="728663" algn="l"/>
                <a:tab pos="1185863" algn="l"/>
                <a:tab pos="1643063" algn="l"/>
                <a:tab pos="2100263" algn="l"/>
                <a:tab pos="2557463" algn="l"/>
                <a:tab pos="3014663" algn="l"/>
                <a:tab pos="3471863" algn="l"/>
                <a:tab pos="3929063" algn="l"/>
                <a:tab pos="4386263" algn="l"/>
                <a:tab pos="4843463" algn="l"/>
                <a:tab pos="5300663" algn="l"/>
                <a:tab pos="5757863" algn="l"/>
                <a:tab pos="6215063" algn="l"/>
                <a:tab pos="6672263" algn="l"/>
                <a:tab pos="7129463" algn="l"/>
                <a:tab pos="7586663" algn="l"/>
                <a:tab pos="8043863" algn="l"/>
                <a:tab pos="8501063" algn="l"/>
                <a:tab pos="8958263" algn="l"/>
                <a:tab pos="9415463" algn="l"/>
              </a:tabLst>
              <a:defRPr sz="2000">
                <a:solidFill>
                  <a:srgbClr val="000000"/>
                </a:solidFill>
                <a:latin typeface="Constantia" panose="02030602050306030303" pitchFamily="18" charset="0"/>
                <a:ea typeface="Microsoft YaHei" panose="020B0503020204020204" pitchFamily="34" charset="-122"/>
              </a:defRPr>
            </a:lvl6pPr>
            <a:lvl7pPr marL="2971800" indent="-228600" defTabSz="457200" eaLnBrk="0" fontAlgn="base" hangingPunct="0">
              <a:spcBef>
                <a:spcPts val="500"/>
              </a:spcBef>
              <a:spcAft>
                <a:spcPct val="0"/>
              </a:spcAft>
              <a:buSzPct val="100000"/>
              <a:buFont typeface="Times New Roman" panose="02020603050405020304" pitchFamily="18" charset="0"/>
              <a:buChar char="»"/>
              <a:tabLst>
                <a:tab pos="271463" algn="l"/>
                <a:tab pos="728663" algn="l"/>
                <a:tab pos="1185863" algn="l"/>
                <a:tab pos="1643063" algn="l"/>
                <a:tab pos="2100263" algn="l"/>
                <a:tab pos="2557463" algn="l"/>
                <a:tab pos="3014663" algn="l"/>
                <a:tab pos="3471863" algn="l"/>
                <a:tab pos="3929063" algn="l"/>
                <a:tab pos="4386263" algn="l"/>
                <a:tab pos="4843463" algn="l"/>
                <a:tab pos="5300663" algn="l"/>
                <a:tab pos="5757863" algn="l"/>
                <a:tab pos="6215063" algn="l"/>
                <a:tab pos="6672263" algn="l"/>
                <a:tab pos="7129463" algn="l"/>
                <a:tab pos="7586663" algn="l"/>
                <a:tab pos="8043863" algn="l"/>
                <a:tab pos="8501063" algn="l"/>
                <a:tab pos="8958263" algn="l"/>
                <a:tab pos="9415463" algn="l"/>
              </a:tabLst>
              <a:defRPr sz="2000">
                <a:solidFill>
                  <a:srgbClr val="000000"/>
                </a:solidFill>
                <a:latin typeface="Constantia" panose="02030602050306030303" pitchFamily="18" charset="0"/>
                <a:ea typeface="Microsoft YaHei" panose="020B0503020204020204" pitchFamily="34" charset="-122"/>
              </a:defRPr>
            </a:lvl7pPr>
            <a:lvl8pPr marL="3429000" indent="-228600" defTabSz="457200" eaLnBrk="0" fontAlgn="base" hangingPunct="0">
              <a:spcBef>
                <a:spcPts val="500"/>
              </a:spcBef>
              <a:spcAft>
                <a:spcPct val="0"/>
              </a:spcAft>
              <a:buSzPct val="100000"/>
              <a:buFont typeface="Times New Roman" panose="02020603050405020304" pitchFamily="18" charset="0"/>
              <a:buChar char="»"/>
              <a:tabLst>
                <a:tab pos="271463" algn="l"/>
                <a:tab pos="728663" algn="l"/>
                <a:tab pos="1185863" algn="l"/>
                <a:tab pos="1643063" algn="l"/>
                <a:tab pos="2100263" algn="l"/>
                <a:tab pos="2557463" algn="l"/>
                <a:tab pos="3014663" algn="l"/>
                <a:tab pos="3471863" algn="l"/>
                <a:tab pos="3929063" algn="l"/>
                <a:tab pos="4386263" algn="l"/>
                <a:tab pos="4843463" algn="l"/>
                <a:tab pos="5300663" algn="l"/>
                <a:tab pos="5757863" algn="l"/>
                <a:tab pos="6215063" algn="l"/>
                <a:tab pos="6672263" algn="l"/>
                <a:tab pos="7129463" algn="l"/>
                <a:tab pos="7586663" algn="l"/>
                <a:tab pos="8043863" algn="l"/>
                <a:tab pos="8501063" algn="l"/>
                <a:tab pos="8958263" algn="l"/>
                <a:tab pos="9415463" algn="l"/>
              </a:tabLst>
              <a:defRPr sz="2000">
                <a:solidFill>
                  <a:srgbClr val="000000"/>
                </a:solidFill>
                <a:latin typeface="Constantia" panose="02030602050306030303" pitchFamily="18" charset="0"/>
                <a:ea typeface="Microsoft YaHei" panose="020B0503020204020204" pitchFamily="34" charset="-122"/>
              </a:defRPr>
            </a:lvl8pPr>
            <a:lvl9pPr marL="3886200" indent="-228600" defTabSz="457200" eaLnBrk="0" fontAlgn="base" hangingPunct="0">
              <a:spcBef>
                <a:spcPts val="500"/>
              </a:spcBef>
              <a:spcAft>
                <a:spcPct val="0"/>
              </a:spcAft>
              <a:buSzPct val="100000"/>
              <a:buFont typeface="Times New Roman" panose="02020603050405020304" pitchFamily="18" charset="0"/>
              <a:buChar char="»"/>
              <a:tabLst>
                <a:tab pos="271463" algn="l"/>
                <a:tab pos="728663" algn="l"/>
                <a:tab pos="1185863" algn="l"/>
                <a:tab pos="1643063" algn="l"/>
                <a:tab pos="2100263" algn="l"/>
                <a:tab pos="2557463" algn="l"/>
                <a:tab pos="3014663" algn="l"/>
                <a:tab pos="3471863" algn="l"/>
                <a:tab pos="3929063" algn="l"/>
                <a:tab pos="4386263" algn="l"/>
                <a:tab pos="4843463" algn="l"/>
                <a:tab pos="5300663" algn="l"/>
                <a:tab pos="5757863" algn="l"/>
                <a:tab pos="6215063" algn="l"/>
                <a:tab pos="6672263" algn="l"/>
                <a:tab pos="7129463" algn="l"/>
                <a:tab pos="7586663" algn="l"/>
                <a:tab pos="8043863" algn="l"/>
                <a:tab pos="8501063" algn="l"/>
                <a:tab pos="8958263" algn="l"/>
                <a:tab pos="9415463" algn="l"/>
              </a:tabLst>
              <a:defRPr sz="2000">
                <a:solidFill>
                  <a:srgbClr val="000000"/>
                </a:solidFill>
                <a:latin typeface="Constantia" panose="02030602050306030303" pitchFamily="18" charset="0"/>
                <a:ea typeface="Microsoft YaHei" panose="020B0503020204020204" pitchFamily="34" charset="-122"/>
              </a:defRPr>
            </a:lvl9pPr>
          </a:lstStyle>
          <a:p>
            <a:pPr eaLnBrk="1" hangingPunct="1">
              <a:buSzPct val="95000"/>
              <a:buFontTx/>
              <a:buNone/>
            </a:pPr>
            <a:endParaRPr lang="en-US" altLang="en-US" dirty="0"/>
          </a:p>
          <a:p>
            <a:pPr eaLnBrk="1" hangingPunct="1">
              <a:buSzPct val="95000"/>
              <a:buFontTx/>
              <a:buNone/>
            </a:pPr>
            <a:endParaRPr lang="en-US" altLang="en-US" dirty="0"/>
          </a:p>
          <a:p>
            <a:pPr eaLnBrk="1" hangingPunct="1">
              <a:buSzPct val="95000"/>
              <a:buFontTx/>
              <a:buNone/>
            </a:pPr>
            <a:endParaRPr lang="en-US" altLang="en-US" dirty="0"/>
          </a:p>
          <a:p>
            <a:pPr algn="ctr" eaLnBrk="1" hangingPunct="1">
              <a:spcBef>
                <a:spcPts val="1100"/>
              </a:spcBef>
              <a:buSzPct val="95000"/>
              <a:buFontTx/>
              <a:buNone/>
            </a:pPr>
            <a:r>
              <a:rPr lang="en-US" altLang="en-US" sz="80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3303477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9C20B-0E6C-F3B6-2591-24EFA0DCB2A7}"/>
              </a:ext>
            </a:extLst>
          </p:cNvPr>
          <p:cNvSpPr>
            <a:spLocks noGrp="1"/>
          </p:cNvSpPr>
          <p:nvPr>
            <p:ph type="title"/>
          </p:nvPr>
        </p:nvSpPr>
        <p:spPr>
          <a:xfrm>
            <a:off x="838200" y="136526"/>
            <a:ext cx="10515600" cy="1309774"/>
          </a:xfrm>
        </p:spPr>
        <p:txBody>
          <a:bodyPr/>
          <a:lstStyle/>
          <a:p>
            <a:r>
              <a:rPr lang="en-US" dirty="0"/>
              <a:t>                               </a:t>
            </a:r>
            <a:r>
              <a:rPr lang="en-US" b="1" u="sng" dirty="0">
                <a:latin typeface="Times New Roman" panose="02020603050405020304" pitchFamily="18" charset="0"/>
                <a:cs typeface="Times New Roman" panose="02020603050405020304" pitchFamily="18" charset="0"/>
              </a:rPr>
              <a:t>Abstract</a:t>
            </a:r>
            <a:endParaRPr lang="en-IN" b="1" u="sng"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0B4461B-44A3-76A1-3F60-817ACBC87C30}"/>
              </a:ext>
            </a:extLst>
          </p:cNvPr>
          <p:cNvSpPr>
            <a:spLocks noGrp="1"/>
          </p:cNvSpPr>
          <p:nvPr>
            <p:ph type="sldNum" sz="quarter" idx="12"/>
          </p:nvPr>
        </p:nvSpPr>
        <p:spPr/>
        <p:txBody>
          <a:bodyPr/>
          <a:lstStyle/>
          <a:p>
            <a:fld id="{6ABFD712-9A51-4586-91F9-28577CD1986E}" type="slidenum">
              <a:rPr lang="en-US" smtClean="0"/>
              <a:pPr/>
              <a:t>3</a:t>
            </a:fld>
            <a:endParaRPr lang="en-US"/>
          </a:p>
        </p:txBody>
      </p:sp>
      <p:sp>
        <p:nvSpPr>
          <p:cNvPr id="5" name="TextBox 4">
            <a:extLst>
              <a:ext uri="{FF2B5EF4-FFF2-40B4-BE49-F238E27FC236}">
                <a16:creationId xmlns:a16="http://schemas.microsoft.com/office/drawing/2014/main" id="{E7FD0E49-B5A7-9468-211B-4CBCFAEC0BEF}"/>
              </a:ext>
            </a:extLst>
          </p:cNvPr>
          <p:cNvSpPr txBox="1"/>
          <p:nvPr/>
        </p:nvSpPr>
        <p:spPr>
          <a:xfrm>
            <a:off x="609599" y="1446299"/>
            <a:ext cx="10874477" cy="286232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Diabetes mellitus is a pervasive health condition with significant global implications, often detected too late for optimal intervention. Traditional diagnostic methods are typically invasive and time-consuming, underscoring the need for a more efficient predictive approach.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This study explores the development of a machine learning model to predict the risk of diabetes. By analyzing large datasets that include medical records and lifestyle factors, the model identifies patterns and risk indicators associated with diabetes. The ultimate goal is to enable early detection and intervention, thereby improving patient outcomes and reducing healthcare costs. This innovative approach demonstrates the potential of machine learning in enhancing preventive healthcare strategies.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5066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5B4763B-B5A1-2AA1-4C73-737080B314FE}"/>
              </a:ext>
            </a:extLst>
          </p:cNvPr>
          <p:cNvSpPr>
            <a:spLocks noGrp="1"/>
          </p:cNvSpPr>
          <p:nvPr>
            <p:ph type="sldNum" sz="quarter" idx="12"/>
          </p:nvPr>
        </p:nvSpPr>
        <p:spPr/>
        <p:txBody>
          <a:bodyPr/>
          <a:lstStyle/>
          <a:p>
            <a:fld id="{6ABFD712-9A51-4586-91F9-28577CD1986E}" type="slidenum">
              <a:rPr lang="en-US" smtClean="0"/>
              <a:pPr/>
              <a:t>4</a:t>
            </a:fld>
            <a:endParaRPr lang="en-US"/>
          </a:p>
        </p:txBody>
      </p:sp>
      <p:sp>
        <p:nvSpPr>
          <p:cNvPr id="5" name="Title 1">
            <a:extLst>
              <a:ext uri="{FF2B5EF4-FFF2-40B4-BE49-F238E27FC236}">
                <a16:creationId xmlns:a16="http://schemas.microsoft.com/office/drawing/2014/main" id="{8F2D34C3-2077-F16B-1FD6-614D67E68935}"/>
              </a:ext>
            </a:extLst>
          </p:cNvPr>
          <p:cNvSpPr txBox="1">
            <a:spLocks/>
          </p:cNvSpPr>
          <p:nvPr/>
        </p:nvSpPr>
        <p:spPr>
          <a:xfrm>
            <a:off x="4306529" y="136525"/>
            <a:ext cx="8240725" cy="98435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u="sng" dirty="0">
                <a:latin typeface="Times New Roman" panose="02020603050405020304" pitchFamily="18" charset="0"/>
                <a:cs typeface="Times New Roman" panose="02020603050405020304" pitchFamily="18" charset="0"/>
              </a:rPr>
              <a:t>Introduction</a:t>
            </a:r>
          </a:p>
        </p:txBody>
      </p:sp>
      <p:sp>
        <p:nvSpPr>
          <p:cNvPr id="6" name="Content Placeholder 2">
            <a:extLst>
              <a:ext uri="{FF2B5EF4-FFF2-40B4-BE49-F238E27FC236}">
                <a16:creationId xmlns:a16="http://schemas.microsoft.com/office/drawing/2014/main" id="{D572B643-E121-53A9-AD18-B5FA1CCFE2E7}"/>
              </a:ext>
            </a:extLst>
          </p:cNvPr>
          <p:cNvSpPr txBox="1">
            <a:spLocks/>
          </p:cNvSpPr>
          <p:nvPr/>
        </p:nvSpPr>
        <p:spPr>
          <a:xfrm>
            <a:off x="457200" y="1405079"/>
            <a:ext cx="11183112" cy="5133833"/>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18EAAD2-E1DB-EC2E-1AED-CC1AFF868B44}"/>
              </a:ext>
            </a:extLst>
          </p:cNvPr>
          <p:cNvSpPr txBox="1"/>
          <p:nvPr/>
        </p:nvSpPr>
        <p:spPr>
          <a:xfrm>
            <a:off x="363253" y="694174"/>
            <a:ext cx="11371006" cy="5139869"/>
          </a:xfrm>
          <a:prstGeom prst="rect">
            <a:avLst/>
          </a:prstGeom>
          <a:noFill/>
        </p:spPr>
        <p:txBody>
          <a:bodyPr wrap="square">
            <a:spAutoFit/>
          </a:body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Diabetes is a widespread chronic disease characterized by high blood sugar levels, which, if left undiagnosed or untreated, can lead to severe health complications. Early detection is vital for effective management and prevention of these complications.</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Machine learning, a branch of artificial intelligence, offers a powerful tool for predicting diabetes by analyzing vast amounts of health data. By identifying patterns and correlations within this data, machine learning models can provide accurate predictions of diabetes risk based on factors such as medical history, lifestyle, and genetic predisposition.</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 the proposed system, an efficient way of detecting diabetes is proposed through machine learning. Under machine learning, we used the algorithm such as Logistic regression , Decision tree, Random forest, k-nearest </a:t>
            </a:r>
            <a:r>
              <a:rPr lang="en-US" sz="2000" dirty="0" err="1">
                <a:latin typeface="Times New Roman" panose="02020603050405020304" pitchFamily="18" charset="0"/>
                <a:cs typeface="Times New Roman" panose="02020603050405020304" pitchFamily="18" charset="0"/>
              </a:rPr>
              <a:t>neighbour</a:t>
            </a:r>
            <a:r>
              <a:rPr lang="en-US" sz="2000" dirty="0">
                <a:latin typeface="Times New Roman" panose="02020603050405020304" pitchFamily="18" charset="0"/>
                <a:cs typeface="Times New Roman" panose="02020603050405020304" pitchFamily="18" charset="0"/>
              </a:rPr>
              <a:t>, SVM, Gradient Boosting.</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The experiment results shows that the prediction of diabetes done at high accuracy.</a:t>
            </a:r>
          </a:p>
        </p:txBody>
      </p:sp>
    </p:spTree>
    <p:extLst>
      <p:ext uri="{BB962C8B-B14F-4D97-AF65-F5344CB8AC3E}">
        <p14:creationId xmlns:p14="http://schemas.microsoft.com/office/powerpoint/2010/main" val="3051696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C62BD-96F4-04F7-8EC6-39BD585C8EB7}"/>
              </a:ext>
            </a:extLst>
          </p:cNvPr>
          <p:cNvSpPr>
            <a:spLocks noGrp="1"/>
          </p:cNvSpPr>
          <p:nvPr>
            <p:ph type="title"/>
          </p:nvPr>
        </p:nvSpPr>
        <p:spPr>
          <a:xfrm>
            <a:off x="997974" y="0"/>
            <a:ext cx="10515600" cy="1160206"/>
          </a:xfrm>
        </p:spPr>
        <p:txBody>
          <a:bodyPr/>
          <a:lstStyle/>
          <a:p>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Objective</a:t>
            </a:r>
            <a:endParaRPr lang="en-IN" b="1" u="sng"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168812A-A5DC-B2C1-A731-EB48EDBD2128}"/>
              </a:ext>
            </a:extLst>
          </p:cNvPr>
          <p:cNvSpPr>
            <a:spLocks noGrp="1"/>
          </p:cNvSpPr>
          <p:nvPr>
            <p:ph type="sldNum" sz="quarter" idx="12"/>
          </p:nvPr>
        </p:nvSpPr>
        <p:spPr/>
        <p:txBody>
          <a:bodyPr/>
          <a:lstStyle/>
          <a:p>
            <a:fld id="{6ABFD712-9A51-4586-91F9-28577CD1986E}" type="slidenum">
              <a:rPr lang="en-US" smtClean="0"/>
              <a:pPr/>
              <a:t>5</a:t>
            </a:fld>
            <a:endParaRPr lang="en-US"/>
          </a:p>
        </p:txBody>
      </p:sp>
      <p:sp>
        <p:nvSpPr>
          <p:cNvPr id="8" name="Rectangle 5">
            <a:extLst>
              <a:ext uri="{FF2B5EF4-FFF2-40B4-BE49-F238E27FC236}">
                <a16:creationId xmlns:a16="http://schemas.microsoft.com/office/drawing/2014/main" id="{9E39678A-5DEB-FE0F-AF40-F31110999A05}"/>
              </a:ext>
            </a:extLst>
          </p:cNvPr>
          <p:cNvSpPr>
            <a:spLocks noChangeArrowheads="1"/>
          </p:cNvSpPr>
          <p:nvPr/>
        </p:nvSpPr>
        <p:spPr bwMode="auto">
          <a:xfrm>
            <a:off x="609600" y="908705"/>
            <a:ext cx="11110451"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 machine learning model for diabetes prediction.</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Gather and preprocess diverse datasets including medical records and lifestyle factors.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Feature engineer relevant variables to enhance predictive accuracy.</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Select and train appropriate machine learning algorithms for diabetes risk assessment.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Evaluate model performance using metrics such as accuracy, precision, recall, and F1-score.</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 user-friendly interface for healthcare professionals to input patient data and obtain risk  predictions.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Validate the model's predictions against real-world patient data.</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continuous monitoring and model refinement for improved accuracy and reliability </a:t>
            </a:r>
          </a:p>
          <a:p>
            <a:pPr marR="0" lvl="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   time. </a:t>
            </a:r>
          </a:p>
        </p:txBody>
      </p:sp>
    </p:spTree>
    <p:extLst>
      <p:ext uri="{BB962C8B-B14F-4D97-AF65-F5344CB8AC3E}">
        <p14:creationId xmlns:p14="http://schemas.microsoft.com/office/powerpoint/2010/main" val="3085544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07A07F-301B-E2DA-5F43-194C3C82FC34}"/>
              </a:ext>
            </a:extLst>
          </p:cNvPr>
          <p:cNvSpPr>
            <a:spLocks noGrp="1"/>
          </p:cNvSpPr>
          <p:nvPr>
            <p:ph type="sldNum" sz="quarter" idx="12"/>
          </p:nvPr>
        </p:nvSpPr>
        <p:spPr/>
        <p:txBody>
          <a:bodyPr/>
          <a:lstStyle/>
          <a:p>
            <a:fld id="{6ABFD712-9A51-4586-91F9-28577CD1986E}" type="slidenum">
              <a:rPr lang="en-US" smtClean="0"/>
              <a:pPr/>
              <a:t>6</a:t>
            </a:fld>
            <a:endParaRPr lang="en-US"/>
          </a:p>
        </p:txBody>
      </p:sp>
      <p:sp>
        <p:nvSpPr>
          <p:cNvPr id="5" name="Title 1">
            <a:extLst>
              <a:ext uri="{FF2B5EF4-FFF2-40B4-BE49-F238E27FC236}">
                <a16:creationId xmlns:a16="http://schemas.microsoft.com/office/drawing/2014/main" id="{91312365-FFDF-28D7-9598-97CFCA1C4B4A}"/>
              </a:ext>
            </a:extLst>
          </p:cNvPr>
          <p:cNvSpPr>
            <a:spLocks noGrp="1"/>
          </p:cNvSpPr>
          <p:nvPr/>
        </p:nvSpPr>
        <p:spPr>
          <a:xfrm>
            <a:off x="2438400" y="228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u="sng" dirty="0">
                <a:latin typeface="Times New Roman" panose="02020603050405020304" pitchFamily="18" charset="0"/>
                <a:cs typeface="Times New Roman" panose="02020603050405020304" pitchFamily="18" charset="0"/>
              </a:rPr>
              <a:t>Problem Statement</a:t>
            </a:r>
          </a:p>
        </p:txBody>
      </p:sp>
      <p:sp>
        <p:nvSpPr>
          <p:cNvPr id="6" name="Content Placeholder 2">
            <a:extLst>
              <a:ext uri="{FF2B5EF4-FFF2-40B4-BE49-F238E27FC236}">
                <a16:creationId xmlns:a16="http://schemas.microsoft.com/office/drawing/2014/main" id="{ECA25E09-48EB-5080-9584-3B94FBF294D8}"/>
              </a:ext>
            </a:extLst>
          </p:cNvPr>
          <p:cNvSpPr>
            <a:spLocks noGrp="1"/>
          </p:cNvSpPr>
          <p:nvPr/>
        </p:nvSpPr>
        <p:spPr>
          <a:xfrm>
            <a:off x="1017952" y="1584658"/>
            <a:ext cx="10359296" cy="5056648"/>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project aims to develop a machine learning model to predict diabetes risk. By analyzing medical records and lifestyle factors, the model seeks to identify high-risk individuals early, enabling timely intervention and improved patient outcomes.</a:t>
            </a:r>
          </a:p>
        </p:txBody>
      </p:sp>
      <p:sp>
        <p:nvSpPr>
          <p:cNvPr id="7" name="Title 1">
            <a:extLst>
              <a:ext uri="{FF2B5EF4-FFF2-40B4-BE49-F238E27FC236}">
                <a16:creationId xmlns:a16="http://schemas.microsoft.com/office/drawing/2014/main" id="{5B9D1212-A679-E71B-72C2-90D0CCCB903A}"/>
              </a:ext>
            </a:extLst>
          </p:cNvPr>
          <p:cNvSpPr txBox="1"/>
          <p:nvPr/>
        </p:nvSpPr>
        <p:spPr>
          <a:xfrm>
            <a:off x="2049591" y="564356"/>
            <a:ext cx="8229600" cy="851648"/>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4400" b="0" i="0" u="none" strike="noStrike" kern="1200" cap="none" spc="0" normalizeH="0" baseline="0" noProof="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71376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A34F15-6236-CCC3-9ED6-E0A7D2C492B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Tools And Platform Used</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1824B7F-6A2D-36EC-EE28-474F9742188A}"/>
              </a:ext>
            </a:extLst>
          </p:cNvPr>
          <p:cNvSpPr>
            <a:spLocks noGrp="1"/>
          </p:cNvSpPr>
          <p:nvPr>
            <p:ph type="sldNum" sz="quarter" idx="12"/>
          </p:nvPr>
        </p:nvSpPr>
        <p:spPr/>
        <p:txBody>
          <a:bodyPr/>
          <a:lstStyle/>
          <a:p>
            <a:fld id="{6ABFD712-9A51-4586-91F9-28577CD1986E}" type="slidenum">
              <a:rPr lang="en-US" smtClean="0"/>
              <a:pPr/>
              <a:t>7</a:t>
            </a:fld>
            <a:endParaRPr lang="en-US"/>
          </a:p>
        </p:txBody>
      </p:sp>
      <p:sp>
        <p:nvSpPr>
          <p:cNvPr id="5" name="TextBox 4">
            <a:extLst>
              <a:ext uri="{FF2B5EF4-FFF2-40B4-BE49-F238E27FC236}">
                <a16:creationId xmlns:a16="http://schemas.microsoft.com/office/drawing/2014/main" id="{9A37DCAD-8F72-86D9-C82B-20CA27670C5C}"/>
              </a:ext>
            </a:extLst>
          </p:cNvPr>
          <p:cNvSpPr txBox="1"/>
          <p:nvPr/>
        </p:nvSpPr>
        <p:spPr>
          <a:xfrm>
            <a:off x="542926" y="1990725"/>
            <a:ext cx="5276850" cy="1938992"/>
          </a:xfrm>
          <a:prstGeom prst="rect">
            <a:avLst/>
          </a:prstGeom>
          <a:noFill/>
        </p:spPr>
        <p:txBody>
          <a:bodyPr wrap="square">
            <a:spAutoFit/>
          </a:bodyPr>
          <a:lstStyle/>
          <a:p>
            <a:pPr marL="342900" indent="-342900">
              <a:buFont typeface="Wingdings" panose="05000000000000000000" pitchFamily="2" charset="2"/>
              <a:buChar char="§"/>
            </a:pPr>
            <a:r>
              <a:rPr lang="en-US" sz="2000" b="1" u="sng" dirty="0">
                <a:latin typeface="Times New Roman" panose="02020603050405020304" pitchFamily="18" charset="0"/>
                <a:cs typeface="Times New Roman" panose="02020603050405020304" pitchFamily="18" charset="0"/>
              </a:rPr>
              <a:t>Tools</a:t>
            </a:r>
            <a:r>
              <a:rPr lang="en-US" sz="2000" dirty="0">
                <a:latin typeface="Times New Roman" panose="02020603050405020304" pitchFamily="18" charset="0"/>
                <a:cs typeface="Times New Roman" panose="02020603050405020304" pitchFamily="18" charset="0"/>
              </a:rPr>
              <a:t>: Python</a:t>
            </a: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1" u="sng" dirty="0">
                <a:latin typeface="Times New Roman" panose="02020603050405020304" pitchFamily="18" charset="0"/>
                <a:cs typeface="Times New Roman" panose="02020603050405020304" pitchFamily="18" charset="0"/>
              </a:rPr>
              <a:t>Platform</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Jupyter</a:t>
            </a:r>
            <a:r>
              <a:rPr lang="en-US" sz="2000" dirty="0">
                <a:latin typeface="Times New Roman" panose="02020603050405020304" pitchFamily="18" charset="0"/>
                <a:cs typeface="Times New Roman" panose="02020603050405020304" pitchFamily="18" charset="0"/>
              </a:rPr>
              <a:t> Notebook</a:t>
            </a: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1" u="sng" dirty="0">
                <a:latin typeface="Times New Roman" panose="02020603050405020304" pitchFamily="18" charset="0"/>
                <a:cs typeface="Times New Roman" panose="02020603050405020304" pitchFamily="18" charset="0"/>
              </a:rPr>
              <a:t>Library Used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Numpy</a:t>
            </a:r>
            <a:r>
              <a:rPr lang="en-US" sz="2000" dirty="0">
                <a:latin typeface="Times New Roman" panose="02020603050405020304" pitchFamily="18" charset="0"/>
                <a:cs typeface="Times New Roman" panose="02020603050405020304" pitchFamily="18" charset="0"/>
              </a:rPr>
              <a:t> , Pandas ,  </a:t>
            </a:r>
            <a:r>
              <a:rPr lang="en-US" sz="2000" dirty="0" err="1">
                <a:latin typeface="Times New Roman" panose="02020603050405020304" pitchFamily="18" charset="0"/>
                <a:cs typeface="Times New Roman" panose="02020603050405020304" pitchFamily="18" charset="0"/>
              </a:rPr>
              <a:t>Matplot</a:t>
            </a:r>
            <a:r>
              <a:rPr lang="en-US" sz="2000" dirty="0">
                <a:latin typeface="Times New Roman" panose="02020603050405020304" pitchFamily="18" charset="0"/>
                <a:cs typeface="Times New Roman" panose="02020603050405020304" pitchFamily="18" charset="0"/>
              </a:rPr>
              <a:t> ,     Seaborn.</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40B457B-F52D-1222-391C-9AD1230B5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6032" y="1846538"/>
            <a:ext cx="1494093" cy="1731792"/>
          </a:xfrm>
          <a:prstGeom prst="rect">
            <a:avLst/>
          </a:prstGeom>
        </p:spPr>
      </p:pic>
      <p:pic>
        <p:nvPicPr>
          <p:cNvPr id="7" name="Picture 6">
            <a:extLst>
              <a:ext uri="{FF2B5EF4-FFF2-40B4-BE49-F238E27FC236}">
                <a16:creationId xmlns:a16="http://schemas.microsoft.com/office/drawing/2014/main" id="{052E2EAE-2459-B27D-D742-A4B673C055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5351" y="2084663"/>
            <a:ext cx="3283759" cy="963393"/>
          </a:xfrm>
          <a:prstGeom prst="rect">
            <a:avLst/>
          </a:prstGeom>
        </p:spPr>
      </p:pic>
      <p:pic>
        <p:nvPicPr>
          <p:cNvPr id="8" name="Content Placeholder 4">
            <a:extLst>
              <a:ext uri="{FF2B5EF4-FFF2-40B4-BE49-F238E27FC236}">
                <a16:creationId xmlns:a16="http://schemas.microsoft.com/office/drawing/2014/main" id="{DBF8C32F-0FA7-8310-A538-013328C914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11865" y="3001680"/>
            <a:ext cx="3590729" cy="1616529"/>
          </a:xfrm>
          <a:prstGeom prst="rect">
            <a:avLst/>
          </a:prstGeom>
        </p:spPr>
      </p:pic>
      <p:pic>
        <p:nvPicPr>
          <p:cNvPr id="9" name="Picture 8">
            <a:extLst>
              <a:ext uri="{FF2B5EF4-FFF2-40B4-BE49-F238E27FC236}">
                <a16:creationId xmlns:a16="http://schemas.microsoft.com/office/drawing/2014/main" id="{D579CA19-9BBF-B337-3923-820F2EAB111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65204" y="4618209"/>
            <a:ext cx="3153130" cy="1730555"/>
          </a:xfrm>
          <a:prstGeom prst="rect">
            <a:avLst/>
          </a:prstGeom>
        </p:spPr>
      </p:pic>
      <p:pic>
        <p:nvPicPr>
          <p:cNvPr id="10" name="Picture 9">
            <a:extLst>
              <a:ext uri="{FF2B5EF4-FFF2-40B4-BE49-F238E27FC236}">
                <a16:creationId xmlns:a16="http://schemas.microsoft.com/office/drawing/2014/main" id="{48F234BA-A5C5-4276-B6F3-048B7B413F7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39336" y="3734180"/>
            <a:ext cx="1995859" cy="1987876"/>
          </a:xfrm>
          <a:prstGeom prst="rect">
            <a:avLst/>
          </a:prstGeom>
        </p:spPr>
      </p:pic>
    </p:spTree>
    <p:extLst>
      <p:ext uri="{BB962C8B-B14F-4D97-AF65-F5344CB8AC3E}">
        <p14:creationId xmlns:p14="http://schemas.microsoft.com/office/powerpoint/2010/main" val="77785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FD5EB2-61BC-9685-B070-A1313BDD0061}"/>
              </a:ext>
            </a:extLst>
          </p:cNvPr>
          <p:cNvSpPr>
            <a:spLocks noGrp="1"/>
          </p:cNvSpPr>
          <p:nvPr>
            <p:ph type="title"/>
          </p:nvPr>
        </p:nvSpPr>
        <p:spPr>
          <a:xfrm>
            <a:off x="838200" y="136526"/>
            <a:ext cx="10515600" cy="886030"/>
          </a:xfrm>
        </p:spPr>
        <p:txBody>
          <a:bodyPr/>
          <a:lstStyle/>
          <a:p>
            <a:r>
              <a:rPr lang="en-US" b="1" dirty="0">
                <a:latin typeface="Times New Roman" panose="02020603050405020304" pitchFamily="18" charset="0"/>
                <a:cs typeface="Times New Roman" panose="02020603050405020304" pitchFamily="18" charset="0"/>
              </a:rPr>
              <a:t>                      Data Description</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54588CF-BE89-180B-99DD-4F0FF2B3BDFA}"/>
              </a:ext>
            </a:extLst>
          </p:cNvPr>
          <p:cNvSpPr>
            <a:spLocks noGrp="1"/>
          </p:cNvSpPr>
          <p:nvPr>
            <p:ph type="sldNum" sz="quarter" idx="12"/>
          </p:nvPr>
        </p:nvSpPr>
        <p:spPr/>
        <p:txBody>
          <a:bodyPr/>
          <a:lstStyle/>
          <a:p>
            <a:fld id="{6ABFD712-9A51-4586-91F9-28577CD1986E}" type="slidenum">
              <a:rPr lang="en-US" smtClean="0"/>
              <a:pPr/>
              <a:t>8</a:t>
            </a:fld>
            <a:endParaRPr lang="en-US"/>
          </a:p>
        </p:txBody>
      </p:sp>
      <p:sp>
        <p:nvSpPr>
          <p:cNvPr id="5" name="TextBox 4">
            <a:extLst>
              <a:ext uri="{FF2B5EF4-FFF2-40B4-BE49-F238E27FC236}">
                <a16:creationId xmlns:a16="http://schemas.microsoft.com/office/drawing/2014/main" id="{5DD8F120-9887-5F3B-983E-7C4C2314B9AB}"/>
              </a:ext>
            </a:extLst>
          </p:cNvPr>
          <p:cNvSpPr txBox="1"/>
          <p:nvPr/>
        </p:nvSpPr>
        <p:spPr>
          <a:xfrm>
            <a:off x="733425" y="1022558"/>
            <a:ext cx="11013051" cy="2554545"/>
          </a:xfrm>
          <a:prstGeom prst="rect">
            <a:avLst/>
          </a:prstGeom>
          <a:noFill/>
        </p:spPr>
        <p:txBody>
          <a:bodyPr wrap="square">
            <a:spAutoFit/>
          </a:bodyPr>
          <a:lstStyle/>
          <a:p>
            <a:pPr algn="l"/>
            <a:r>
              <a:rPr lang="en-US" sz="2000" b="1" i="0" dirty="0">
                <a:solidFill>
                  <a:srgbClr val="3C4043"/>
                </a:solidFill>
                <a:effectLst/>
                <a:latin typeface="Times New Roman" panose="02020603050405020304" pitchFamily="18" charset="0"/>
                <a:cs typeface="Times New Roman" panose="02020603050405020304" pitchFamily="18" charset="0"/>
              </a:rPr>
              <a:t>Dataset:</a:t>
            </a:r>
            <a:r>
              <a:rPr lang="en-US" sz="2000" b="0" i="0" dirty="0">
                <a:solidFill>
                  <a:srgbClr val="3C4043"/>
                </a:solidFill>
                <a:effectLst/>
                <a:latin typeface="Times New Roman" panose="02020603050405020304" pitchFamily="18" charset="0"/>
                <a:cs typeface="Times New Roman" panose="02020603050405020304" pitchFamily="18" charset="0"/>
              </a:rPr>
              <a:t> The dataset used for this project is the Diabetes Prediction Dataset, which comprises a comprehensive collection of medical and demographic data from patients, along with their diabetes status (positive or negative). The dataset encompasses several essential features including age, gender, body mass index (BMI), hypertension, heart disease, smoking history, HbA1c level, and blood glucose level.</a:t>
            </a:r>
          </a:p>
          <a:p>
            <a:pPr algn="l"/>
            <a:r>
              <a:rPr lang="en-US" sz="2000" b="1" dirty="0">
                <a:solidFill>
                  <a:srgbClr val="3C4043"/>
                </a:solidFill>
                <a:latin typeface="Times New Roman" panose="02020603050405020304" pitchFamily="18" charset="0"/>
                <a:cs typeface="Times New Roman" panose="02020603050405020304" pitchFamily="18" charset="0"/>
              </a:rPr>
              <a:t>Source: </a:t>
            </a:r>
            <a:r>
              <a:rPr lang="en-US" sz="2000" b="1" dirty="0">
                <a:solidFill>
                  <a:schemeClr val="accent1"/>
                </a:solidFill>
                <a:latin typeface="Times New Roman" panose="02020603050405020304" pitchFamily="18" charset="0"/>
                <a:cs typeface="Times New Roman" panose="02020603050405020304" pitchFamily="18" charset="0"/>
              </a:rPr>
              <a:t>Kaggle</a:t>
            </a:r>
            <a:endParaRPr lang="en-US" sz="2000" b="1" i="0" dirty="0">
              <a:solidFill>
                <a:schemeClr val="accent1"/>
              </a:solidFill>
              <a:effectLst/>
              <a:latin typeface="Times New Roman" panose="02020603050405020304" pitchFamily="18" charset="0"/>
              <a:cs typeface="Times New Roman" panose="02020603050405020304" pitchFamily="18" charset="0"/>
            </a:endParaRPr>
          </a:p>
          <a:p>
            <a:pPr algn="l"/>
            <a:endParaRPr lang="en-US" sz="2000" dirty="0">
              <a:solidFill>
                <a:srgbClr val="3C4043"/>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endParaRPr lang="en-US" sz="2000" dirty="0">
              <a:solidFill>
                <a:srgbClr val="3C4043"/>
              </a:solidFill>
              <a:latin typeface="Times New Roman" panose="02020603050405020304" pitchFamily="18" charset="0"/>
              <a:cs typeface="Times New Roman" panose="02020603050405020304" pitchFamily="18" charset="0"/>
            </a:endParaRPr>
          </a:p>
          <a:p>
            <a:pPr algn="l"/>
            <a:endParaRPr lang="en-US" sz="2000" b="0" i="0" dirty="0">
              <a:solidFill>
                <a:srgbClr val="3C4043"/>
              </a:solidFill>
              <a:effectLst/>
              <a:latin typeface="Times New Roman" panose="02020603050405020304" pitchFamily="18"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90139F4B-6139-E1BA-909C-1D2B1EB25297}"/>
              </a:ext>
            </a:extLst>
          </p:cNvPr>
          <p:cNvGraphicFramePr>
            <a:graphicFrameLocks noGrp="1"/>
          </p:cNvGraphicFramePr>
          <p:nvPr>
            <p:extLst>
              <p:ext uri="{D42A27DB-BD31-4B8C-83A1-F6EECF244321}">
                <p14:modId xmlns:p14="http://schemas.microsoft.com/office/powerpoint/2010/main" val="3008005602"/>
              </p:ext>
            </p:extLst>
          </p:nvPr>
        </p:nvGraphicFramePr>
        <p:xfrm>
          <a:off x="272374" y="2629692"/>
          <a:ext cx="11566190" cy="3489007"/>
        </p:xfrm>
        <a:graphic>
          <a:graphicData uri="http://schemas.openxmlformats.org/drawingml/2006/table">
            <a:tbl>
              <a:tblPr/>
              <a:tblGrid>
                <a:gridCol w="1156619">
                  <a:extLst>
                    <a:ext uri="{9D8B030D-6E8A-4147-A177-3AD203B41FA5}">
                      <a16:colId xmlns:a16="http://schemas.microsoft.com/office/drawing/2014/main" val="1292046573"/>
                    </a:ext>
                  </a:extLst>
                </a:gridCol>
                <a:gridCol w="1156619">
                  <a:extLst>
                    <a:ext uri="{9D8B030D-6E8A-4147-A177-3AD203B41FA5}">
                      <a16:colId xmlns:a16="http://schemas.microsoft.com/office/drawing/2014/main" val="3395416194"/>
                    </a:ext>
                  </a:extLst>
                </a:gridCol>
                <a:gridCol w="1156619">
                  <a:extLst>
                    <a:ext uri="{9D8B030D-6E8A-4147-A177-3AD203B41FA5}">
                      <a16:colId xmlns:a16="http://schemas.microsoft.com/office/drawing/2014/main" val="2511152172"/>
                    </a:ext>
                  </a:extLst>
                </a:gridCol>
                <a:gridCol w="1156619">
                  <a:extLst>
                    <a:ext uri="{9D8B030D-6E8A-4147-A177-3AD203B41FA5}">
                      <a16:colId xmlns:a16="http://schemas.microsoft.com/office/drawing/2014/main" val="88659619"/>
                    </a:ext>
                  </a:extLst>
                </a:gridCol>
                <a:gridCol w="1156619">
                  <a:extLst>
                    <a:ext uri="{9D8B030D-6E8A-4147-A177-3AD203B41FA5}">
                      <a16:colId xmlns:a16="http://schemas.microsoft.com/office/drawing/2014/main" val="2093482904"/>
                    </a:ext>
                  </a:extLst>
                </a:gridCol>
                <a:gridCol w="1156619">
                  <a:extLst>
                    <a:ext uri="{9D8B030D-6E8A-4147-A177-3AD203B41FA5}">
                      <a16:colId xmlns:a16="http://schemas.microsoft.com/office/drawing/2014/main" val="4004591293"/>
                    </a:ext>
                  </a:extLst>
                </a:gridCol>
                <a:gridCol w="1156619">
                  <a:extLst>
                    <a:ext uri="{9D8B030D-6E8A-4147-A177-3AD203B41FA5}">
                      <a16:colId xmlns:a16="http://schemas.microsoft.com/office/drawing/2014/main" val="975847466"/>
                    </a:ext>
                  </a:extLst>
                </a:gridCol>
                <a:gridCol w="1156619">
                  <a:extLst>
                    <a:ext uri="{9D8B030D-6E8A-4147-A177-3AD203B41FA5}">
                      <a16:colId xmlns:a16="http://schemas.microsoft.com/office/drawing/2014/main" val="3899612762"/>
                    </a:ext>
                  </a:extLst>
                </a:gridCol>
                <a:gridCol w="1156619">
                  <a:extLst>
                    <a:ext uri="{9D8B030D-6E8A-4147-A177-3AD203B41FA5}">
                      <a16:colId xmlns:a16="http://schemas.microsoft.com/office/drawing/2014/main" val="198171377"/>
                    </a:ext>
                  </a:extLst>
                </a:gridCol>
                <a:gridCol w="1156619">
                  <a:extLst>
                    <a:ext uri="{9D8B030D-6E8A-4147-A177-3AD203B41FA5}">
                      <a16:colId xmlns:a16="http://schemas.microsoft.com/office/drawing/2014/main" val="450681152"/>
                    </a:ext>
                  </a:extLst>
                </a:gridCol>
              </a:tblGrid>
              <a:tr h="1163002">
                <a:tc>
                  <a:txBody>
                    <a:bodyPr/>
                    <a:lstStyle/>
                    <a:p>
                      <a:pPr algn="r" fontAlgn="ctr"/>
                      <a:r>
                        <a:rPr lang="en-IN" b="1" dirty="0">
                          <a:effectLst/>
                        </a:rPr>
                        <a:t>      </a:t>
                      </a:r>
                    </a:p>
                  </a:txBody>
                  <a:tcPr anchor="ctr">
                    <a:lnL>
                      <a:noFill/>
                    </a:lnL>
                    <a:lnR>
                      <a:noFill/>
                    </a:lnR>
                    <a:lnT>
                      <a:noFill/>
                    </a:lnT>
                    <a:lnB>
                      <a:noFill/>
                    </a:lnB>
                    <a:noFill/>
                  </a:tcPr>
                </a:tc>
                <a:tc>
                  <a:txBody>
                    <a:bodyPr/>
                    <a:lstStyle/>
                    <a:p>
                      <a:pPr algn="r" fontAlgn="ctr"/>
                      <a:r>
                        <a:rPr lang="en-IN" b="1" dirty="0">
                          <a:effectLst/>
                        </a:rPr>
                        <a:t>gender</a:t>
                      </a:r>
                    </a:p>
                  </a:txBody>
                  <a:tcPr anchor="ctr">
                    <a:lnL>
                      <a:noFill/>
                    </a:lnL>
                    <a:lnR>
                      <a:noFill/>
                    </a:lnR>
                    <a:lnT>
                      <a:noFill/>
                    </a:lnT>
                    <a:lnB>
                      <a:noFill/>
                    </a:lnB>
                    <a:no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endParaRPr lang="en-IN" b="1" dirty="0">
                        <a:effectLst/>
                      </a:endParaRPr>
                    </a:p>
                    <a:p>
                      <a:pPr marL="0" marR="0" lvl="0" indent="0" algn="r" defTabSz="914400" rtl="0" eaLnBrk="1" fontAlgn="ctr" latinLnBrk="0" hangingPunct="1">
                        <a:lnSpc>
                          <a:spcPct val="100000"/>
                        </a:lnSpc>
                        <a:spcBef>
                          <a:spcPts val="0"/>
                        </a:spcBef>
                        <a:spcAft>
                          <a:spcPts val="0"/>
                        </a:spcAft>
                        <a:buClrTx/>
                        <a:buSzTx/>
                        <a:buFontTx/>
                        <a:buNone/>
                        <a:tabLst/>
                        <a:defRPr/>
                      </a:pPr>
                      <a:r>
                        <a:rPr lang="en-IN" b="1" dirty="0">
                          <a:effectLst/>
                        </a:rPr>
                        <a:t>age</a:t>
                      </a:r>
                    </a:p>
                    <a:p>
                      <a:pPr algn="r" fontAlgn="ctr"/>
                      <a:endParaRPr lang="en-IN" b="1" dirty="0">
                        <a:effectLst/>
                      </a:endParaRPr>
                    </a:p>
                  </a:txBody>
                  <a:tcPr anchor="ctr">
                    <a:lnL>
                      <a:noFill/>
                    </a:lnL>
                    <a:lnR>
                      <a:noFill/>
                    </a:lnR>
                    <a:lnT>
                      <a:noFill/>
                    </a:lnT>
                    <a:lnB>
                      <a:noFill/>
                    </a:lnB>
                    <a:no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b="1" dirty="0">
                          <a:effectLst/>
                        </a:rPr>
                        <a:t>Hypertension</a:t>
                      </a:r>
                    </a:p>
                    <a:p>
                      <a:pPr algn="r" fontAlgn="ctr"/>
                      <a:endParaRPr lang="en-IN" b="1" dirty="0">
                        <a:effectLst/>
                      </a:endParaRPr>
                    </a:p>
                  </a:txBody>
                  <a:tcPr anchor="ctr">
                    <a:lnL>
                      <a:noFill/>
                    </a:lnL>
                    <a:lnR>
                      <a:noFill/>
                    </a:lnR>
                    <a:lnT>
                      <a:noFill/>
                    </a:lnT>
                    <a:lnB>
                      <a:noFill/>
                    </a:lnB>
                    <a:no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b="1" dirty="0">
                          <a:effectLst/>
                        </a:rPr>
                        <a:t>heart_</a:t>
                      </a:r>
                    </a:p>
                    <a:p>
                      <a:pPr marL="0" marR="0" lvl="0" indent="0" algn="r" defTabSz="914400" rtl="0" eaLnBrk="1" fontAlgn="ctr" latinLnBrk="0" hangingPunct="1">
                        <a:lnSpc>
                          <a:spcPct val="100000"/>
                        </a:lnSpc>
                        <a:spcBef>
                          <a:spcPts val="0"/>
                        </a:spcBef>
                        <a:spcAft>
                          <a:spcPts val="0"/>
                        </a:spcAft>
                        <a:buClrTx/>
                        <a:buSzTx/>
                        <a:buFontTx/>
                        <a:buNone/>
                        <a:tabLst/>
                        <a:defRPr/>
                      </a:pPr>
                      <a:r>
                        <a:rPr lang="en-IN" b="1" dirty="0">
                          <a:effectLst/>
                        </a:rPr>
                        <a:t>disease</a:t>
                      </a:r>
                    </a:p>
                    <a:p>
                      <a:pPr algn="r" fontAlgn="ctr"/>
                      <a:endParaRPr lang="en-IN" b="1" dirty="0">
                        <a:effectLst/>
                      </a:endParaRPr>
                    </a:p>
                  </a:txBody>
                  <a:tcPr anchor="ctr">
                    <a:lnL>
                      <a:noFill/>
                    </a:lnL>
                    <a:lnR>
                      <a:noFill/>
                    </a:lnR>
                    <a:lnT>
                      <a:noFill/>
                    </a:lnT>
                    <a:lnB>
                      <a:noFill/>
                    </a:lnB>
                    <a:no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b="1" dirty="0" err="1">
                          <a:effectLst/>
                        </a:rPr>
                        <a:t>smoking_history</a:t>
                      </a:r>
                      <a:endParaRPr lang="en-IN" b="1" dirty="0">
                        <a:effectLst/>
                      </a:endParaRPr>
                    </a:p>
                    <a:p>
                      <a:pPr algn="r" fontAlgn="ctr"/>
                      <a:endParaRPr lang="en-IN" b="1" dirty="0">
                        <a:effectLst/>
                      </a:endParaRPr>
                    </a:p>
                  </a:txBody>
                  <a:tcPr anchor="ctr">
                    <a:lnL>
                      <a:noFill/>
                    </a:lnL>
                    <a:lnR>
                      <a:noFill/>
                    </a:lnR>
                    <a:lnT>
                      <a:noFill/>
                    </a:lnT>
                    <a:lnB>
                      <a:noFill/>
                    </a:lnB>
                    <a:no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b="1" dirty="0" err="1">
                          <a:effectLst/>
                        </a:rPr>
                        <a:t>bmi</a:t>
                      </a:r>
                      <a:endParaRPr lang="en-IN" b="1" dirty="0">
                        <a:effectLst/>
                      </a:endParaRPr>
                    </a:p>
                    <a:p>
                      <a:pPr algn="r" fontAlgn="ctr"/>
                      <a:endParaRPr lang="en-IN" b="1" dirty="0">
                        <a:effectLst/>
                      </a:endParaRPr>
                    </a:p>
                  </a:txBody>
                  <a:tcPr anchor="ctr">
                    <a:lnL>
                      <a:noFill/>
                    </a:lnL>
                    <a:lnR>
                      <a:noFill/>
                    </a:lnR>
                    <a:lnT>
                      <a:noFill/>
                    </a:lnT>
                    <a:lnB>
                      <a:noFill/>
                    </a:lnB>
                    <a:no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b="1" dirty="0">
                          <a:effectLst/>
                        </a:rPr>
                        <a:t>HbA1c_level</a:t>
                      </a:r>
                    </a:p>
                    <a:p>
                      <a:pPr algn="r" fontAlgn="ctr"/>
                      <a:endParaRPr lang="en-IN" b="1" dirty="0">
                        <a:effectLst/>
                      </a:endParaRPr>
                    </a:p>
                  </a:txBody>
                  <a:tcPr anchor="ctr">
                    <a:lnL>
                      <a:noFill/>
                    </a:lnL>
                    <a:lnR>
                      <a:noFill/>
                    </a:lnR>
                    <a:lnT>
                      <a:noFill/>
                    </a:lnT>
                    <a:lnB>
                      <a:noFill/>
                    </a:lnB>
                    <a:noFill/>
                  </a:tcPr>
                </a:tc>
                <a:tc>
                  <a:txBody>
                    <a:bodyPr/>
                    <a:lstStyle/>
                    <a:p>
                      <a:pPr algn="r" fontAlgn="ctr"/>
                      <a:r>
                        <a:rPr lang="en-IN" b="1" dirty="0">
                          <a:effectLst/>
                        </a:rPr>
                        <a:t>blood_</a:t>
                      </a:r>
                    </a:p>
                    <a:p>
                      <a:pPr algn="r" fontAlgn="ctr"/>
                      <a:r>
                        <a:rPr lang="en-IN" b="1" dirty="0">
                          <a:effectLst/>
                        </a:rPr>
                        <a:t>glucose_</a:t>
                      </a:r>
                    </a:p>
                    <a:p>
                      <a:pPr algn="r" fontAlgn="ctr"/>
                      <a:r>
                        <a:rPr lang="en-IN" b="1" dirty="0">
                          <a:effectLst/>
                        </a:rPr>
                        <a:t>level      </a:t>
                      </a:r>
                    </a:p>
                  </a:txBody>
                  <a:tcPr anchor="ctr">
                    <a:lnL>
                      <a:noFill/>
                    </a:lnL>
                    <a:lnR>
                      <a:noFill/>
                    </a:lnR>
                    <a:lnT>
                      <a:noFill/>
                    </a:lnT>
                    <a:lnB>
                      <a:noFill/>
                    </a:lnB>
                    <a:noFill/>
                  </a:tcPr>
                </a:tc>
                <a:tc>
                  <a:txBody>
                    <a:bodyPr/>
                    <a:lstStyle/>
                    <a:p>
                      <a:endParaRPr lang="en-IN" b="1" dirty="0">
                        <a:effectLst/>
                      </a:endParaRPr>
                    </a:p>
                    <a:p>
                      <a:r>
                        <a:rPr lang="en-IN" b="1" dirty="0">
                          <a:effectLst/>
                        </a:rPr>
                        <a:t>diabetes</a:t>
                      </a:r>
                      <a:endParaRPr lang="en-IN" dirty="0"/>
                    </a:p>
                  </a:txBody>
                  <a:tcPr>
                    <a:lnL>
                      <a:noFill/>
                    </a:lnL>
                  </a:tcPr>
                </a:tc>
                <a:extLst>
                  <a:ext uri="{0D108BD9-81ED-4DB2-BD59-A6C34878D82A}">
                    <a16:rowId xmlns:a16="http://schemas.microsoft.com/office/drawing/2014/main" val="1885933745"/>
                  </a:ext>
                </a:extLst>
              </a:tr>
              <a:tr h="465201">
                <a:tc>
                  <a:txBody>
                    <a:bodyPr/>
                    <a:lstStyle/>
                    <a:p>
                      <a:pPr algn="r" fontAlgn="ctr"/>
                      <a:r>
                        <a:rPr lang="en-IN" b="1">
                          <a:effectLst/>
                        </a:rPr>
                        <a:t>0</a:t>
                      </a:r>
                    </a:p>
                  </a:txBody>
                  <a:tcPr anchor="ctr">
                    <a:lnL>
                      <a:noFill/>
                    </a:lnL>
                    <a:lnR>
                      <a:noFill/>
                    </a:lnR>
                    <a:lnT>
                      <a:noFill/>
                    </a:lnT>
                    <a:lnB>
                      <a:noFill/>
                    </a:lnB>
                    <a:solidFill>
                      <a:srgbClr val="F5F5F5"/>
                    </a:solidFill>
                  </a:tcPr>
                </a:tc>
                <a:tc>
                  <a:txBody>
                    <a:bodyPr/>
                    <a:lstStyle/>
                    <a:p>
                      <a:pPr algn="r" fontAlgn="ctr"/>
                      <a:r>
                        <a:rPr lang="en-IN">
                          <a:effectLst/>
                        </a:rPr>
                        <a:t>0</a:t>
                      </a:r>
                    </a:p>
                  </a:txBody>
                  <a:tcPr anchor="ctr">
                    <a:lnL>
                      <a:noFill/>
                    </a:lnL>
                    <a:lnR>
                      <a:noFill/>
                    </a:lnR>
                    <a:lnT>
                      <a:noFill/>
                    </a:lnT>
                    <a:lnB>
                      <a:noFill/>
                    </a:lnB>
                    <a:solidFill>
                      <a:srgbClr val="F5F5F5"/>
                    </a:solidFill>
                  </a:tcPr>
                </a:tc>
                <a:tc>
                  <a:txBody>
                    <a:bodyPr/>
                    <a:lstStyle/>
                    <a:p>
                      <a:pPr algn="r" fontAlgn="ctr"/>
                      <a:r>
                        <a:rPr lang="en-IN">
                          <a:effectLst/>
                        </a:rPr>
                        <a:t>80.0</a:t>
                      </a:r>
                    </a:p>
                  </a:txBody>
                  <a:tcPr anchor="ctr">
                    <a:lnL>
                      <a:noFill/>
                    </a:lnL>
                    <a:lnR>
                      <a:noFill/>
                    </a:lnR>
                    <a:lnT>
                      <a:noFill/>
                    </a:lnT>
                    <a:lnB>
                      <a:noFill/>
                    </a:lnB>
                    <a:solidFill>
                      <a:srgbClr val="F5F5F5"/>
                    </a:solidFill>
                  </a:tcPr>
                </a:tc>
                <a:tc>
                  <a:txBody>
                    <a:bodyPr/>
                    <a:lstStyle/>
                    <a:p>
                      <a:pPr algn="r" fontAlgn="ctr"/>
                      <a:r>
                        <a:rPr lang="en-IN">
                          <a:effectLst/>
                        </a:rPr>
                        <a:t>0</a:t>
                      </a:r>
                    </a:p>
                  </a:txBody>
                  <a:tcPr anchor="ctr">
                    <a:lnL>
                      <a:noFill/>
                    </a:lnL>
                    <a:lnR>
                      <a:noFill/>
                    </a:lnR>
                    <a:lnT>
                      <a:noFill/>
                    </a:lnT>
                    <a:lnB>
                      <a:noFill/>
                    </a:lnB>
                    <a:solidFill>
                      <a:srgbClr val="F5F5F5"/>
                    </a:solidFill>
                  </a:tcPr>
                </a:tc>
                <a:tc>
                  <a:txBody>
                    <a:bodyPr/>
                    <a:lstStyle/>
                    <a:p>
                      <a:pPr algn="r" fontAlgn="ctr"/>
                      <a:r>
                        <a:rPr lang="en-IN">
                          <a:effectLst/>
                        </a:rPr>
                        <a:t>1</a:t>
                      </a:r>
                    </a:p>
                  </a:txBody>
                  <a:tcPr anchor="ctr">
                    <a:lnL>
                      <a:noFill/>
                    </a:lnL>
                    <a:lnR>
                      <a:noFill/>
                    </a:lnR>
                    <a:lnT>
                      <a:noFill/>
                    </a:lnT>
                    <a:lnB>
                      <a:noFill/>
                    </a:lnB>
                    <a:solidFill>
                      <a:srgbClr val="F5F5F5"/>
                    </a:solidFill>
                  </a:tcPr>
                </a:tc>
                <a:tc>
                  <a:txBody>
                    <a:bodyPr/>
                    <a:lstStyle/>
                    <a:p>
                      <a:pPr algn="r" fontAlgn="ctr"/>
                      <a:r>
                        <a:rPr lang="en-IN">
                          <a:effectLst/>
                        </a:rPr>
                        <a:t>4</a:t>
                      </a:r>
                    </a:p>
                  </a:txBody>
                  <a:tcPr anchor="ctr">
                    <a:lnL>
                      <a:noFill/>
                    </a:lnL>
                    <a:lnR>
                      <a:noFill/>
                    </a:lnR>
                    <a:lnT>
                      <a:noFill/>
                    </a:lnT>
                    <a:lnB>
                      <a:noFill/>
                    </a:lnB>
                    <a:solidFill>
                      <a:srgbClr val="F5F5F5"/>
                    </a:solidFill>
                  </a:tcPr>
                </a:tc>
                <a:tc>
                  <a:txBody>
                    <a:bodyPr/>
                    <a:lstStyle/>
                    <a:p>
                      <a:pPr algn="r" fontAlgn="ctr"/>
                      <a:r>
                        <a:rPr lang="en-IN">
                          <a:effectLst/>
                        </a:rPr>
                        <a:t>25.19</a:t>
                      </a:r>
                    </a:p>
                  </a:txBody>
                  <a:tcPr anchor="ctr">
                    <a:lnL>
                      <a:noFill/>
                    </a:lnL>
                    <a:lnR>
                      <a:noFill/>
                    </a:lnR>
                    <a:lnT>
                      <a:noFill/>
                    </a:lnT>
                    <a:lnB>
                      <a:noFill/>
                    </a:lnB>
                    <a:solidFill>
                      <a:srgbClr val="F5F5F5"/>
                    </a:solidFill>
                  </a:tcPr>
                </a:tc>
                <a:tc>
                  <a:txBody>
                    <a:bodyPr/>
                    <a:lstStyle/>
                    <a:p>
                      <a:pPr algn="r" fontAlgn="ctr"/>
                      <a:r>
                        <a:rPr lang="en-IN">
                          <a:effectLst/>
                        </a:rPr>
                        <a:t>6.6</a:t>
                      </a:r>
                    </a:p>
                  </a:txBody>
                  <a:tcPr anchor="ctr">
                    <a:lnL>
                      <a:noFill/>
                    </a:lnL>
                    <a:lnR>
                      <a:noFill/>
                    </a:lnR>
                    <a:lnT>
                      <a:noFill/>
                    </a:lnT>
                    <a:lnB>
                      <a:noFill/>
                    </a:lnB>
                    <a:solidFill>
                      <a:srgbClr val="F5F5F5"/>
                    </a:solidFill>
                  </a:tcPr>
                </a:tc>
                <a:tc>
                  <a:txBody>
                    <a:bodyPr/>
                    <a:lstStyle/>
                    <a:p>
                      <a:pPr algn="r" fontAlgn="ctr"/>
                      <a:r>
                        <a:rPr lang="en-IN">
                          <a:effectLst/>
                        </a:rPr>
                        <a:t>140</a:t>
                      </a:r>
                    </a:p>
                  </a:txBody>
                  <a:tcPr anchor="ctr">
                    <a:lnL>
                      <a:noFill/>
                    </a:lnL>
                    <a:lnR>
                      <a:noFill/>
                    </a:lnR>
                    <a:lnT>
                      <a:noFill/>
                    </a:lnT>
                    <a:lnB>
                      <a:noFill/>
                    </a:lnB>
                    <a:solidFill>
                      <a:srgbClr val="F5F5F5"/>
                    </a:solidFill>
                  </a:tcPr>
                </a:tc>
                <a:tc>
                  <a:txBody>
                    <a:bodyPr/>
                    <a:lstStyle/>
                    <a:p>
                      <a:pPr algn="r" fontAlgn="ctr"/>
                      <a:r>
                        <a:rPr lang="en-IN">
                          <a:effectLst/>
                        </a:rPr>
                        <a:t>0</a:t>
                      </a:r>
                    </a:p>
                  </a:txBody>
                  <a:tcPr anchor="ctr">
                    <a:lnL>
                      <a:noFill/>
                    </a:lnL>
                    <a:lnR>
                      <a:noFill/>
                    </a:lnR>
                    <a:lnB>
                      <a:noFill/>
                    </a:lnB>
                    <a:solidFill>
                      <a:srgbClr val="F5F5F5"/>
                    </a:solidFill>
                  </a:tcPr>
                </a:tc>
                <a:extLst>
                  <a:ext uri="{0D108BD9-81ED-4DB2-BD59-A6C34878D82A}">
                    <a16:rowId xmlns:a16="http://schemas.microsoft.com/office/drawing/2014/main" val="3090957560"/>
                  </a:ext>
                </a:extLst>
              </a:tr>
              <a:tr h="465201">
                <a:tc>
                  <a:txBody>
                    <a:bodyPr/>
                    <a:lstStyle/>
                    <a:p>
                      <a:pPr algn="r" fontAlgn="ctr"/>
                      <a:r>
                        <a:rPr lang="en-IN" b="1">
                          <a:effectLst/>
                        </a:rPr>
                        <a:t>1</a:t>
                      </a:r>
                    </a:p>
                  </a:txBody>
                  <a:tcPr anchor="ctr">
                    <a:lnL>
                      <a:noFill/>
                    </a:lnL>
                    <a:lnR>
                      <a:noFill/>
                    </a:lnR>
                    <a:lnT>
                      <a:noFill/>
                    </a:lnT>
                    <a:lnB>
                      <a:noFill/>
                    </a:lnB>
                    <a:noFill/>
                  </a:tcPr>
                </a:tc>
                <a:tc>
                  <a:txBody>
                    <a:bodyPr/>
                    <a:lstStyle/>
                    <a:p>
                      <a:pPr algn="r" fontAlgn="ctr"/>
                      <a:r>
                        <a:rPr lang="en-IN">
                          <a:effectLst/>
                        </a:rPr>
                        <a:t>0</a:t>
                      </a:r>
                    </a:p>
                  </a:txBody>
                  <a:tcPr anchor="ctr">
                    <a:lnL>
                      <a:noFill/>
                    </a:lnL>
                    <a:lnR>
                      <a:noFill/>
                    </a:lnR>
                    <a:lnT>
                      <a:noFill/>
                    </a:lnT>
                    <a:lnB>
                      <a:noFill/>
                    </a:lnB>
                    <a:noFill/>
                  </a:tcPr>
                </a:tc>
                <a:tc>
                  <a:txBody>
                    <a:bodyPr/>
                    <a:lstStyle/>
                    <a:p>
                      <a:pPr algn="r" fontAlgn="ctr"/>
                      <a:r>
                        <a:rPr lang="en-IN">
                          <a:effectLst/>
                        </a:rPr>
                        <a:t>54.0</a:t>
                      </a:r>
                    </a:p>
                  </a:txBody>
                  <a:tcPr anchor="ctr">
                    <a:lnL>
                      <a:noFill/>
                    </a:lnL>
                    <a:lnR>
                      <a:noFill/>
                    </a:lnR>
                    <a:lnT>
                      <a:noFill/>
                    </a:lnT>
                    <a:lnB>
                      <a:noFill/>
                    </a:lnB>
                    <a:noFill/>
                  </a:tcPr>
                </a:tc>
                <a:tc>
                  <a:txBody>
                    <a:bodyPr/>
                    <a:lstStyle/>
                    <a:p>
                      <a:pPr algn="r" fontAlgn="ctr"/>
                      <a:r>
                        <a:rPr lang="en-IN">
                          <a:effectLst/>
                        </a:rPr>
                        <a:t>0</a:t>
                      </a:r>
                    </a:p>
                  </a:txBody>
                  <a:tcPr anchor="ctr">
                    <a:lnL>
                      <a:noFill/>
                    </a:lnL>
                    <a:lnR>
                      <a:noFill/>
                    </a:lnR>
                    <a:lnT>
                      <a:noFill/>
                    </a:lnT>
                    <a:lnB>
                      <a:noFill/>
                    </a:lnB>
                    <a:noFill/>
                  </a:tcPr>
                </a:tc>
                <a:tc>
                  <a:txBody>
                    <a:bodyPr/>
                    <a:lstStyle/>
                    <a:p>
                      <a:pPr algn="r" fontAlgn="ctr"/>
                      <a:r>
                        <a:rPr lang="en-IN">
                          <a:effectLst/>
                        </a:rPr>
                        <a:t>0</a:t>
                      </a:r>
                    </a:p>
                  </a:txBody>
                  <a:tcPr anchor="ctr">
                    <a:lnL>
                      <a:noFill/>
                    </a:lnL>
                    <a:lnR>
                      <a:noFill/>
                    </a:lnR>
                    <a:lnT>
                      <a:noFill/>
                    </a:lnT>
                    <a:lnB>
                      <a:noFill/>
                    </a:lnB>
                    <a:noFill/>
                  </a:tcPr>
                </a:tc>
                <a:tc>
                  <a:txBody>
                    <a:bodyPr/>
                    <a:lstStyle/>
                    <a:p>
                      <a:pPr algn="r" fontAlgn="ctr"/>
                      <a:r>
                        <a:rPr lang="en-IN">
                          <a:effectLst/>
                        </a:rPr>
                        <a:t>0</a:t>
                      </a:r>
                    </a:p>
                  </a:txBody>
                  <a:tcPr anchor="ctr">
                    <a:lnL>
                      <a:noFill/>
                    </a:lnL>
                    <a:lnR>
                      <a:noFill/>
                    </a:lnR>
                    <a:lnT>
                      <a:noFill/>
                    </a:lnT>
                    <a:lnB>
                      <a:noFill/>
                    </a:lnB>
                    <a:noFill/>
                  </a:tcPr>
                </a:tc>
                <a:tc>
                  <a:txBody>
                    <a:bodyPr/>
                    <a:lstStyle/>
                    <a:p>
                      <a:pPr algn="r" fontAlgn="ctr"/>
                      <a:r>
                        <a:rPr lang="en-IN">
                          <a:effectLst/>
                        </a:rPr>
                        <a:t>27.32</a:t>
                      </a:r>
                    </a:p>
                  </a:txBody>
                  <a:tcPr anchor="ctr">
                    <a:lnL>
                      <a:noFill/>
                    </a:lnL>
                    <a:lnR>
                      <a:noFill/>
                    </a:lnR>
                    <a:lnT>
                      <a:noFill/>
                    </a:lnT>
                    <a:lnB>
                      <a:noFill/>
                    </a:lnB>
                    <a:noFill/>
                  </a:tcPr>
                </a:tc>
                <a:tc>
                  <a:txBody>
                    <a:bodyPr/>
                    <a:lstStyle/>
                    <a:p>
                      <a:pPr algn="r" fontAlgn="ctr"/>
                      <a:r>
                        <a:rPr lang="en-IN">
                          <a:effectLst/>
                        </a:rPr>
                        <a:t>6.6</a:t>
                      </a:r>
                    </a:p>
                  </a:txBody>
                  <a:tcPr anchor="ctr">
                    <a:lnL>
                      <a:noFill/>
                    </a:lnL>
                    <a:lnR>
                      <a:noFill/>
                    </a:lnR>
                    <a:lnT>
                      <a:noFill/>
                    </a:lnT>
                    <a:lnB>
                      <a:noFill/>
                    </a:lnB>
                    <a:noFill/>
                  </a:tcPr>
                </a:tc>
                <a:tc>
                  <a:txBody>
                    <a:bodyPr/>
                    <a:lstStyle/>
                    <a:p>
                      <a:pPr algn="r" fontAlgn="ctr"/>
                      <a:r>
                        <a:rPr lang="en-IN">
                          <a:effectLst/>
                        </a:rPr>
                        <a:t>80</a:t>
                      </a:r>
                    </a:p>
                  </a:txBody>
                  <a:tcPr anchor="ctr">
                    <a:lnL>
                      <a:noFill/>
                    </a:lnL>
                    <a:lnR>
                      <a:noFill/>
                    </a:lnR>
                    <a:lnT>
                      <a:noFill/>
                    </a:lnT>
                    <a:lnB>
                      <a:noFill/>
                    </a:lnB>
                    <a:noFill/>
                  </a:tcPr>
                </a:tc>
                <a:tc>
                  <a:txBody>
                    <a:bodyPr/>
                    <a:lstStyle/>
                    <a:p>
                      <a:pPr algn="r" fontAlgn="ctr"/>
                      <a:r>
                        <a:rPr lang="en-IN">
                          <a:effectLst/>
                        </a:rPr>
                        <a:t>0</a:t>
                      </a:r>
                    </a:p>
                  </a:txBody>
                  <a:tcPr anchor="ctr">
                    <a:lnL>
                      <a:noFill/>
                    </a:lnL>
                    <a:lnR>
                      <a:noFill/>
                    </a:lnR>
                    <a:lnT>
                      <a:noFill/>
                    </a:lnT>
                    <a:lnB>
                      <a:noFill/>
                    </a:lnB>
                    <a:noFill/>
                  </a:tcPr>
                </a:tc>
                <a:extLst>
                  <a:ext uri="{0D108BD9-81ED-4DB2-BD59-A6C34878D82A}">
                    <a16:rowId xmlns:a16="http://schemas.microsoft.com/office/drawing/2014/main" val="1099419690"/>
                  </a:ext>
                </a:extLst>
              </a:tr>
              <a:tr h="465201">
                <a:tc>
                  <a:txBody>
                    <a:bodyPr/>
                    <a:lstStyle/>
                    <a:p>
                      <a:pPr algn="r" fontAlgn="ctr"/>
                      <a:r>
                        <a:rPr lang="en-IN" b="1">
                          <a:effectLst/>
                        </a:rPr>
                        <a:t>2</a:t>
                      </a:r>
                    </a:p>
                  </a:txBody>
                  <a:tcPr anchor="ctr">
                    <a:lnL>
                      <a:noFill/>
                    </a:lnL>
                    <a:lnR>
                      <a:noFill/>
                    </a:lnR>
                    <a:lnT>
                      <a:noFill/>
                    </a:lnT>
                    <a:lnB>
                      <a:noFill/>
                    </a:lnB>
                    <a:solidFill>
                      <a:srgbClr val="F5F5F5"/>
                    </a:solidFill>
                  </a:tcPr>
                </a:tc>
                <a:tc>
                  <a:txBody>
                    <a:bodyPr/>
                    <a:lstStyle/>
                    <a:p>
                      <a:pPr algn="r" fontAlgn="ctr"/>
                      <a:r>
                        <a:rPr lang="en-IN">
                          <a:effectLst/>
                        </a:rPr>
                        <a:t>1</a:t>
                      </a:r>
                    </a:p>
                  </a:txBody>
                  <a:tcPr anchor="ctr">
                    <a:lnL>
                      <a:noFill/>
                    </a:lnL>
                    <a:lnR>
                      <a:noFill/>
                    </a:lnR>
                    <a:lnT>
                      <a:noFill/>
                    </a:lnT>
                    <a:lnB>
                      <a:noFill/>
                    </a:lnB>
                    <a:solidFill>
                      <a:srgbClr val="F5F5F5"/>
                    </a:solidFill>
                  </a:tcPr>
                </a:tc>
                <a:tc>
                  <a:txBody>
                    <a:bodyPr/>
                    <a:lstStyle/>
                    <a:p>
                      <a:pPr algn="r" fontAlgn="ctr"/>
                      <a:r>
                        <a:rPr lang="en-IN">
                          <a:effectLst/>
                        </a:rPr>
                        <a:t>28.0</a:t>
                      </a:r>
                    </a:p>
                  </a:txBody>
                  <a:tcPr anchor="ctr">
                    <a:lnL>
                      <a:noFill/>
                    </a:lnL>
                    <a:lnR>
                      <a:noFill/>
                    </a:lnR>
                    <a:lnT>
                      <a:noFill/>
                    </a:lnT>
                    <a:lnB>
                      <a:noFill/>
                    </a:lnB>
                    <a:solidFill>
                      <a:srgbClr val="F5F5F5"/>
                    </a:solidFill>
                  </a:tcPr>
                </a:tc>
                <a:tc>
                  <a:txBody>
                    <a:bodyPr/>
                    <a:lstStyle/>
                    <a:p>
                      <a:pPr algn="r" fontAlgn="ctr"/>
                      <a:r>
                        <a:rPr lang="en-IN">
                          <a:effectLst/>
                        </a:rPr>
                        <a:t>0</a:t>
                      </a:r>
                    </a:p>
                  </a:txBody>
                  <a:tcPr anchor="ctr">
                    <a:lnL>
                      <a:noFill/>
                    </a:lnL>
                    <a:lnR>
                      <a:noFill/>
                    </a:lnR>
                    <a:lnT>
                      <a:noFill/>
                    </a:lnT>
                    <a:lnB>
                      <a:noFill/>
                    </a:lnB>
                    <a:solidFill>
                      <a:srgbClr val="F5F5F5"/>
                    </a:solidFill>
                  </a:tcPr>
                </a:tc>
                <a:tc>
                  <a:txBody>
                    <a:bodyPr/>
                    <a:lstStyle/>
                    <a:p>
                      <a:pPr algn="r" fontAlgn="ctr"/>
                      <a:r>
                        <a:rPr lang="en-IN">
                          <a:effectLst/>
                        </a:rPr>
                        <a:t>0</a:t>
                      </a:r>
                    </a:p>
                  </a:txBody>
                  <a:tcPr anchor="ctr">
                    <a:lnL>
                      <a:noFill/>
                    </a:lnL>
                    <a:lnR>
                      <a:noFill/>
                    </a:lnR>
                    <a:lnT>
                      <a:noFill/>
                    </a:lnT>
                    <a:lnB>
                      <a:noFill/>
                    </a:lnB>
                    <a:solidFill>
                      <a:srgbClr val="F5F5F5"/>
                    </a:solidFill>
                  </a:tcPr>
                </a:tc>
                <a:tc>
                  <a:txBody>
                    <a:bodyPr/>
                    <a:lstStyle/>
                    <a:p>
                      <a:pPr algn="r" fontAlgn="ctr"/>
                      <a:r>
                        <a:rPr lang="en-IN">
                          <a:effectLst/>
                        </a:rPr>
                        <a:t>4</a:t>
                      </a:r>
                    </a:p>
                  </a:txBody>
                  <a:tcPr anchor="ctr">
                    <a:lnL>
                      <a:noFill/>
                    </a:lnL>
                    <a:lnR>
                      <a:noFill/>
                    </a:lnR>
                    <a:lnT>
                      <a:noFill/>
                    </a:lnT>
                    <a:lnB>
                      <a:noFill/>
                    </a:lnB>
                    <a:solidFill>
                      <a:srgbClr val="F5F5F5"/>
                    </a:solidFill>
                  </a:tcPr>
                </a:tc>
                <a:tc>
                  <a:txBody>
                    <a:bodyPr/>
                    <a:lstStyle/>
                    <a:p>
                      <a:pPr algn="r" fontAlgn="ctr"/>
                      <a:r>
                        <a:rPr lang="en-IN">
                          <a:effectLst/>
                        </a:rPr>
                        <a:t>27.32</a:t>
                      </a:r>
                    </a:p>
                  </a:txBody>
                  <a:tcPr anchor="ctr">
                    <a:lnL>
                      <a:noFill/>
                    </a:lnL>
                    <a:lnR>
                      <a:noFill/>
                    </a:lnR>
                    <a:lnT>
                      <a:noFill/>
                    </a:lnT>
                    <a:lnB>
                      <a:noFill/>
                    </a:lnB>
                    <a:solidFill>
                      <a:srgbClr val="F5F5F5"/>
                    </a:solidFill>
                  </a:tcPr>
                </a:tc>
                <a:tc>
                  <a:txBody>
                    <a:bodyPr/>
                    <a:lstStyle/>
                    <a:p>
                      <a:pPr algn="r" fontAlgn="ctr"/>
                      <a:r>
                        <a:rPr lang="en-IN">
                          <a:effectLst/>
                        </a:rPr>
                        <a:t>5.7</a:t>
                      </a:r>
                    </a:p>
                  </a:txBody>
                  <a:tcPr anchor="ctr">
                    <a:lnL>
                      <a:noFill/>
                    </a:lnL>
                    <a:lnR>
                      <a:noFill/>
                    </a:lnR>
                    <a:lnT>
                      <a:noFill/>
                    </a:lnT>
                    <a:lnB>
                      <a:noFill/>
                    </a:lnB>
                    <a:solidFill>
                      <a:srgbClr val="F5F5F5"/>
                    </a:solidFill>
                  </a:tcPr>
                </a:tc>
                <a:tc>
                  <a:txBody>
                    <a:bodyPr/>
                    <a:lstStyle/>
                    <a:p>
                      <a:pPr algn="r" fontAlgn="ctr"/>
                      <a:r>
                        <a:rPr lang="en-IN">
                          <a:effectLst/>
                        </a:rPr>
                        <a:t>158</a:t>
                      </a:r>
                    </a:p>
                  </a:txBody>
                  <a:tcPr anchor="ctr">
                    <a:lnL>
                      <a:noFill/>
                    </a:lnL>
                    <a:lnR>
                      <a:noFill/>
                    </a:lnR>
                    <a:lnT>
                      <a:noFill/>
                    </a:lnT>
                    <a:lnB>
                      <a:noFill/>
                    </a:lnB>
                    <a:solidFill>
                      <a:srgbClr val="F5F5F5"/>
                    </a:solidFill>
                  </a:tcPr>
                </a:tc>
                <a:tc>
                  <a:txBody>
                    <a:bodyPr/>
                    <a:lstStyle/>
                    <a:p>
                      <a:pPr algn="r" fontAlgn="ctr"/>
                      <a:r>
                        <a:rPr lang="en-IN">
                          <a:effectLst/>
                        </a:rPr>
                        <a:t>0</a:t>
                      </a:r>
                    </a:p>
                  </a:txBody>
                  <a:tcPr anchor="ctr">
                    <a:lnL>
                      <a:noFill/>
                    </a:lnL>
                    <a:lnR>
                      <a:noFill/>
                    </a:lnR>
                    <a:lnT>
                      <a:noFill/>
                    </a:lnT>
                    <a:lnB>
                      <a:noFill/>
                    </a:lnB>
                    <a:solidFill>
                      <a:srgbClr val="F5F5F5"/>
                    </a:solidFill>
                  </a:tcPr>
                </a:tc>
                <a:extLst>
                  <a:ext uri="{0D108BD9-81ED-4DB2-BD59-A6C34878D82A}">
                    <a16:rowId xmlns:a16="http://schemas.microsoft.com/office/drawing/2014/main" val="1774886435"/>
                  </a:ext>
                </a:extLst>
              </a:tr>
              <a:tr h="465201">
                <a:tc>
                  <a:txBody>
                    <a:bodyPr/>
                    <a:lstStyle/>
                    <a:p>
                      <a:pPr algn="r" fontAlgn="ctr"/>
                      <a:r>
                        <a:rPr lang="en-IN" b="1">
                          <a:effectLst/>
                        </a:rPr>
                        <a:t>3</a:t>
                      </a:r>
                    </a:p>
                  </a:txBody>
                  <a:tcPr anchor="ctr">
                    <a:lnL>
                      <a:noFill/>
                    </a:lnL>
                    <a:lnR>
                      <a:noFill/>
                    </a:lnR>
                    <a:lnT>
                      <a:noFill/>
                    </a:lnT>
                    <a:lnB>
                      <a:noFill/>
                    </a:lnB>
                    <a:noFill/>
                  </a:tcPr>
                </a:tc>
                <a:tc>
                  <a:txBody>
                    <a:bodyPr/>
                    <a:lstStyle/>
                    <a:p>
                      <a:pPr algn="r" fontAlgn="ctr"/>
                      <a:r>
                        <a:rPr lang="en-IN">
                          <a:effectLst/>
                        </a:rPr>
                        <a:t>0</a:t>
                      </a:r>
                    </a:p>
                  </a:txBody>
                  <a:tcPr anchor="ctr">
                    <a:lnL>
                      <a:noFill/>
                    </a:lnL>
                    <a:lnR>
                      <a:noFill/>
                    </a:lnR>
                    <a:lnT>
                      <a:noFill/>
                    </a:lnT>
                    <a:lnB>
                      <a:noFill/>
                    </a:lnB>
                    <a:noFill/>
                  </a:tcPr>
                </a:tc>
                <a:tc>
                  <a:txBody>
                    <a:bodyPr/>
                    <a:lstStyle/>
                    <a:p>
                      <a:pPr algn="r" fontAlgn="ctr"/>
                      <a:r>
                        <a:rPr lang="en-IN">
                          <a:effectLst/>
                        </a:rPr>
                        <a:t>36.0</a:t>
                      </a:r>
                    </a:p>
                  </a:txBody>
                  <a:tcPr anchor="ctr">
                    <a:lnL>
                      <a:noFill/>
                    </a:lnL>
                    <a:lnR>
                      <a:noFill/>
                    </a:lnR>
                    <a:lnT>
                      <a:noFill/>
                    </a:lnT>
                    <a:lnB>
                      <a:noFill/>
                    </a:lnB>
                    <a:noFill/>
                  </a:tcPr>
                </a:tc>
                <a:tc>
                  <a:txBody>
                    <a:bodyPr/>
                    <a:lstStyle/>
                    <a:p>
                      <a:pPr algn="r" fontAlgn="ctr"/>
                      <a:r>
                        <a:rPr lang="en-IN">
                          <a:effectLst/>
                        </a:rPr>
                        <a:t>0</a:t>
                      </a:r>
                    </a:p>
                  </a:txBody>
                  <a:tcPr anchor="ctr">
                    <a:lnL>
                      <a:noFill/>
                    </a:lnL>
                    <a:lnR>
                      <a:noFill/>
                    </a:lnR>
                    <a:lnT>
                      <a:noFill/>
                    </a:lnT>
                    <a:lnB>
                      <a:noFill/>
                    </a:lnB>
                    <a:noFill/>
                  </a:tcPr>
                </a:tc>
                <a:tc>
                  <a:txBody>
                    <a:bodyPr/>
                    <a:lstStyle/>
                    <a:p>
                      <a:pPr algn="r" fontAlgn="ctr"/>
                      <a:r>
                        <a:rPr lang="en-IN">
                          <a:effectLst/>
                        </a:rPr>
                        <a:t>0</a:t>
                      </a:r>
                    </a:p>
                  </a:txBody>
                  <a:tcPr anchor="ctr">
                    <a:lnL>
                      <a:noFill/>
                    </a:lnL>
                    <a:lnR>
                      <a:noFill/>
                    </a:lnR>
                    <a:lnT>
                      <a:noFill/>
                    </a:lnT>
                    <a:lnB>
                      <a:noFill/>
                    </a:lnB>
                    <a:noFill/>
                  </a:tcPr>
                </a:tc>
                <a:tc>
                  <a:txBody>
                    <a:bodyPr/>
                    <a:lstStyle/>
                    <a:p>
                      <a:pPr algn="r" fontAlgn="ctr"/>
                      <a:r>
                        <a:rPr lang="en-IN">
                          <a:effectLst/>
                        </a:rPr>
                        <a:t>1</a:t>
                      </a:r>
                    </a:p>
                  </a:txBody>
                  <a:tcPr anchor="ctr">
                    <a:lnL>
                      <a:noFill/>
                    </a:lnL>
                    <a:lnR>
                      <a:noFill/>
                    </a:lnR>
                    <a:lnT>
                      <a:noFill/>
                    </a:lnT>
                    <a:lnB>
                      <a:noFill/>
                    </a:lnB>
                    <a:noFill/>
                  </a:tcPr>
                </a:tc>
                <a:tc>
                  <a:txBody>
                    <a:bodyPr/>
                    <a:lstStyle/>
                    <a:p>
                      <a:pPr algn="r" fontAlgn="ctr"/>
                      <a:r>
                        <a:rPr lang="en-IN">
                          <a:effectLst/>
                        </a:rPr>
                        <a:t>23.45</a:t>
                      </a:r>
                    </a:p>
                  </a:txBody>
                  <a:tcPr anchor="ctr">
                    <a:lnL>
                      <a:noFill/>
                    </a:lnL>
                    <a:lnR>
                      <a:noFill/>
                    </a:lnR>
                    <a:lnT>
                      <a:noFill/>
                    </a:lnT>
                    <a:lnB>
                      <a:noFill/>
                    </a:lnB>
                    <a:noFill/>
                  </a:tcPr>
                </a:tc>
                <a:tc>
                  <a:txBody>
                    <a:bodyPr/>
                    <a:lstStyle/>
                    <a:p>
                      <a:pPr algn="r" fontAlgn="ctr"/>
                      <a:r>
                        <a:rPr lang="en-IN">
                          <a:effectLst/>
                        </a:rPr>
                        <a:t>5.0</a:t>
                      </a:r>
                    </a:p>
                  </a:txBody>
                  <a:tcPr anchor="ctr">
                    <a:lnL>
                      <a:noFill/>
                    </a:lnL>
                    <a:lnR>
                      <a:noFill/>
                    </a:lnR>
                    <a:lnT>
                      <a:noFill/>
                    </a:lnT>
                    <a:lnB>
                      <a:noFill/>
                    </a:lnB>
                    <a:noFill/>
                  </a:tcPr>
                </a:tc>
                <a:tc>
                  <a:txBody>
                    <a:bodyPr/>
                    <a:lstStyle/>
                    <a:p>
                      <a:pPr algn="r" fontAlgn="ctr"/>
                      <a:r>
                        <a:rPr lang="en-IN">
                          <a:effectLst/>
                        </a:rPr>
                        <a:t>155</a:t>
                      </a:r>
                    </a:p>
                  </a:txBody>
                  <a:tcPr anchor="ctr">
                    <a:lnL>
                      <a:noFill/>
                    </a:lnL>
                    <a:lnR>
                      <a:noFill/>
                    </a:lnR>
                    <a:lnT>
                      <a:noFill/>
                    </a:lnT>
                    <a:lnB>
                      <a:noFill/>
                    </a:lnB>
                    <a:noFill/>
                  </a:tcPr>
                </a:tc>
                <a:tc>
                  <a:txBody>
                    <a:bodyPr/>
                    <a:lstStyle/>
                    <a:p>
                      <a:pPr algn="r" fontAlgn="ctr"/>
                      <a:r>
                        <a:rPr lang="en-IN">
                          <a:effectLst/>
                        </a:rPr>
                        <a:t>0</a:t>
                      </a:r>
                    </a:p>
                  </a:txBody>
                  <a:tcPr anchor="ctr">
                    <a:lnL>
                      <a:noFill/>
                    </a:lnL>
                    <a:lnR>
                      <a:noFill/>
                    </a:lnR>
                    <a:lnT>
                      <a:noFill/>
                    </a:lnT>
                    <a:lnB>
                      <a:noFill/>
                    </a:lnB>
                    <a:noFill/>
                  </a:tcPr>
                </a:tc>
                <a:extLst>
                  <a:ext uri="{0D108BD9-81ED-4DB2-BD59-A6C34878D82A}">
                    <a16:rowId xmlns:a16="http://schemas.microsoft.com/office/drawing/2014/main" val="4122093165"/>
                  </a:ext>
                </a:extLst>
              </a:tr>
              <a:tr h="465201">
                <a:tc>
                  <a:txBody>
                    <a:bodyPr/>
                    <a:lstStyle/>
                    <a:p>
                      <a:pPr algn="r" fontAlgn="ctr"/>
                      <a:r>
                        <a:rPr lang="en-IN" b="1">
                          <a:effectLst/>
                        </a:rPr>
                        <a:t>4</a:t>
                      </a:r>
                    </a:p>
                  </a:txBody>
                  <a:tcPr anchor="ctr">
                    <a:lnL>
                      <a:noFill/>
                    </a:lnL>
                    <a:lnR>
                      <a:noFill/>
                    </a:lnR>
                    <a:lnT>
                      <a:noFill/>
                    </a:lnT>
                    <a:lnB>
                      <a:noFill/>
                    </a:lnB>
                    <a:solidFill>
                      <a:srgbClr val="F5F5F5"/>
                    </a:solidFill>
                  </a:tcPr>
                </a:tc>
                <a:tc>
                  <a:txBody>
                    <a:bodyPr/>
                    <a:lstStyle/>
                    <a:p>
                      <a:pPr algn="r" fontAlgn="ctr"/>
                      <a:r>
                        <a:rPr lang="en-IN">
                          <a:effectLst/>
                        </a:rPr>
                        <a:t>1</a:t>
                      </a:r>
                    </a:p>
                  </a:txBody>
                  <a:tcPr anchor="ctr">
                    <a:lnL>
                      <a:noFill/>
                    </a:lnL>
                    <a:lnR>
                      <a:noFill/>
                    </a:lnR>
                    <a:lnT>
                      <a:noFill/>
                    </a:lnT>
                    <a:lnB>
                      <a:noFill/>
                    </a:lnB>
                    <a:solidFill>
                      <a:srgbClr val="F5F5F5"/>
                    </a:solidFill>
                  </a:tcPr>
                </a:tc>
                <a:tc>
                  <a:txBody>
                    <a:bodyPr/>
                    <a:lstStyle/>
                    <a:p>
                      <a:pPr algn="r" fontAlgn="ctr"/>
                      <a:r>
                        <a:rPr lang="en-IN">
                          <a:effectLst/>
                        </a:rPr>
                        <a:t>76.0</a:t>
                      </a:r>
                    </a:p>
                  </a:txBody>
                  <a:tcPr anchor="ctr">
                    <a:lnL>
                      <a:noFill/>
                    </a:lnL>
                    <a:lnR>
                      <a:noFill/>
                    </a:lnR>
                    <a:lnT>
                      <a:noFill/>
                    </a:lnT>
                    <a:lnB>
                      <a:noFill/>
                    </a:lnB>
                    <a:solidFill>
                      <a:srgbClr val="F5F5F5"/>
                    </a:solidFill>
                  </a:tcPr>
                </a:tc>
                <a:tc>
                  <a:txBody>
                    <a:bodyPr/>
                    <a:lstStyle/>
                    <a:p>
                      <a:pPr algn="r" fontAlgn="ctr"/>
                      <a:r>
                        <a:rPr lang="en-IN">
                          <a:effectLst/>
                        </a:rPr>
                        <a:t>1</a:t>
                      </a:r>
                    </a:p>
                  </a:txBody>
                  <a:tcPr anchor="ctr">
                    <a:lnL>
                      <a:noFill/>
                    </a:lnL>
                    <a:lnR>
                      <a:noFill/>
                    </a:lnR>
                    <a:lnT>
                      <a:noFill/>
                    </a:lnT>
                    <a:lnB>
                      <a:noFill/>
                    </a:lnB>
                    <a:solidFill>
                      <a:srgbClr val="F5F5F5"/>
                    </a:solidFill>
                  </a:tcPr>
                </a:tc>
                <a:tc>
                  <a:txBody>
                    <a:bodyPr/>
                    <a:lstStyle/>
                    <a:p>
                      <a:pPr algn="r" fontAlgn="ctr"/>
                      <a:r>
                        <a:rPr lang="en-IN">
                          <a:effectLst/>
                        </a:rPr>
                        <a:t>1</a:t>
                      </a:r>
                    </a:p>
                  </a:txBody>
                  <a:tcPr anchor="ctr">
                    <a:lnL>
                      <a:noFill/>
                    </a:lnL>
                    <a:lnR>
                      <a:noFill/>
                    </a:lnR>
                    <a:lnT>
                      <a:noFill/>
                    </a:lnT>
                    <a:lnB>
                      <a:noFill/>
                    </a:lnB>
                    <a:solidFill>
                      <a:srgbClr val="F5F5F5"/>
                    </a:solidFill>
                  </a:tcPr>
                </a:tc>
                <a:tc>
                  <a:txBody>
                    <a:bodyPr/>
                    <a:lstStyle/>
                    <a:p>
                      <a:pPr algn="r" fontAlgn="ctr"/>
                      <a:r>
                        <a:rPr lang="en-IN">
                          <a:effectLst/>
                        </a:rPr>
                        <a:t>1</a:t>
                      </a:r>
                    </a:p>
                  </a:txBody>
                  <a:tcPr anchor="ctr">
                    <a:lnL>
                      <a:noFill/>
                    </a:lnL>
                    <a:lnR>
                      <a:noFill/>
                    </a:lnR>
                    <a:lnT>
                      <a:noFill/>
                    </a:lnT>
                    <a:lnB>
                      <a:noFill/>
                    </a:lnB>
                    <a:solidFill>
                      <a:srgbClr val="F5F5F5"/>
                    </a:solidFill>
                  </a:tcPr>
                </a:tc>
                <a:tc>
                  <a:txBody>
                    <a:bodyPr/>
                    <a:lstStyle/>
                    <a:p>
                      <a:pPr algn="r" fontAlgn="ctr"/>
                      <a:r>
                        <a:rPr lang="en-IN">
                          <a:effectLst/>
                        </a:rPr>
                        <a:t>20.14</a:t>
                      </a:r>
                    </a:p>
                  </a:txBody>
                  <a:tcPr anchor="ctr">
                    <a:lnL>
                      <a:noFill/>
                    </a:lnL>
                    <a:lnR>
                      <a:noFill/>
                    </a:lnR>
                    <a:lnT>
                      <a:noFill/>
                    </a:lnT>
                    <a:lnB>
                      <a:noFill/>
                    </a:lnB>
                    <a:solidFill>
                      <a:srgbClr val="F5F5F5"/>
                    </a:solidFill>
                  </a:tcPr>
                </a:tc>
                <a:tc>
                  <a:txBody>
                    <a:bodyPr/>
                    <a:lstStyle/>
                    <a:p>
                      <a:pPr algn="r" fontAlgn="ctr"/>
                      <a:r>
                        <a:rPr lang="en-IN">
                          <a:effectLst/>
                        </a:rPr>
                        <a:t>4.8</a:t>
                      </a:r>
                    </a:p>
                  </a:txBody>
                  <a:tcPr anchor="ctr">
                    <a:lnL>
                      <a:noFill/>
                    </a:lnL>
                    <a:lnR>
                      <a:noFill/>
                    </a:lnR>
                    <a:lnT>
                      <a:noFill/>
                    </a:lnT>
                    <a:lnB>
                      <a:noFill/>
                    </a:lnB>
                    <a:solidFill>
                      <a:srgbClr val="F5F5F5"/>
                    </a:solidFill>
                  </a:tcPr>
                </a:tc>
                <a:tc>
                  <a:txBody>
                    <a:bodyPr/>
                    <a:lstStyle/>
                    <a:p>
                      <a:pPr algn="r" fontAlgn="ctr"/>
                      <a:r>
                        <a:rPr lang="en-IN">
                          <a:effectLst/>
                        </a:rPr>
                        <a:t>155</a:t>
                      </a:r>
                    </a:p>
                  </a:txBody>
                  <a:tcPr anchor="ctr">
                    <a:lnL>
                      <a:noFill/>
                    </a:lnL>
                    <a:lnR>
                      <a:noFill/>
                    </a:lnR>
                    <a:lnT>
                      <a:noFill/>
                    </a:lnT>
                    <a:lnB>
                      <a:noFill/>
                    </a:lnB>
                    <a:solidFill>
                      <a:srgbClr val="F5F5F5"/>
                    </a:solidFill>
                  </a:tcPr>
                </a:tc>
                <a:tc>
                  <a:txBody>
                    <a:bodyPr/>
                    <a:lstStyle/>
                    <a:p>
                      <a:pPr algn="r" fontAlgn="ctr"/>
                      <a:r>
                        <a:rPr lang="en-IN" dirty="0">
                          <a:effectLst/>
                        </a:rPr>
                        <a:t>0</a:t>
                      </a:r>
                    </a:p>
                  </a:txBody>
                  <a:tcPr anchor="ctr">
                    <a:lnL>
                      <a:noFill/>
                    </a:lnL>
                    <a:lnR>
                      <a:noFill/>
                    </a:lnR>
                    <a:lnT>
                      <a:noFill/>
                    </a:lnT>
                    <a:lnB>
                      <a:noFill/>
                    </a:lnB>
                    <a:solidFill>
                      <a:srgbClr val="F5F5F5"/>
                    </a:solidFill>
                  </a:tcPr>
                </a:tc>
                <a:extLst>
                  <a:ext uri="{0D108BD9-81ED-4DB2-BD59-A6C34878D82A}">
                    <a16:rowId xmlns:a16="http://schemas.microsoft.com/office/drawing/2014/main" val="348767156"/>
                  </a:ext>
                </a:extLst>
              </a:tr>
            </a:tbl>
          </a:graphicData>
        </a:graphic>
      </p:graphicFrame>
    </p:spTree>
    <p:extLst>
      <p:ext uri="{BB962C8B-B14F-4D97-AF65-F5344CB8AC3E}">
        <p14:creationId xmlns:p14="http://schemas.microsoft.com/office/powerpoint/2010/main" val="3729245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103A-972B-82F7-58D8-DB9490588512}"/>
              </a:ext>
            </a:extLst>
          </p:cNvPr>
          <p:cNvSpPr>
            <a:spLocks noGrp="1"/>
          </p:cNvSpPr>
          <p:nvPr>
            <p:ph type="title"/>
          </p:nvPr>
        </p:nvSpPr>
        <p:spPr>
          <a:xfrm>
            <a:off x="838200" y="1"/>
            <a:ext cx="10515600" cy="751344"/>
          </a:xfrm>
        </p:spPr>
        <p:txBody>
          <a:bodyPr>
            <a:normAutofit/>
          </a:bodyPr>
          <a:lstStyle/>
          <a:p>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Variable Description</a:t>
            </a:r>
            <a:endParaRPr lang="en-IN" b="1" u="sng"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CA87580-D9B8-58A2-DD41-9B7A9433EE2A}"/>
              </a:ext>
            </a:extLst>
          </p:cNvPr>
          <p:cNvSpPr>
            <a:spLocks noGrp="1"/>
          </p:cNvSpPr>
          <p:nvPr>
            <p:ph type="sldNum" sz="quarter" idx="12"/>
          </p:nvPr>
        </p:nvSpPr>
        <p:spPr/>
        <p:txBody>
          <a:bodyPr/>
          <a:lstStyle/>
          <a:p>
            <a:fld id="{6ABFD712-9A51-4586-91F9-28577CD1986E}" type="slidenum">
              <a:rPr lang="en-US" smtClean="0"/>
              <a:pPr/>
              <a:t>9</a:t>
            </a:fld>
            <a:endParaRPr lang="en-US"/>
          </a:p>
        </p:txBody>
      </p:sp>
      <p:sp>
        <p:nvSpPr>
          <p:cNvPr id="6" name="Rectangle 1">
            <a:extLst>
              <a:ext uri="{FF2B5EF4-FFF2-40B4-BE49-F238E27FC236}">
                <a16:creationId xmlns:a16="http://schemas.microsoft.com/office/drawing/2014/main" id="{5CA9D2A6-B231-F662-2343-A8F191BC46DE}"/>
              </a:ext>
            </a:extLst>
          </p:cNvPr>
          <p:cNvSpPr>
            <a:spLocks noChangeArrowheads="1"/>
          </p:cNvSpPr>
          <p:nvPr/>
        </p:nvSpPr>
        <p:spPr bwMode="auto">
          <a:xfrm rot="10800000" flipV="1">
            <a:off x="333376" y="584967"/>
            <a:ext cx="10639424" cy="3559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1568" rIns="9144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3C404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solidFill>
                <a:srgbClr val="3C4043"/>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3C404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solidFill>
                <a:srgbClr val="3C4043"/>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3C404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solidFill>
                <a:srgbClr val="3C4043"/>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3C404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3C404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solidFill>
                <a:srgbClr val="3C4043"/>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3C404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solidFill>
                <a:srgbClr val="3C4043"/>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3C404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3C404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C742012A-69F2-F86E-4900-E47A27C3B172}"/>
              </a:ext>
            </a:extLst>
          </p:cNvPr>
          <p:cNvSpPr txBox="1"/>
          <p:nvPr/>
        </p:nvSpPr>
        <p:spPr>
          <a:xfrm>
            <a:off x="180975" y="876301"/>
            <a:ext cx="11887199" cy="4801314"/>
          </a:xfrm>
          <a:prstGeom prst="rect">
            <a:avLst/>
          </a:prstGeom>
          <a:noFill/>
        </p:spPr>
        <p:txBody>
          <a:bodyPr wrap="square">
            <a:spAutoFit/>
          </a:bodyPr>
          <a:lstStyle/>
          <a:p>
            <a:pPr marL="285750" indent="-285750" algn="l">
              <a:buFont typeface="Wingdings" panose="05000000000000000000" pitchFamily="2" charset="2"/>
              <a:buChar char="§"/>
            </a:pPr>
            <a:r>
              <a:rPr lang="en-US" b="1" i="0" dirty="0">
                <a:solidFill>
                  <a:srgbClr val="3C4043"/>
                </a:solidFill>
                <a:effectLst/>
                <a:latin typeface="Times New Roman" panose="02020603050405020304" pitchFamily="18" charset="0"/>
                <a:cs typeface="Times New Roman" panose="02020603050405020304" pitchFamily="18" charset="0"/>
              </a:rPr>
              <a:t> </a:t>
            </a:r>
            <a:r>
              <a:rPr lang="en-US" sz="1600" b="1" i="0" dirty="0">
                <a:solidFill>
                  <a:srgbClr val="3C4043"/>
                </a:solidFill>
                <a:effectLst/>
                <a:latin typeface="Times New Roman" panose="02020603050405020304" pitchFamily="18" charset="0"/>
                <a:cs typeface="Times New Roman" panose="02020603050405020304" pitchFamily="18" charset="0"/>
              </a:rPr>
              <a:t>Gender:</a:t>
            </a:r>
            <a:r>
              <a:rPr lang="en-US" sz="1600" b="0" i="0" dirty="0">
                <a:solidFill>
                  <a:srgbClr val="3C4043"/>
                </a:solidFill>
                <a:effectLst/>
                <a:latin typeface="Times New Roman" panose="02020603050405020304" pitchFamily="18" charset="0"/>
                <a:cs typeface="Times New Roman" panose="02020603050405020304" pitchFamily="18" charset="0"/>
              </a:rPr>
              <a:t> Gender refers to the biological sex of the individual, which can have an impact on their susceptibility to diabetes.</a:t>
            </a:r>
            <a:endParaRPr lang="en-US" sz="1600" dirty="0">
              <a:solidFill>
                <a:srgbClr val="3C4043"/>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endParaRPr lang="en-US" sz="1600" b="0" i="0" dirty="0">
              <a:solidFill>
                <a:srgbClr val="3C4043"/>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US" sz="1600" b="1" i="0" dirty="0">
                <a:solidFill>
                  <a:srgbClr val="3C4043"/>
                </a:solidFill>
                <a:effectLst/>
                <a:latin typeface="Times New Roman" panose="02020603050405020304" pitchFamily="18" charset="0"/>
                <a:cs typeface="Times New Roman" panose="02020603050405020304" pitchFamily="18" charset="0"/>
              </a:rPr>
              <a:t>Age:</a:t>
            </a:r>
            <a:r>
              <a:rPr lang="en-US" sz="1600" b="0" i="0" dirty="0">
                <a:solidFill>
                  <a:srgbClr val="3C4043"/>
                </a:solidFill>
                <a:effectLst/>
                <a:latin typeface="Times New Roman" panose="02020603050405020304" pitchFamily="18" charset="0"/>
                <a:cs typeface="Times New Roman" panose="02020603050405020304" pitchFamily="18" charset="0"/>
              </a:rPr>
              <a:t> Age is an important factor as diabetes is more commonly diagnosed in older adults . Age ranges from 0-80 in our dataset.</a:t>
            </a:r>
          </a:p>
          <a:p>
            <a:pPr algn="l"/>
            <a:endParaRPr lang="en-US" sz="1600" b="0" i="0" dirty="0">
              <a:solidFill>
                <a:srgbClr val="3C4043"/>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US" sz="1600" b="1" i="0" dirty="0">
                <a:solidFill>
                  <a:srgbClr val="3C4043"/>
                </a:solidFill>
                <a:effectLst/>
                <a:latin typeface="Times New Roman" panose="02020603050405020304" pitchFamily="18" charset="0"/>
                <a:cs typeface="Times New Roman" panose="02020603050405020304" pitchFamily="18" charset="0"/>
              </a:rPr>
              <a:t>Hypertension:</a:t>
            </a:r>
            <a:r>
              <a:rPr lang="en-US" sz="1600" b="0" i="0" dirty="0">
                <a:solidFill>
                  <a:srgbClr val="3C4043"/>
                </a:solidFill>
                <a:effectLst/>
                <a:latin typeface="Times New Roman" panose="02020603050405020304" pitchFamily="18" charset="0"/>
                <a:cs typeface="Times New Roman" panose="02020603050405020304" pitchFamily="18" charset="0"/>
              </a:rPr>
              <a:t> Hypertension is a medical condition in which the blood pressure in the arteries is persistently elevated.</a:t>
            </a:r>
          </a:p>
          <a:p>
            <a:pPr algn="l">
              <a:buFont typeface="Arial" panose="020B0604020202020204" pitchFamily="34" charset="0"/>
              <a:buChar char="•"/>
            </a:pPr>
            <a:endParaRPr lang="en-US" sz="1600" b="0" i="0" dirty="0">
              <a:solidFill>
                <a:srgbClr val="3C4043"/>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US" sz="1600" b="1" i="0" dirty="0">
                <a:solidFill>
                  <a:srgbClr val="3C4043"/>
                </a:solidFill>
                <a:effectLst/>
                <a:latin typeface="Times New Roman" panose="02020603050405020304" pitchFamily="18" charset="0"/>
                <a:cs typeface="Times New Roman" panose="02020603050405020304" pitchFamily="18" charset="0"/>
              </a:rPr>
              <a:t>Heart Disease:</a:t>
            </a:r>
            <a:r>
              <a:rPr lang="en-US" sz="1600" b="0" i="0" dirty="0">
                <a:solidFill>
                  <a:srgbClr val="3C4043"/>
                </a:solidFill>
                <a:effectLst/>
                <a:latin typeface="Times New Roman" panose="02020603050405020304" pitchFamily="18" charset="0"/>
                <a:cs typeface="Times New Roman" panose="02020603050405020304" pitchFamily="18" charset="0"/>
              </a:rPr>
              <a:t> Heart disease is another medical condition that is associated with an increased risk of developing diabetes.</a:t>
            </a:r>
          </a:p>
          <a:p>
            <a:pPr algn="l">
              <a:buFont typeface="Arial" panose="020B0604020202020204" pitchFamily="34" charset="0"/>
              <a:buChar char="•"/>
            </a:pPr>
            <a:endParaRPr lang="en-US" sz="1600" b="0" i="0" dirty="0">
              <a:solidFill>
                <a:srgbClr val="3C4043"/>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US" sz="1600" b="1" i="0" dirty="0">
                <a:solidFill>
                  <a:srgbClr val="3C4043"/>
                </a:solidFill>
                <a:effectLst/>
                <a:latin typeface="Times New Roman" panose="02020603050405020304" pitchFamily="18" charset="0"/>
                <a:cs typeface="Times New Roman" panose="02020603050405020304" pitchFamily="18" charset="0"/>
              </a:rPr>
              <a:t>Smoking History:</a:t>
            </a:r>
            <a:r>
              <a:rPr lang="en-US" sz="1600" b="0" i="0" dirty="0">
                <a:solidFill>
                  <a:srgbClr val="3C4043"/>
                </a:solidFill>
                <a:effectLst/>
                <a:latin typeface="Times New Roman" panose="02020603050405020304" pitchFamily="18" charset="0"/>
                <a:cs typeface="Times New Roman" panose="02020603050405020304" pitchFamily="18" charset="0"/>
              </a:rPr>
              <a:t> Smoking history is also considered as a risk factor on Diabetes. It represents smoking history of the patient.</a:t>
            </a:r>
          </a:p>
          <a:p>
            <a:pPr algn="l">
              <a:buFont typeface="Arial" panose="020B0604020202020204" pitchFamily="34" charset="0"/>
              <a:buChar char="•"/>
            </a:pPr>
            <a:endParaRPr lang="en-US" sz="1600" b="0" i="0" dirty="0">
              <a:solidFill>
                <a:srgbClr val="3C4043"/>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US" sz="1600" b="1" i="0" dirty="0">
                <a:solidFill>
                  <a:srgbClr val="3C4043"/>
                </a:solidFill>
                <a:effectLst/>
                <a:latin typeface="Times New Roman" panose="02020603050405020304" pitchFamily="18" charset="0"/>
                <a:cs typeface="Times New Roman" panose="02020603050405020304" pitchFamily="18" charset="0"/>
              </a:rPr>
              <a:t>BMI(Body Mass Index):</a:t>
            </a:r>
            <a:r>
              <a:rPr lang="en-US" sz="1600" b="0" i="0" dirty="0">
                <a:solidFill>
                  <a:srgbClr val="3C4043"/>
                </a:solidFill>
                <a:effectLst/>
                <a:latin typeface="Times New Roman" panose="02020603050405020304" pitchFamily="18" charset="0"/>
                <a:cs typeface="Times New Roman" panose="02020603050405020304" pitchFamily="18" charset="0"/>
              </a:rPr>
              <a:t> BMI (Body Mass Index) is a measure of body fat based on weight and height. Patients with higher BMI are known for having more risk of suffering from diabetes.</a:t>
            </a:r>
          </a:p>
          <a:p>
            <a:pPr algn="l">
              <a:buFont typeface="Arial" panose="020B0604020202020204" pitchFamily="34" charset="0"/>
              <a:buChar char="•"/>
            </a:pPr>
            <a:endParaRPr lang="en-US" sz="1600" b="0" i="0" dirty="0">
              <a:solidFill>
                <a:srgbClr val="3C4043"/>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US" sz="1600" b="1" i="0" dirty="0">
                <a:solidFill>
                  <a:srgbClr val="3C4043"/>
                </a:solidFill>
                <a:effectLst/>
                <a:latin typeface="Times New Roman" panose="02020603050405020304" pitchFamily="18" charset="0"/>
                <a:cs typeface="Times New Roman" panose="02020603050405020304" pitchFamily="18" charset="0"/>
              </a:rPr>
              <a:t>HbA1c Level:</a:t>
            </a:r>
            <a:r>
              <a:rPr lang="en-US" sz="1600" b="0" i="0" dirty="0">
                <a:solidFill>
                  <a:srgbClr val="3C4043"/>
                </a:solidFill>
                <a:effectLst/>
                <a:latin typeface="Times New Roman" panose="02020603050405020304" pitchFamily="18" charset="0"/>
                <a:cs typeface="Times New Roman" panose="02020603050405020304" pitchFamily="18" charset="0"/>
              </a:rPr>
              <a:t> HbA1c (Hemoglobin A1c) level is a measure of a person's average blood sugar level over the past 2-3 months.</a:t>
            </a:r>
          </a:p>
          <a:p>
            <a:pPr algn="l">
              <a:buFont typeface="Arial" panose="020B0604020202020204" pitchFamily="34" charset="0"/>
              <a:buChar char="•"/>
            </a:pPr>
            <a:endParaRPr lang="en-US" sz="1600" b="0" i="0" dirty="0">
              <a:solidFill>
                <a:srgbClr val="3C4043"/>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US" sz="1600" b="1" i="0" dirty="0">
                <a:solidFill>
                  <a:srgbClr val="3C4043"/>
                </a:solidFill>
                <a:effectLst/>
                <a:latin typeface="Times New Roman" panose="02020603050405020304" pitchFamily="18" charset="0"/>
                <a:cs typeface="Times New Roman" panose="02020603050405020304" pitchFamily="18" charset="0"/>
              </a:rPr>
              <a:t>Blood Glucose Level:</a:t>
            </a:r>
            <a:r>
              <a:rPr lang="en-US" sz="1600" b="0" i="0" dirty="0">
                <a:solidFill>
                  <a:srgbClr val="3C4043"/>
                </a:solidFill>
                <a:effectLst/>
                <a:latin typeface="Times New Roman" panose="02020603050405020304" pitchFamily="18" charset="0"/>
                <a:cs typeface="Times New Roman" panose="02020603050405020304" pitchFamily="18" charset="0"/>
              </a:rPr>
              <a:t> Blood glucose level refers to the amount of glucose in the bloodstream at a given time.</a:t>
            </a:r>
          </a:p>
          <a:p>
            <a:pPr algn="l">
              <a:buFont typeface="Arial" panose="020B0604020202020204" pitchFamily="34" charset="0"/>
              <a:buChar char="•"/>
            </a:pPr>
            <a:endParaRPr lang="en-US" sz="1600" b="0" i="0" dirty="0">
              <a:solidFill>
                <a:srgbClr val="3C4043"/>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US" sz="1600" b="1" i="0" dirty="0">
                <a:solidFill>
                  <a:srgbClr val="3C4043"/>
                </a:solidFill>
                <a:effectLst/>
                <a:latin typeface="Times New Roman" panose="02020603050405020304" pitchFamily="18" charset="0"/>
                <a:cs typeface="Times New Roman" panose="02020603050405020304" pitchFamily="18" charset="0"/>
              </a:rPr>
              <a:t>Diabetes:</a:t>
            </a:r>
            <a:r>
              <a:rPr lang="en-US" sz="1600" b="0" i="0" dirty="0">
                <a:solidFill>
                  <a:srgbClr val="3C4043"/>
                </a:solidFill>
                <a:effectLst/>
                <a:latin typeface="Times New Roman" panose="02020603050405020304" pitchFamily="18" charset="0"/>
                <a:cs typeface="Times New Roman" panose="02020603050405020304" pitchFamily="18" charset="0"/>
              </a:rPr>
              <a:t> </a:t>
            </a:r>
            <a:r>
              <a:rPr lang="en-US" sz="1600" b="0" i="0" dirty="0">
                <a:solidFill>
                  <a:srgbClr val="3C4043"/>
                </a:solidFill>
                <a:effectLst/>
                <a:highlight>
                  <a:srgbClr val="FFFFFF"/>
                </a:highlight>
                <a:latin typeface="Times New Roman" panose="02020603050405020304" pitchFamily="18" charset="0"/>
                <a:cs typeface="Times New Roman" panose="02020603050405020304" pitchFamily="18" charset="0"/>
              </a:rPr>
              <a:t>Diabetes is the target variable being predicted, with values of 1 indicating the presence of diabetes and 0 indicating the absence of diabetes.</a:t>
            </a:r>
            <a:endParaRPr lang="en-US" sz="1600" b="0" i="0" dirty="0">
              <a:solidFill>
                <a:srgbClr val="3C404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2937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1148</TotalTime>
  <Words>1388</Words>
  <Application>Microsoft Office PowerPoint</Application>
  <PresentationFormat>Widescreen</PresentationFormat>
  <Paragraphs>297</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Inter</vt:lpstr>
      <vt:lpstr>Times New Roman</vt:lpstr>
      <vt:lpstr>Wingdings</vt:lpstr>
      <vt:lpstr>Office Theme</vt:lpstr>
      <vt:lpstr>Diabetes Prediction Using Machine Learning</vt:lpstr>
      <vt:lpstr>                                Index</vt:lpstr>
      <vt:lpstr>                               Abstract</vt:lpstr>
      <vt:lpstr>PowerPoint Presentation</vt:lpstr>
      <vt:lpstr>                            Objective</vt:lpstr>
      <vt:lpstr>PowerPoint Presentation</vt:lpstr>
      <vt:lpstr>                Tools And Platform Used</vt:lpstr>
      <vt:lpstr>                      Data Description</vt:lpstr>
      <vt:lpstr>                     Variable Description</vt:lpstr>
      <vt:lpstr>    EXPLORATORY DATA ANALYSIS  (EDA)          </vt:lpstr>
      <vt:lpstr>PowerPoint Presentation</vt:lpstr>
      <vt:lpstr>PowerPoint Presentation</vt:lpstr>
      <vt:lpstr>PowerPoint Presentation</vt:lpstr>
      <vt:lpstr>PowerPoint Presentation</vt:lpstr>
      <vt:lpstr>PowerPoint Presentation</vt:lpstr>
      <vt:lpstr>                           Methodology </vt:lpstr>
      <vt:lpstr>                     Model Prediction</vt:lpstr>
      <vt:lpstr>Logistic Regression</vt:lpstr>
      <vt:lpstr>PowerPoint Presentation</vt:lpstr>
      <vt:lpstr>PowerPoint Presentation</vt:lpstr>
      <vt:lpstr>PowerPoint Presentation</vt:lpstr>
      <vt:lpstr>                      Challenges Found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Interaction between users and IoT clusters:  Moving towards an Internet of People, Things and Services (IoPTS)</dc:title>
  <dc:creator>Owner</dc:creator>
  <cp:lastModifiedBy>abhishek sawant</cp:lastModifiedBy>
  <cp:revision>12</cp:revision>
  <dcterms:created xsi:type="dcterms:W3CDTF">2015-04-06T12:43:20Z</dcterms:created>
  <dcterms:modified xsi:type="dcterms:W3CDTF">2024-06-20T05:05:38Z</dcterms:modified>
</cp:coreProperties>
</file>