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Barlow Semi-Bold" charset="1" panose="00000700000000000000"/>
      <p:regular r:id="rId19"/>
    </p:embeddedFont>
    <p:embeddedFont>
      <p:font typeface="Barlow Medium" charset="1" panose="00000600000000000000"/>
      <p:regular r:id="rId20"/>
    </p:embeddedFont>
    <p:embeddedFont>
      <p:font typeface="Barlow" charset="1" panose="00000500000000000000"/>
      <p:regular r:id="rId21"/>
    </p:embeddedFont>
    <p:embeddedFont>
      <p:font typeface="Barlow Bold" charset="1" panose="000008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jpe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5.png" Type="http://schemas.openxmlformats.org/officeDocument/2006/relationships/image"/><Relationship Id="rId3" Target="../media/image66.svg" Type="http://schemas.openxmlformats.org/officeDocument/2006/relationships/image"/><Relationship Id="rId4" Target="../media/image67.png" Type="http://schemas.openxmlformats.org/officeDocument/2006/relationships/image"/><Relationship Id="rId5" Target="../media/image68.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9.png" Type="http://schemas.openxmlformats.org/officeDocument/2006/relationships/image"/><Relationship Id="rId3" Target="../media/image70.svg" Type="http://schemas.openxmlformats.org/officeDocument/2006/relationships/image"/><Relationship Id="rId4" Target="../media/image67.png" Type="http://schemas.openxmlformats.org/officeDocument/2006/relationships/image"/><Relationship Id="rId5" Target="../media/image68.svg" Type="http://schemas.openxmlformats.org/officeDocument/2006/relationships/image"/><Relationship Id="rId6" Target="../media/image71.png" Type="http://schemas.openxmlformats.org/officeDocument/2006/relationships/image"/><Relationship Id="rId7" Target="../media/image72.svg" Type="http://schemas.openxmlformats.org/officeDocument/2006/relationships/image"/><Relationship Id="rId8" Target="../media/image3.png" Type="http://schemas.openxmlformats.org/officeDocument/2006/relationships/image"/><Relationship Id="rId9" Target="../media/image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0.png" Type="http://schemas.openxmlformats.org/officeDocument/2006/relationships/image"/><Relationship Id="rId11" Target="../media/image21.svg" Type="http://schemas.openxmlformats.org/officeDocument/2006/relationships/image"/><Relationship Id="rId12" Target="../media/image22.png" Type="http://schemas.openxmlformats.org/officeDocument/2006/relationships/image"/><Relationship Id="rId13" Target="../media/image23.svg" Type="http://schemas.openxmlformats.org/officeDocument/2006/relationships/image"/><Relationship Id="rId14" Target="../media/image24.png" Type="http://schemas.openxmlformats.org/officeDocument/2006/relationships/image"/><Relationship Id="rId15" Target="../media/image25.svg" Type="http://schemas.openxmlformats.org/officeDocument/2006/relationships/image"/><Relationship Id="rId16" Target="../media/image26.png" Type="http://schemas.openxmlformats.org/officeDocument/2006/relationships/image"/><Relationship Id="rId17" Target="../media/image27.svg" Type="http://schemas.openxmlformats.org/officeDocument/2006/relationships/image"/><Relationship Id="rId18" Target="../media/image28.png" Type="http://schemas.openxmlformats.org/officeDocument/2006/relationships/image"/><Relationship Id="rId19" Target="../media/image29.svg" Type="http://schemas.openxmlformats.org/officeDocument/2006/relationships/image"/><Relationship Id="rId2" Target="../media/image12.png" Type="http://schemas.openxmlformats.org/officeDocument/2006/relationships/image"/><Relationship Id="rId20" Target="../media/image30.png" Type="http://schemas.openxmlformats.org/officeDocument/2006/relationships/image"/><Relationship Id="rId21" Target="../media/image31.svg" Type="http://schemas.openxmlformats.org/officeDocument/2006/relationships/image"/><Relationship Id="rId22" Target="../media/image32.png" Type="http://schemas.openxmlformats.org/officeDocument/2006/relationships/image"/><Relationship Id="rId23" Target="../media/image33.svg" Type="http://schemas.openxmlformats.org/officeDocument/2006/relationships/image"/><Relationship Id="rId24" Target="../media/image34.png" Type="http://schemas.openxmlformats.org/officeDocument/2006/relationships/image"/><Relationship Id="rId25" Target="../media/image35.svg" Type="http://schemas.openxmlformats.org/officeDocument/2006/relationships/image"/><Relationship Id="rId26" Target="../media/image36.png" Type="http://schemas.openxmlformats.org/officeDocument/2006/relationships/image"/><Relationship Id="rId27" Target="../media/image37.svg" Type="http://schemas.openxmlformats.org/officeDocument/2006/relationships/image"/><Relationship Id="rId28" Target="../media/image38.png" Type="http://schemas.openxmlformats.org/officeDocument/2006/relationships/image"/><Relationship Id="rId29" Target="../media/image39.svg" Type="http://schemas.openxmlformats.org/officeDocument/2006/relationships/image"/><Relationship Id="rId3" Target="../media/image13.svg" Type="http://schemas.openxmlformats.org/officeDocument/2006/relationships/image"/><Relationship Id="rId30" Target="../media/image40.png" Type="http://schemas.openxmlformats.org/officeDocument/2006/relationships/image"/><Relationship Id="rId31" Target="../media/image41.svg" Type="http://schemas.openxmlformats.org/officeDocument/2006/relationships/image"/><Relationship Id="rId32" Target="../media/image42.png" Type="http://schemas.openxmlformats.org/officeDocument/2006/relationships/image"/><Relationship Id="rId33" Target="../media/image43.svg" Type="http://schemas.openxmlformats.org/officeDocument/2006/relationships/image"/><Relationship Id="rId34" Target="../media/image44.png" Type="http://schemas.openxmlformats.org/officeDocument/2006/relationships/image"/><Relationship Id="rId35" Target="../media/image45.svg" Type="http://schemas.openxmlformats.org/officeDocument/2006/relationships/image"/><Relationship Id="rId36" Target="../media/image46.png" Type="http://schemas.openxmlformats.org/officeDocument/2006/relationships/image"/><Relationship Id="rId37" Target="../media/image47.svg" Type="http://schemas.openxmlformats.org/officeDocument/2006/relationships/image"/><Relationship Id="rId38" Target="../media/image48.png" Type="http://schemas.openxmlformats.org/officeDocument/2006/relationships/image"/><Relationship Id="rId39" Target="../media/image49.svg" Type="http://schemas.openxmlformats.org/officeDocument/2006/relationships/image"/><Relationship Id="rId4" Target="../media/image14.png" Type="http://schemas.openxmlformats.org/officeDocument/2006/relationships/image"/><Relationship Id="rId40" Target="../media/image50.png" Type="http://schemas.openxmlformats.org/officeDocument/2006/relationships/image"/><Relationship Id="rId41" Target="../media/image51.svg" Type="http://schemas.openxmlformats.org/officeDocument/2006/relationships/image"/><Relationship Id="rId42" Target="../media/image52.png" Type="http://schemas.openxmlformats.org/officeDocument/2006/relationships/image"/><Relationship Id="rId43" Target="../media/image53.svg" Type="http://schemas.openxmlformats.org/officeDocument/2006/relationships/image"/><Relationship Id="rId44" Target="../media/image54.png" Type="http://schemas.openxmlformats.org/officeDocument/2006/relationships/image"/><Relationship Id="rId45" Target="../media/image55.svg" Type="http://schemas.openxmlformats.org/officeDocument/2006/relationships/image"/><Relationship Id="rId46" Target="../media/image56.png" Type="http://schemas.openxmlformats.org/officeDocument/2006/relationships/image"/><Relationship Id="rId47" Target="../media/image57.svg" Type="http://schemas.openxmlformats.org/officeDocument/2006/relationships/image"/><Relationship Id="rId48" Target="../media/image58.png" Type="http://schemas.openxmlformats.org/officeDocument/2006/relationships/image"/><Relationship Id="rId49" Target="../media/image59.svg" Type="http://schemas.openxmlformats.org/officeDocument/2006/relationships/image"/><Relationship Id="rId5" Target="../media/image15.svg" Type="http://schemas.openxmlformats.org/officeDocument/2006/relationships/image"/><Relationship Id="rId50" Target="../media/image60.png" Type="http://schemas.openxmlformats.org/officeDocument/2006/relationships/image"/><Relationship Id="rId51" Target="../media/image61.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18.png" Type="http://schemas.openxmlformats.org/officeDocument/2006/relationships/image"/><Relationship Id="rId9" Target="../media/image19.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5F5EF"/>
        </a:solidFill>
      </p:bgPr>
    </p:bg>
    <p:spTree>
      <p:nvGrpSpPr>
        <p:cNvPr id="1" name=""/>
        <p:cNvGrpSpPr/>
        <p:nvPr/>
      </p:nvGrpSpPr>
      <p:grpSpPr>
        <a:xfrm>
          <a:off x="0" y="0"/>
          <a:ext cx="0" cy="0"/>
          <a:chOff x="0" y="0"/>
          <a:chExt cx="0" cy="0"/>
        </a:xfrm>
      </p:grpSpPr>
      <p:sp>
        <p:nvSpPr>
          <p:cNvPr name="Freeform 2" id="2"/>
          <p:cNvSpPr/>
          <p:nvPr/>
        </p:nvSpPr>
        <p:spPr>
          <a:xfrm flipH="false" flipV="false" rot="0">
            <a:off x="0" y="-552450"/>
            <a:ext cx="9601200" cy="11544300"/>
          </a:xfrm>
          <a:custGeom>
            <a:avLst/>
            <a:gdLst/>
            <a:ahLst/>
            <a:cxnLst/>
            <a:rect r="r" b="b" t="t" l="l"/>
            <a:pathLst>
              <a:path h="11544300" w="9601200">
                <a:moveTo>
                  <a:pt x="0" y="0"/>
                </a:moveTo>
                <a:lnTo>
                  <a:pt x="9601200" y="0"/>
                </a:lnTo>
                <a:lnTo>
                  <a:pt x="9601200" y="11544300"/>
                </a:lnTo>
                <a:lnTo>
                  <a:pt x="0" y="11544300"/>
                </a:lnTo>
                <a:lnTo>
                  <a:pt x="0" y="0"/>
                </a:lnTo>
                <a:close/>
              </a:path>
            </a:pathLst>
          </a:custGeom>
          <a:blipFill>
            <a:blip r:embed="rId2">
              <a:extLst>
                <a:ext uri="{96DAC541-7B7A-43D3-8B79-37D633B846F1}">
                  <asvg:svgBlip xmlns:asvg="http://schemas.microsoft.com/office/drawing/2016/SVG/main" r:embed="rId3"/>
                </a:ext>
              </a:extLst>
            </a:blip>
            <a:stretch>
              <a:fillRect l="-35381" t="-2505" r="0" b="-10089"/>
            </a:stretch>
          </a:blipFill>
        </p:spPr>
      </p:sp>
      <p:sp>
        <p:nvSpPr>
          <p:cNvPr name="Freeform 3" id="3"/>
          <p:cNvSpPr/>
          <p:nvPr/>
        </p:nvSpPr>
        <p:spPr>
          <a:xfrm flipH="false" flipV="false" rot="0">
            <a:off x="629257" y="893789"/>
            <a:ext cx="1079292" cy="269823"/>
          </a:xfrm>
          <a:custGeom>
            <a:avLst/>
            <a:gdLst/>
            <a:ahLst/>
            <a:cxnLst/>
            <a:rect r="r" b="b" t="t" l="l"/>
            <a:pathLst>
              <a:path h="269823" w="1079292">
                <a:moveTo>
                  <a:pt x="0" y="0"/>
                </a:moveTo>
                <a:lnTo>
                  <a:pt x="1079292" y="0"/>
                </a:lnTo>
                <a:lnTo>
                  <a:pt x="1079292" y="269822"/>
                </a:lnTo>
                <a:lnTo>
                  <a:pt x="0" y="2698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0267609" y="3194050"/>
            <a:ext cx="6550374" cy="4203794"/>
            <a:chOff x="0" y="0"/>
            <a:chExt cx="1266509" cy="812800"/>
          </a:xfrm>
        </p:grpSpPr>
        <p:sp>
          <p:nvSpPr>
            <p:cNvPr name="Freeform 5" id="5"/>
            <p:cNvSpPr/>
            <p:nvPr/>
          </p:nvSpPr>
          <p:spPr>
            <a:xfrm flipH="false" flipV="false" rot="0">
              <a:off x="0" y="0"/>
              <a:ext cx="1266509" cy="812800"/>
            </a:xfrm>
            <a:custGeom>
              <a:avLst/>
              <a:gdLst/>
              <a:ahLst/>
              <a:cxnLst/>
              <a:rect r="r" b="b" t="t" l="l"/>
              <a:pathLst>
                <a:path h="812800" w="1266509">
                  <a:moveTo>
                    <a:pt x="27184" y="0"/>
                  </a:moveTo>
                  <a:lnTo>
                    <a:pt x="1239325" y="0"/>
                  </a:lnTo>
                  <a:cubicBezTo>
                    <a:pt x="1254339" y="0"/>
                    <a:pt x="1266509" y="12171"/>
                    <a:pt x="1266509" y="27184"/>
                  </a:cubicBezTo>
                  <a:lnTo>
                    <a:pt x="1266509" y="785616"/>
                  </a:lnTo>
                  <a:cubicBezTo>
                    <a:pt x="1266509" y="792826"/>
                    <a:pt x="1263645" y="799740"/>
                    <a:pt x="1258547" y="804838"/>
                  </a:cubicBezTo>
                  <a:cubicBezTo>
                    <a:pt x="1253449" y="809936"/>
                    <a:pt x="1246535" y="812800"/>
                    <a:pt x="1239325" y="812800"/>
                  </a:cubicBezTo>
                  <a:lnTo>
                    <a:pt x="27184" y="812800"/>
                  </a:lnTo>
                  <a:cubicBezTo>
                    <a:pt x="12171" y="812800"/>
                    <a:pt x="0" y="800629"/>
                    <a:pt x="0" y="785616"/>
                  </a:cubicBezTo>
                  <a:lnTo>
                    <a:pt x="0" y="27184"/>
                  </a:lnTo>
                  <a:cubicBezTo>
                    <a:pt x="0" y="12171"/>
                    <a:pt x="12171" y="0"/>
                    <a:pt x="27184" y="0"/>
                  </a:cubicBezTo>
                  <a:close/>
                </a:path>
              </a:pathLst>
            </a:custGeom>
            <a:blipFill>
              <a:blip r:embed="rId6"/>
              <a:stretch>
                <a:fillRect l="0" t="-1940" r="0" b="-1940"/>
              </a:stretch>
            </a:blipFill>
          </p:spPr>
        </p:sp>
      </p:grpSp>
      <p:sp>
        <p:nvSpPr>
          <p:cNvPr name="Freeform 6" id="6"/>
          <p:cNvSpPr/>
          <p:nvPr/>
        </p:nvSpPr>
        <p:spPr>
          <a:xfrm flipH="true" flipV="false" rot="0">
            <a:off x="10267609" y="7092950"/>
            <a:ext cx="2438400" cy="2438400"/>
          </a:xfrm>
          <a:custGeom>
            <a:avLst/>
            <a:gdLst/>
            <a:ahLst/>
            <a:cxnLst/>
            <a:rect r="r" b="b" t="t" l="l"/>
            <a:pathLst>
              <a:path h="2438400" w="2438400">
                <a:moveTo>
                  <a:pt x="2438400" y="0"/>
                </a:moveTo>
                <a:lnTo>
                  <a:pt x="0" y="0"/>
                </a:lnTo>
                <a:lnTo>
                  <a:pt x="0" y="2438400"/>
                </a:lnTo>
                <a:lnTo>
                  <a:pt x="2438400" y="2438400"/>
                </a:lnTo>
                <a:lnTo>
                  <a:pt x="243840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15124162" y="2495709"/>
            <a:ext cx="2793363" cy="1396681"/>
          </a:xfrm>
          <a:custGeom>
            <a:avLst/>
            <a:gdLst/>
            <a:ahLst/>
            <a:cxnLst/>
            <a:rect r="r" b="b" t="t" l="l"/>
            <a:pathLst>
              <a:path h="1396681" w="2793363">
                <a:moveTo>
                  <a:pt x="0" y="0"/>
                </a:moveTo>
                <a:lnTo>
                  <a:pt x="2793362" y="0"/>
                </a:lnTo>
                <a:lnTo>
                  <a:pt x="2793362" y="1396682"/>
                </a:lnTo>
                <a:lnTo>
                  <a:pt x="0" y="139668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8" id="8"/>
          <p:cNvSpPr txBox="true"/>
          <p:nvPr/>
        </p:nvSpPr>
        <p:spPr>
          <a:xfrm rot="0">
            <a:off x="629257" y="3279775"/>
            <a:ext cx="7619455" cy="3813175"/>
          </a:xfrm>
          <a:prstGeom prst="rect">
            <a:avLst/>
          </a:prstGeom>
        </p:spPr>
        <p:txBody>
          <a:bodyPr anchor="t" rtlCol="false" tIns="0" lIns="0" bIns="0" rIns="0">
            <a:spAutoFit/>
          </a:bodyPr>
          <a:lstStyle/>
          <a:p>
            <a:pPr algn="l">
              <a:lnSpc>
                <a:spcPts val="4999"/>
              </a:lnSpc>
            </a:pPr>
            <a:r>
              <a:rPr lang="en-US" sz="4999" b="true">
                <a:solidFill>
                  <a:srgbClr val="363739"/>
                </a:solidFill>
                <a:latin typeface="Barlow Semi-Bold"/>
                <a:ea typeface="Barlow Semi-Bold"/>
                <a:cs typeface="Barlow Semi-Bold"/>
                <a:sym typeface="Barlow Semi-Bold"/>
              </a:rPr>
              <a:t>19ECE311 - COMPUTER NETWORKS</a:t>
            </a:r>
          </a:p>
          <a:p>
            <a:pPr algn="l">
              <a:lnSpc>
                <a:spcPts val="4999"/>
              </a:lnSpc>
            </a:pPr>
          </a:p>
          <a:p>
            <a:pPr algn="l">
              <a:lnSpc>
                <a:spcPts val="4999"/>
              </a:lnSpc>
            </a:pPr>
            <a:r>
              <a:rPr lang="en-US" sz="4999" b="true">
                <a:solidFill>
                  <a:srgbClr val="363739"/>
                </a:solidFill>
                <a:latin typeface="Barlow Semi-Bold"/>
                <a:ea typeface="Barlow Semi-Bold"/>
                <a:cs typeface="Barlow Semi-Bold"/>
                <a:sym typeface="Barlow Semi-Bold"/>
              </a:rPr>
              <a:t>Iot Based Home Automation with Network Segmentation</a:t>
            </a:r>
          </a:p>
        </p:txBody>
      </p:sp>
      <p:sp>
        <p:nvSpPr>
          <p:cNvPr name="TextBox 9" id="9"/>
          <p:cNvSpPr txBox="true"/>
          <p:nvPr/>
        </p:nvSpPr>
        <p:spPr>
          <a:xfrm rot="0">
            <a:off x="629257" y="9576600"/>
            <a:ext cx="798886" cy="347980"/>
          </a:xfrm>
          <a:prstGeom prst="rect">
            <a:avLst/>
          </a:prstGeom>
        </p:spPr>
        <p:txBody>
          <a:bodyPr anchor="t" rtlCol="false" tIns="0" lIns="0" bIns="0" rIns="0">
            <a:spAutoFit/>
          </a:bodyPr>
          <a:lstStyle/>
          <a:p>
            <a:pPr algn="l">
              <a:lnSpc>
                <a:spcPts val="2749"/>
              </a:lnSpc>
            </a:pPr>
            <a:r>
              <a:rPr lang="en-US" sz="2199" b="true">
                <a:solidFill>
                  <a:srgbClr val="363739"/>
                </a:solidFill>
                <a:latin typeface="Barlow Semi-Bold"/>
                <a:ea typeface="Barlow Semi-Bold"/>
                <a:cs typeface="Barlow Semi-Bold"/>
                <a:sym typeface="Barlow Semi-Bold"/>
              </a:rPr>
              <a:t>01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5F5EF"/>
        </a:solidFill>
      </p:bgPr>
    </p:bg>
    <p:spTree>
      <p:nvGrpSpPr>
        <p:cNvPr id="1" name=""/>
        <p:cNvGrpSpPr/>
        <p:nvPr/>
      </p:nvGrpSpPr>
      <p:grpSpPr>
        <a:xfrm>
          <a:off x="0" y="0"/>
          <a:ext cx="0" cy="0"/>
          <a:chOff x="0" y="0"/>
          <a:chExt cx="0" cy="0"/>
        </a:xfrm>
      </p:grpSpPr>
      <p:grpSp>
        <p:nvGrpSpPr>
          <p:cNvPr name="Group 2" id="2"/>
          <p:cNvGrpSpPr/>
          <p:nvPr/>
        </p:nvGrpSpPr>
        <p:grpSpPr>
          <a:xfrm rot="0">
            <a:off x="17074660" y="9242755"/>
            <a:ext cx="1222865" cy="1053770"/>
            <a:chOff x="0" y="0"/>
            <a:chExt cx="1630486" cy="1405026"/>
          </a:xfrm>
        </p:grpSpPr>
        <p:sp>
          <p:nvSpPr>
            <p:cNvPr name="AutoShape 3" id="3"/>
            <p:cNvSpPr/>
            <p:nvPr/>
          </p:nvSpPr>
          <p:spPr>
            <a:xfrm rot="0">
              <a:off x="0" y="0"/>
              <a:ext cx="1630486" cy="1405026"/>
            </a:xfrm>
            <a:prstGeom prst="rect">
              <a:avLst/>
            </a:prstGeom>
            <a:solidFill>
              <a:srgbClr val="EFBC49"/>
            </a:solidFill>
          </p:spPr>
        </p:sp>
        <p:sp>
          <p:nvSpPr>
            <p:cNvPr name="TextBox 4" id="4"/>
            <p:cNvSpPr txBox="true"/>
            <p:nvPr/>
          </p:nvSpPr>
          <p:spPr>
            <a:xfrm rot="0">
              <a:off x="282652" y="464177"/>
              <a:ext cx="1065181" cy="457623"/>
            </a:xfrm>
            <a:prstGeom prst="rect">
              <a:avLst/>
            </a:prstGeom>
          </p:spPr>
          <p:txBody>
            <a:bodyPr anchor="t" rtlCol="false" tIns="0" lIns="0" bIns="0" rIns="0">
              <a:spAutoFit/>
            </a:bodyPr>
            <a:lstStyle/>
            <a:p>
              <a:pPr algn="ctr">
                <a:lnSpc>
                  <a:spcPts val="2749"/>
                </a:lnSpc>
              </a:pPr>
              <a:r>
                <a:rPr lang="en-US" sz="2199" b="true">
                  <a:solidFill>
                    <a:srgbClr val="363739"/>
                  </a:solidFill>
                  <a:latin typeface="Barlow Semi-Bold"/>
                  <a:ea typeface="Barlow Semi-Bold"/>
                  <a:cs typeface="Barlow Semi-Bold"/>
                  <a:sym typeface="Barlow Semi-Bold"/>
                </a:rPr>
                <a:t>09</a:t>
              </a:r>
            </a:p>
          </p:txBody>
        </p:sp>
      </p:grpSp>
      <p:sp>
        <p:nvSpPr>
          <p:cNvPr name="Freeform 5" id="5"/>
          <p:cNvSpPr/>
          <p:nvPr/>
        </p:nvSpPr>
        <p:spPr>
          <a:xfrm flipH="false" flipV="false" rot="0">
            <a:off x="4343729" y="1129273"/>
            <a:ext cx="9600542" cy="8028454"/>
          </a:xfrm>
          <a:custGeom>
            <a:avLst/>
            <a:gdLst/>
            <a:ahLst/>
            <a:cxnLst/>
            <a:rect r="r" b="b" t="t" l="l"/>
            <a:pathLst>
              <a:path h="8028454" w="9600542">
                <a:moveTo>
                  <a:pt x="0" y="0"/>
                </a:moveTo>
                <a:lnTo>
                  <a:pt x="9600542" y="0"/>
                </a:lnTo>
                <a:lnTo>
                  <a:pt x="9600542" y="8028454"/>
                </a:lnTo>
                <a:lnTo>
                  <a:pt x="0" y="8028454"/>
                </a:lnTo>
                <a:lnTo>
                  <a:pt x="0" y="0"/>
                </a:lnTo>
                <a:close/>
              </a:path>
            </a:pathLst>
          </a:custGeom>
          <a:blipFill>
            <a:blip r:embed="rId2"/>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p:cSld>
    <p:bg>
      <p:bgPr>
        <a:solidFill>
          <a:srgbClr val="F5F5EF"/>
        </a:solidFill>
      </p:bgPr>
    </p:bg>
    <p:spTree>
      <p:nvGrpSpPr>
        <p:cNvPr id="1" name=""/>
        <p:cNvGrpSpPr/>
        <p:nvPr/>
      </p:nvGrpSpPr>
      <p:grpSpPr>
        <a:xfrm>
          <a:off x="0" y="0"/>
          <a:ext cx="0" cy="0"/>
          <a:chOff x="0" y="0"/>
          <a:chExt cx="0" cy="0"/>
        </a:xfrm>
      </p:grpSpPr>
      <p:sp>
        <p:nvSpPr>
          <p:cNvPr name="AutoShape 2" id="2"/>
          <p:cNvSpPr/>
          <p:nvPr/>
        </p:nvSpPr>
        <p:spPr>
          <a:xfrm>
            <a:off x="1119807" y="3835085"/>
            <a:ext cx="2476954" cy="0"/>
          </a:xfrm>
          <a:prstGeom prst="line">
            <a:avLst/>
          </a:prstGeom>
          <a:ln cap="rnd" w="9525">
            <a:solidFill>
              <a:srgbClr val="363739">
                <a:alpha val="38824"/>
              </a:srgbClr>
            </a:solidFill>
            <a:prstDash val="solid"/>
            <a:headEnd type="none" len="sm" w="sm"/>
            <a:tailEnd type="none" len="sm" w="sm"/>
          </a:ln>
        </p:spPr>
      </p:sp>
      <p:sp>
        <p:nvSpPr>
          <p:cNvPr name="TextBox 3" id="3"/>
          <p:cNvSpPr txBox="true"/>
          <p:nvPr/>
        </p:nvSpPr>
        <p:spPr>
          <a:xfrm rot="0">
            <a:off x="1028700" y="1028700"/>
            <a:ext cx="16230600" cy="1228725"/>
          </a:xfrm>
          <a:prstGeom prst="rect">
            <a:avLst/>
          </a:prstGeom>
        </p:spPr>
        <p:txBody>
          <a:bodyPr anchor="t" rtlCol="false" tIns="0" lIns="0" bIns="0" rIns="0">
            <a:spAutoFit/>
          </a:bodyPr>
          <a:lstStyle/>
          <a:p>
            <a:pPr algn="l" marL="0" indent="0" lvl="0">
              <a:lnSpc>
                <a:spcPts val="9720"/>
              </a:lnSpc>
            </a:pPr>
            <a:r>
              <a:rPr lang="en-US" b="true" sz="8100">
                <a:solidFill>
                  <a:srgbClr val="363739"/>
                </a:solidFill>
                <a:latin typeface="Barlow Semi-Bold"/>
                <a:ea typeface="Barlow Semi-Bold"/>
                <a:cs typeface="Barlow Semi-Bold"/>
                <a:sym typeface="Barlow Semi-Bold"/>
              </a:rPr>
              <a:t>ADVANTAGES</a:t>
            </a:r>
          </a:p>
        </p:txBody>
      </p:sp>
      <p:grpSp>
        <p:nvGrpSpPr>
          <p:cNvPr name="Group 4" id="4"/>
          <p:cNvGrpSpPr/>
          <p:nvPr/>
        </p:nvGrpSpPr>
        <p:grpSpPr>
          <a:xfrm rot="0">
            <a:off x="750673" y="4410158"/>
            <a:ext cx="2302382" cy="2384837"/>
            <a:chOff x="0" y="0"/>
            <a:chExt cx="3069842" cy="3179783"/>
          </a:xfrm>
        </p:grpSpPr>
        <p:sp>
          <p:nvSpPr>
            <p:cNvPr name="TextBox 5" id="5"/>
            <p:cNvSpPr txBox="true"/>
            <p:nvPr/>
          </p:nvSpPr>
          <p:spPr>
            <a:xfrm rot="0">
              <a:off x="0" y="-57150"/>
              <a:ext cx="3069842" cy="1046411"/>
            </a:xfrm>
            <a:prstGeom prst="rect">
              <a:avLst/>
            </a:prstGeom>
          </p:spPr>
          <p:txBody>
            <a:bodyPr anchor="t" rtlCol="false" tIns="0" lIns="0" bIns="0" rIns="0">
              <a:spAutoFit/>
            </a:bodyPr>
            <a:lstStyle/>
            <a:p>
              <a:pPr algn="l">
                <a:lnSpc>
                  <a:spcPts val="3205"/>
                </a:lnSpc>
              </a:pPr>
              <a:r>
                <a:rPr lang="en-US" b="true" sz="2289">
                  <a:solidFill>
                    <a:srgbClr val="363739"/>
                  </a:solidFill>
                  <a:latin typeface="Barlow Medium"/>
                  <a:ea typeface="Barlow Medium"/>
                  <a:cs typeface="Barlow Medium"/>
                  <a:sym typeface="Barlow Medium"/>
                </a:rPr>
                <a:t>Improved Security</a:t>
              </a:r>
            </a:p>
          </p:txBody>
        </p:sp>
        <p:sp>
          <p:nvSpPr>
            <p:cNvPr name="TextBox 6" id="6"/>
            <p:cNvSpPr txBox="true"/>
            <p:nvPr/>
          </p:nvSpPr>
          <p:spPr>
            <a:xfrm rot="0">
              <a:off x="0" y="1280443"/>
              <a:ext cx="3069842" cy="1899339"/>
            </a:xfrm>
            <a:prstGeom prst="rect">
              <a:avLst/>
            </a:prstGeom>
          </p:spPr>
          <p:txBody>
            <a:bodyPr anchor="t" rtlCol="false" tIns="0" lIns="0" bIns="0" rIns="0">
              <a:spAutoFit/>
            </a:bodyPr>
            <a:lstStyle/>
            <a:p>
              <a:pPr algn="l" marL="0" indent="0" lvl="0">
                <a:lnSpc>
                  <a:spcPts val="2859"/>
                </a:lnSpc>
                <a:spcBef>
                  <a:spcPct val="0"/>
                </a:spcBef>
              </a:pPr>
              <a:r>
                <a:rPr lang="en-US" sz="2042">
                  <a:solidFill>
                    <a:srgbClr val="363739"/>
                  </a:solidFill>
                  <a:latin typeface="Barlow"/>
                  <a:ea typeface="Barlow"/>
                  <a:cs typeface="Barlow"/>
                  <a:sym typeface="Barlow"/>
                </a:rPr>
                <a:t>Keeps personal and guest devices safe even if an IoT device is hacked</a:t>
              </a:r>
            </a:p>
          </p:txBody>
        </p:sp>
      </p:grpSp>
      <p:grpSp>
        <p:nvGrpSpPr>
          <p:cNvPr name="Group 7" id="7"/>
          <p:cNvGrpSpPr/>
          <p:nvPr/>
        </p:nvGrpSpPr>
        <p:grpSpPr>
          <a:xfrm rot="0">
            <a:off x="3685033" y="4348982"/>
            <a:ext cx="2618371" cy="3323367"/>
            <a:chOff x="0" y="0"/>
            <a:chExt cx="3491161" cy="4431156"/>
          </a:xfrm>
        </p:grpSpPr>
        <p:sp>
          <p:nvSpPr>
            <p:cNvPr name="TextBox 8" id="8"/>
            <p:cNvSpPr txBox="true"/>
            <p:nvPr/>
          </p:nvSpPr>
          <p:spPr>
            <a:xfrm rot="0">
              <a:off x="0" y="-57150"/>
              <a:ext cx="3491161" cy="1046411"/>
            </a:xfrm>
            <a:prstGeom prst="rect">
              <a:avLst/>
            </a:prstGeom>
          </p:spPr>
          <p:txBody>
            <a:bodyPr anchor="t" rtlCol="false" tIns="0" lIns="0" bIns="0" rIns="0">
              <a:spAutoFit/>
            </a:bodyPr>
            <a:lstStyle/>
            <a:p>
              <a:pPr algn="l">
                <a:lnSpc>
                  <a:spcPts val="3205"/>
                </a:lnSpc>
              </a:pPr>
              <a:r>
                <a:rPr lang="en-US" b="true" sz="2289">
                  <a:solidFill>
                    <a:srgbClr val="363739"/>
                  </a:solidFill>
                  <a:latin typeface="Barlow Medium"/>
                  <a:ea typeface="Barlow Medium"/>
                  <a:cs typeface="Barlow Medium"/>
                  <a:sym typeface="Barlow Medium"/>
                </a:rPr>
                <a:t>Network Segmentation</a:t>
              </a:r>
            </a:p>
          </p:txBody>
        </p:sp>
        <p:sp>
          <p:nvSpPr>
            <p:cNvPr name="TextBox 9" id="9"/>
            <p:cNvSpPr txBox="true"/>
            <p:nvPr/>
          </p:nvSpPr>
          <p:spPr>
            <a:xfrm rot="0">
              <a:off x="0" y="1280443"/>
              <a:ext cx="3491161" cy="3150713"/>
            </a:xfrm>
            <a:prstGeom prst="rect">
              <a:avLst/>
            </a:prstGeom>
          </p:spPr>
          <p:txBody>
            <a:bodyPr anchor="t" rtlCol="false" tIns="0" lIns="0" bIns="0" rIns="0">
              <a:spAutoFit/>
            </a:bodyPr>
            <a:lstStyle/>
            <a:p>
              <a:pPr algn="l">
                <a:lnSpc>
                  <a:spcPts val="2859"/>
                </a:lnSpc>
              </a:pPr>
              <a:r>
                <a:rPr lang="en-US" sz="2042">
                  <a:solidFill>
                    <a:srgbClr val="363739"/>
                  </a:solidFill>
                  <a:latin typeface="Barlow"/>
                  <a:ea typeface="Barlow"/>
                  <a:cs typeface="Barlow"/>
                  <a:sym typeface="Barlow"/>
                </a:rPr>
                <a:t>Introduces basic access restrictions and isolation without requiring advanced VLANs or firewalls.</a:t>
              </a:r>
            </a:p>
            <a:p>
              <a:pPr algn="l">
                <a:lnSpc>
                  <a:spcPts val="2299"/>
                </a:lnSpc>
              </a:pPr>
            </a:p>
            <a:p>
              <a:pPr algn="l" marL="0" indent="0" lvl="0">
                <a:lnSpc>
                  <a:spcPts val="2299"/>
                </a:lnSpc>
                <a:spcBef>
                  <a:spcPct val="0"/>
                </a:spcBef>
              </a:pPr>
            </a:p>
          </p:txBody>
        </p:sp>
      </p:grpSp>
      <p:grpSp>
        <p:nvGrpSpPr>
          <p:cNvPr name="Group 10" id="10"/>
          <p:cNvGrpSpPr/>
          <p:nvPr/>
        </p:nvGrpSpPr>
        <p:grpSpPr>
          <a:xfrm rot="0">
            <a:off x="9553752" y="4348982"/>
            <a:ext cx="2302382" cy="2384837"/>
            <a:chOff x="0" y="0"/>
            <a:chExt cx="3069842" cy="3179783"/>
          </a:xfrm>
        </p:grpSpPr>
        <p:sp>
          <p:nvSpPr>
            <p:cNvPr name="TextBox 11" id="11"/>
            <p:cNvSpPr txBox="true"/>
            <p:nvPr/>
          </p:nvSpPr>
          <p:spPr>
            <a:xfrm rot="0">
              <a:off x="0" y="-57150"/>
              <a:ext cx="3069842" cy="1046411"/>
            </a:xfrm>
            <a:prstGeom prst="rect">
              <a:avLst/>
            </a:prstGeom>
          </p:spPr>
          <p:txBody>
            <a:bodyPr anchor="t" rtlCol="false" tIns="0" lIns="0" bIns="0" rIns="0">
              <a:spAutoFit/>
            </a:bodyPr>
            <a:lstStyle/>
            <a:p>
              <a:pPr algn="l">
                <a:lnSpc>
                  <a:spcPts val="3205"/>
                </a:lnSpc>
              </a:pPr>
              <a:r>
                <a:rPr lang="en-US" b="true" sz="2289">
                  <a:solidFill>
                    <a:srgbClr val="363739"/>
                  </a:solidFill>
                  <a:latin typeface="Barlow Medium"/>
                  <a:ea typeface="Barlow Medium"/>
                  <a:cs typeface="Barlow Medium"/>
                  <a:sym typeface="Barlow Medium"/>
                </a:rPr>
                <a:t>Easy Management</a:t>
              </a:r>
            </a:p>
          </p:txBody>
        </p:sp>
        <p:sp>
          <p:nvSpPr>
            <p:cNvPr name="TextBox 12" id="12"/>
            <p:cNvSpPr txBox="true"/>
            <p:nvPr/>
          </p:nvSpPr>
          <p:spPr>
            <a:xfrm rot="0">
              <a:off x="0" y="1280443"/>
              <a:ext cx="3069842" cy="1899339"/>
            </a:xfrm>
            <a:prstGeom prst="rect">
              <a:avLst/>
            </a:prstGeom>
          </p:spPr>
          <p:txBody>
            <a:bodyPr anchor="t" rtlCol="false" tIns="0" lIns="0" bIns="0" rIns="0">
              <a:spAutoFit/>
            </a:bodyPr>
            <a:lstStyle/>
            <a:p>
              <a:pPr algn="l" marL="0" indent="0" lvl="0">
                <a:lnSpc>
                  <a:spcPts val="2859"/>
                </a:lnSpc>
                <a:spcBef>
                  <a:spcPct val="0"/>
                </a:spcBef>
              </a:pPr>
              <a:r>
                <a:rPr lang="en-US" sz="2042">
                  <a:solidFill>
                    <a:srgbClr val="363739"/>
                  </a:solidFill>
                  <a:latin typeface="Barlow"/>
                  <a:ea typeface="Barlow"/>
                  <a:cs typeface="Barlow"/>
                  <a:sym typeface="Barlow"/>
                </a:rPr>
                <a:t>Makes the network easier to monitor, manage, and troubleshoot</a:t>
              </a:r>
            </a:p>
          </p:txBody>
        </p:sp>
      </p:grpSp>
      <p:grpSp>
        <p:nvGrpSpPr>
          <p:cNvPr name="Group 13" id="13"/>
          <p:cNvGrpSpPr/>
          <p:nvPr/>
        </p:nvGrpSpPr>
        <p:grpSpPr>
          <a:xfrm rot="0">
            <a:off x="6619392" y="4348982"/>
            <a:ext cx="2394794" cy="2746787"/>
            <a:chOff x="0" y="0"/>
            <a:chExt cx="3193059" cy="3662383"/>
          </a:xfrm>
        </p:grpSpPr>
        <p:sp>
          <p:nvSpPr>
            <p:cNvPr name="TextBox 14" id="14"/>
            <p:cNvSpPr txBox="true"/>
            <p:nvPr/>
          </p:nvSpPr>
          <p:spPr>
            <a:xfrm rot="0">
              <a:off x="0" y="-57150"/>
              <a:ext cx="3193059" cy="1046411"/>
            </a:xfrm>
            <a:prstGeom prst="rect">
              <a:avLst/>
            </a:prstGeom>
          </p:spPr>
          <p:txBody>
            <a:bodyPr anchor="t" rtlCol="false" tIns="0" lIns="0" bIns="0" rIns="0">
              <a:spAutoFit/>
            </a:bodyPr>
            <a:lstStyle/>
            <a:p>
              <a:pPr algn="l">
                <a:lnSpc>
                  <a:spcPts val="3205"/>
                </a:lnSpc>
              </a:pPr>
              <a:r>
                <a:rPr lang="en-US" b="true" sz="2289">
                  <a:solidFill>
                    <a:srgbClr val="363739"/>
                  </a:solidFill>
                  <a:latin typeface="Barlow Medium"/>
                  <a:ea typeface="Barlow Medium"/>
                  <a:cs typeface="Barlow Medium"/>
                  <a:sym typeface="Barlow Medium"/>
                </a:rPr>
                <a:t>Security Foundation</a:t>
              </a:r>
            </a:p>
          </p:txBody>
        </p:sp>
        <p:sp>
          <p:nvSpPr>
            <p:cNvPr name="TextBox 15" id="15"/>
            <p:cNvSpPr txBox="true"/>
            <p:nvPr/>
          </p:nvSpPr>
          <p:spPr>
            <a:xfrm rot="0">
              <a:off x="0" y="1280443"/>
              <a:ext cx="3193059" cy="2381939"/>
            </a:xfrm>
            <a:prstGeom prst="rect">
              <a:avLst/>
            </a:prstGeom>
          </p:spPr>
          <p:txBody>
            <a:bodyPr anchor="t" rtlCol="false" tIns="0" lIns="0" bIns="0" rIns="0">
              <a:spAutoFit/>
            </a:bodyPr>
            <a:lstStyle/>
            <a:p>
              <a:pPr algn="l" marL="0" indent="0" lvl="0">
                <a:lnSpc>
                  <a:spcPts val="2859"/>
                </a:lnSpc>
                <a:spcBef>
                  <a:spcPct val="0"/>
                </a:spcBef>
              </a:pPr>
              <a:r>
                <a:rPr lang="en-US" sz="2042">
                  <a:solidFill>
                    <a:srgbClr val="363739"/>
                  </a:solidFill>
                  <a:latin typeface="Barlow"/>
                  <a:ea typeface="Barlow"/>
                  <a:cs typeface="Barlow"/>
                  <a:sym typeface="Barlow"/>
                </a:rPr>
                <a:t>Introduces basic access restrictions and isolation without requiring advanced VLANs or firewalls.</a:t>
              </a:r>
            </a:p>
          </p:txBody>
        </p:sp>
      </p:grpSp>
      <p:sp>
        <p:nvSpPr>
          <p:cNvPr name="TextBox 16" id="16"/>
          <p:cNvSpPr txBox="true"/>
          <p:nvPr/>
        </p:nvSpPr>
        <p:spPr>
          <a:xfrm rot="0">
            <a:off x="17050357" y="9484941"/>
            <a:ext cx="798886" cy="347980"/>
          </a:xfrm>
          <a:prstGeom prst="rect">
            <a:avLst/>
          </a:prstGeom>
        </p:spPr>
        <p:txBody>
          <a:bodyPr anchor="t" rtlCol="false" tIns="0" lIns="0" bIns="0" rIns="0">
            <a:spAutoFit/>
          </a:bodyPr>
          <a:lstStyle/>
          <a:p>
            <a:pPr algn="r">
              <a:lnSpc>
                <a:spcPts val="2749"/>
              </a:lnSpc>
            </a:pPr>
            <a:r>
              <a:rPr lang="en-US" sz="2199" b="true">
                <a:solidFill>
                  <a:srgbClr val="363739"/>
                </a:solidFill>
                <a:latin typeface="Barlow Semi-Bold"/>
                <a:ea typeface="Barlow Semi-Bold"/>
                <a:cs typeface="Barlow Semi-Bold"/>
                <a:sym typeface="Barlow Semi-Bold"/>
              </a:rPr>
              <a:t>10</a:t>
            </a:r>
          </a:p>
        </p:txBody>
      </p:sp>
      <p:grpSp>
        <p:nvGrpSpPr>
          <p:cNvPr name="Group 17" id="17"/>
          <p:cNvGrpSpPr>
            <a:grpSpLocks noChangeAspect="true"/>
          </p:cNvGrpSpPr>
          <p:nvPr/>
        </p:nvGrpSpPr>
        <p:grpSpPr>
          <a:xfrm rot="0">
            <a:off x="750673" y="3694654"/>
            <a:ext cx="280863" cy="280863"/>
            <a:chOff x="0" y="0"/>
            <a:chExt cx="1708150" cy="1708150"/>
          </a:xfrm>
        </p:grpSpPr>
        <p:sp>
          <p:nvSpPr>
            <p:cNvPr name="Freeform 18" id="18"/>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EFBC49"/>
            </a:solidFill>
          </p:spPr>
        </p:sp>
      </p:grpSp>
      <p:sp>
        <p:nvSpPr>
          <p:cNvPr name="AutoShape 19" id="19"/>
          <p:cNvSpPr/>
          <p:nvPr/>
        </p:nvSpPr>
        <p:spPr>
          <a:xfrm>
            <a:off x="4054167" y="3835085"/>
            <a:ext cx="2476954" cy="0"/>
          </a:xfrm>
          <a:prstGeom prst="line">
            <a:avLst/>
          </a:prstGeom>
          <a:ln cap="rnd" w="9525">
            <a:solidFill>
              <a:srgbClr val="363739">
                <a:alpha val="38824"/>
              </a:srgbClr>
            </a:solidFill>
            <a:prstDash val="solid"/>
            <a:headEnd type="none" len="sm" w="sm"/>
            <a:tailEnd type="none" len="sm" w="sm"/>
          </a:ln>
        </p:spPr>
      </p:sp>
      <p:sp>
        <p:nvSpPr>
          <p:cNvPr name="AutoShape 20" id="20"/>
          <p:cNvSpPr/>
          <p:nvPr/>
        </p:nvSpPr>
        <p:spPr>
          <a:xfrm>
            <a:off x="6988527" y="3835085"/>
            <a:ext cx="2476954" cy="0"/>
          </a:xfrm>
          <a:prstGeom prst="line">
            <a:avLst/>
          </a:prstGeom>
          <a:ln cap="rnd" w="9525">
            <a:solidFill>
              <a:srgbClr val="363739">
                <a:alpha val="38824"/>
              </a:srgbClr>
            </a:solidFill>
            <a:prstDash val="solid"/>
            <a:headEnd type="none" len="sm" w="sm"/>
            <a:tailEnd type="none" len="sm" w="sm"/>
          </a:ln>
        </p:spPr>
      </p:sp>
      <p:grpSp>
        <p:nvGrpSpPr>
          <p:cNvPr name="Group 21" id="21"/>
          <p:cNvGrpSpPr>
            <a:grpSpLocks noChangeAspect="true"/>
          </p:cNvGrpSpPr>
          <p:nvPr/>
        </p:nvGrpSpPr>
        <p:grpSpPr>
          <a:xfrm rot="0">
            <a:off x="3685033" y="3694654"/>
            <a:ext cx="280863" cy="280863"/>
            <a:chOff x="0" y="0"/>
            <a:chExt cx="1708150" cy="1708150"/>
          </a:xfrm>
        </p:grpSpPr>
        <p:sp>
          <p:nvSpPr>
            <p:cNvPr name="Freeform 22" id="22"/>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EFBC49"/>
            </a:solidFill>
          </p:spPr>
        </p:sp>
      </p:grpSp>
      <p:grpSp>
        <p:nvGrpSpPr>
          <p:cNvPr name="Group 23" id="23"/>
          <p:cNvGrpSpPr>
            <a:grpSpLocks noChangeAspect="true"/>
          </p:cNvGrpSpPr>
          <p:nvPr/>
        </p:nvGrpSpPr>
        <p:grpSpPr>
          <a:xfrm rot="0">
            <a:off x="6619392" y="3694654"/>
            <a:ext cx="280863" cy="280863"/>
            <a:chOff x="0" y="0"/>
            <a:chExt cx="1708150" cy="1708150"/>
          </a:xfrm>
        </p:grpSpPr>
        <p:sp>
          <p:nvSpPr>
            <p:cNvPr name="Freeform 24" id="24"/>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EFBC49"/>
            </a:solidFill>
          </p:spPr>
        </p:sp>
      </p:grpSp>
      <p:grpSp>
        <p:nvGrpSpPr>
          <p:cNvPr name="Group 25" id="25"/>
          <p:cNvGrpSpPr>
            <a:grpSpLocks noChangeAspect="true"/>
          </p:cNvGrpSpPr>
          <p:nvPr/>
        </p:nvGrpSpPr>
        <p:grpSpPr>
          <a:xfrm rot="0">
            <a:off x="9553752" y="3697913"/>
            <a:ext cx="280863" cy="280863"/>
            <a:chOff x="0" y="0"/>
            <a:chExt cx="1708150" cy="1708150"/>
          </a:xfrm>
        </p:grpSpPr>
        <p:sp>
          <p:nvSpPr>
            <p:cNvPr name="Freeform 26" id="26"/>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EFBC49"/>
            </a:solidFill>
          </p:spPr>
        </p:sp>
      </p:grpSp>
      <p:sp>
        <p:nvSpPr>
          <p:cNvPr name="AutoShape 27" id="27"/>
          <p:cNvSpPr/>
          <p:nvPr/>
        </p:nvSpPr>
        <p:spPr>
          <a:xfrm>
            <a:off x="9834615" y="3820343"/>
            <a:ext cx="2476954" cy="0"/>
          </a:xfrm>
          <a:prstGeom prst="line">
            <a:avLst/>
          </a:prstGeom>
          <a:ln cap="rnd" w="9525">
            <a:solidFill>
              <a:srgbClr val="363739">
                <a:alpha val="38824"/>
              </a:srgbClr>
            </a:solidFill>
            <a:prstDash val="solid"/>
            <a:headEnd type="none" len="sm" w="sm"/>
            <a:tailEnd type="none" len="sm" w="sm"/>
          </a:ln>
        </p:spPr>
      </p:sp>
      <p:grpSp>
        <p:nvGrpSpPr>
          <p:cNvPr name="Group 28" id="28"/>
          <p:cNvGrpSpPr/>
          <p:nvPr/>
        </p:nvGrpSpPr>
        <p:grpSpPr>
          <a:xfrm rot="0">
            <a:off x="15337610" y="4348982"/>
            <a:ext cx="2302382" cy="3108737"/>
            <a:chOff x="0" y="0"/>
            <a:chExt cx="3069842" cy="4144983"/>
          </a:xfrm>
        </p:grpSpPr>
        <p:sp>
          <p:nvSpPr>
            <p:cNvPr name="TextBox 29" id="29"/>
            <p:cNvSpPr txBox="true"/>
            <p:nvPr/>
          </p:nvSpPr>
          <p:spPr>
            <a:xfrm rot="0">
              <a:off x="0" y="-57150"/>
              <a:ext cx="3069842" cy="1046411"/>
            </a:xfrm>
            <a:prstGeom prst="rect">
              <a:avLst/>
            </a:prstGeom>
          </p:spPr>
          <p:txBody>
            <a:bodyPr anchor="t" rtlCol="false" tIns="0" lIns="0" bIns="0" rIns="0">
              <a:spAutoFit/>
            </a:bodyPr>
            <a:lstStyle/>
            <a:p>
              <a:pPr algn="l">
                <a:lnSpc>
                  <a:spcPts val="3205"/>
                </a:lnSpc>
              </a:pPr>
              <a:r>
                <a:rPr lang="en-US" b="true" sz="2289">
                  <a:solidFill>
                    <a:srgbClr val="363739"/>
                  </a:solidFill>
                  <a:latin typeface="Barlow Medium"/>
                  <a:ea typeface="Barlow Medium"/>
                  <a:cs typeface="Barlow Medium"/>
                  <a:sym typeface="Barlow Medium"/>
                </a:rPr>
                <a:t>Hands-On Networking</a:t>
              </a:r>
            </a:p>
          </p:txBody>
        </p:sp>
        <p:sp>
          <p:nvSpPr>
            <p:cNvPr name="TextBox 30" id="30"/>
            <p:cNvSpPr txBox="true"/>
            <p:nvPr/>
          </p:nvSpPr>
          <p:spPr>
            <a:xfrm rot="0">
              <a:off x="0" y="1280443"/>
              <a:ext cx="3069842" cy="2864539"/>
            </a:xfrm>
            <a:prstGeom prst="rect">
              <a:avLst/>
            </a:prstGeom>
          </p:spPr>
          <p:txBody>
            <a:bodyPr anchor="t" rtlCol="false" tIns="0" lIns="0" bIns="0" rIns="0">
              <a:spAutoFit/>
            </a:bodyPr>
            <a:lstStyle/>
            <a:p>
              <a:pPr algn="l" marL="0" indent="0" lvl="0">
                <a:lnSpc>
                  <a:spcPts val="2859"/>
                </a:lnSpc>
                <a:spcBef>
                  <a:spcPct val="0"/>
                </a:spcBef>
              </a:pPr>
              <a:r>
                <a:rPr lang="en-US" sz="2042">
                  <a:solidFill>
                    <a:srgbClr val="363739"/>
                  </a:solidFill>
                  <a:latin typeface="Barlow"/>
                  <a:ea typeface="Barlow"/>
                  <a:cs typeface="Barlow"/>
                  <a:sym typeface="Barlow"/>
                </a:rPr>
                <a:t> Reinforces core networking concepts such as IP addressing, DHCP, static routing, and ACLs.</a:t>
              </a:r>
            </a:p>
          </p:txBody>
        </p:sp>
      </p:grpSp>
      <p:grpSp>
        <p:nvGrpSpPr>
          <p:cNvPr name="Group 31" id="31"/>
          <p:cNvGrpSpPr/>
          <p:nvPr/>
        </p:nvGrpSpPr>
        <p:grpSpPr>
          <a:xfrm rot="0">
            <a:off x="12403251" y="4348982"/>
            <a:ext cx="2394794" cy="2637567"/>
            <a:chOff x="0" y="0"/>
            <a:chExt cx="3193059" cy="3516756"/>
          </a:xfrm>
        </p:grpSpPr>
        <p:sp>
          <p:nvSpPr>
            <p:cNvPr name="TextBox 32" id="32"/>
            <p:cNvSpPr txBox="true"/>
            <p:nvPr/>
          </p:nvSpPr>
          <p:spPr>
            <a:xfrm rot="0">
              <a:off x="0" y="-57150"/>
              <a:ext cx="3193059" cy="513011"/>
            </a:xfrm>
            <a:prstGeom prst="rect">
              <a:avLst/>
            </a:prstGeom>
          </p:spPr>
          <p:txBody>
            <a:bodyPr anchor="t" rtlCol="false" tIns="0" lIns="0" bIns="0" rIns="0">
              <a:spAutoFit/>
            </a:bodyPr>
            <a:lstStyle/>
            <a:p>
              <a:pPr algn="l">
                <a:lnSpc>
                  <a:spcPts val="3205"/>
                </a:lnSpc>
              </a:pPr>
              <a:r>
                <a:rPr lang="en-US" b="true" sz="2289">
                  <a:solidFill>
                    <a:srgbClr val="363739"/>
                  </a:solidFill>
                  <a:latin typeface="Barlow Medium"/>
                  <a:ea typeface="Barlow Medium"/>
                  <a:cs typeface="Barlow Medium"/>
                  <a:sym typeface="Barlow Medium"/>
                </a:rPr>
                <a:t>User Accessibility</a:t>
              </a:r>
            </a:p>
          </p:txBody>
        </p:sp>
        <p:sp>
          <p:nvSpPr>
            <p:cNvPr name="TextBox 33" id="33"/>
            <p:cNvSpPr txBox="true"/>
            <p:nvPr/>
          </p:nvSpPr>
          <p:spPr>
            <a:xfrm rot="0">
              <a:off x="0" y="756568"/>
              <a:ext cx="3193059" cy="2760188"/>
            </a:xfrm>
            <a:prstGeom prst="rect">
              <a:avLst/>
            </a:prstGeom>
          </p:spPr>
          <p:txBody>
            <a:bodyPr anchor="t" rtlCol="false" tIns="0" lIns="0" bIns="0" rIns="0">
              <a:spAutoFit/>
            </a:bodyPr>
            <a:lstStyle/>
            <a:p>
              <a:pPr algn="l">
                <a:lnSpc>
                  <a:spcPts val="2299"/>
                </a:lnSpc>
              </a:pPr>
            </a:p>
            <a:p>
              <a:pPr algn="l" marL="0" indent="0" lvl="0">
                <a:lnSpc>
                  <a:spcPts val="2859"/>
                </a:lnSpc>
                <a:spcBef>
                  <a:spcPct val="0"/>
                </a:spcBef>
              </a:pPr>
              <a:r>
                <a:rPr lang="en-US" sz="2042">
                  <a:solidFill>
                    <a:srgbClr val="363739"/>
                  </a:solidFill>
                  <a:latin typeface="Barlow"/>
                  <a:ea typeface="Barlow"/>
                  <a:cs typeface="Barlow"/>
                  <a:sym typeface="Barlow"/>
                </a:rPr>
                <a:t>Devices can be controlled wirelessly, reflecting modern home automation convenience.</a:t>
              </a:r>
            </a:p>
          </p:txBody>
        </p:sp>
      </p:grpSp>
      <p:sp>
        <p:nvSpPr>
          <p:cNvPr name="AutoShape 34" id="34"/>
          <p:cNvSpPr/>
          <p:nvPr/>
        </p:nvSpPr>
        <p:spPr>
          <a:xfrm>
            <a:off x="12772385" y="3835085"/>
            <a:ext cx="2476954" cy="0"/>
          </a:xfrm>
          <a:prstGeom prst="line">
            <a:avLst/>
          </a:prstGeom>
          <a:ln cap="rnd" w="9525">
            <a:solidFill>
              <a:srgbClr val="363739">
                <a:alpha val="38824"/>
              </a:srgbClr>
            </a:solidFill>
            <a:prstDash val="solid"/>
            <a:headEnd type="none" len="sm" w="sm"/>
            <a:tailEnd type="none" len="sm" w="sm"/>
          </a:ln>
        </p:spPr>
      </p:sp>
      <p:grpSp>
        <p:nvGrpSpPr>
          <p:cNvPr name="Group 35" id="35"/>
          <p:cNvGrpSpPr>
            <a:grpSpLocks noChangeAspect="true"/>
          </p:cNvGrpSpPr>
          <p:nvPr/>
        </p:nvGrpSpPr>
        <p:grpSpPr>
          <a:xfrm rot="0">
            <a:off x="12403251" y="3694654"/>
            <a:ext cx="280863" cy="280863"/>
            <a:chOff x="0" y="0"/>
            <a:chExt cx="1708150" cy="1708150"/>
          </a:xfrm>
        </p:grpSpPr>
        <p:sp>
          <p:nvSpPr>
            <p:cNvPr name="Freeform 36" id="36"/>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EFBC49"/>
            </a:solidFill>
          </p:spPr>
        </p:sp>
      </p:grpSp>
      <p:grpSp>
        <p:nvGrpSpPr>
          <p:cNvPr name="Group 37" id="37"/>
          <p:cNvGrpSpPr>
            <a:grpSpLocks noChangeAspect="true"/>
          </p:cNvGrpSpPr>
          <p:nvPr/>
        </p:nvGrpSpPr>
        <p:grpSpPr>
          <a:xfrm rot="0">
            <a:off x="15337610" y="3697913"/>
            <a:ext cx="280863" cy="280863"/>
            <a:chOff x="0" y="0"/>
            <a:chExt cx="1708150" cy="1708150"/>
          </a:xfrm>
        </p:grpSpPr>
        <p:sp>
          <p:nvSpPr>
            <p:cNvPr name="Freeform 38" id="38"/>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EFBC49"/>
            </a:solidFill>
          </p:spPr>
        </p:sp>
      </p:grpSp>
      <p:sp>
        <p:nvSpPr>
          <p:cNvPr name="AutoShape 39" id="39"/>
          <p:cNvSpPr/>
          <p:nvPr/>
        </p:nvSpPr>
        <p:spPr>
          <a:xfrm>
            <a:off x="15618473" y="3820343"/>
            <a:ext cx="2476954" cy="0"/>
          </a:xfrm>
          <a:prstGeom prst="line">
            <a:avLst/>
          </a:prstGeom>
          <a:ln cap="rnd" w="9525">
            <a:solidFill>
              <a:srgbClr val="363739">
                <a:alpha val="38824"/>
              </a:srgbClr>
            </a:solidFill>
            <a:prstDash val="solid"/>
            <a:headEnd type="none" len="sm" w="sm"/>
            <a:tailEnd type="none" len="sm" w="sm"/>
          </a:ln>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FBC49"/>
        </a:solidFill>
      </p:bgPr>
    </p:bg>
    <p:spTree>
      <p:nvGrpSpPr>
        <p:cNvPr id="1" name=""/>
        <p:cNvGrpSpPr/>
        <p:nvPr/>
      </p:nvGrpSpPr>
      <p:grpSpPr>
        <a:xfrm>
          <a:off x="0" y="0"/>
          <a:ext cx="0" cy="0"/>
          <a:chOff x="0" y="0"/>
          <a:chExt cx="0" cy="0"/>
        </a:xfrm>
      </p:grpSpPr>
      <p:grpSp>
        <p:nvGrpSpPr>
          <p:cNvPr name="Group 2" id="2"/>
          <p:cNvGrpSpPr/>
          <p:nvPr/>
        </p:nvGrpSpPr>
        <p:grpSpPr>
          <a:xfrm rot="0">
            <a:off x="1028700" y="1208788"/>
            <a:ext cx="1059192" cy="1059192"/>
            <a:chOff x="0" y="0"/>
            <a:chExt cx="1412257" cy="1412257"/>
          </a:xfrm>
        </p:grpSpPr>
        <p:grpSp>
          <p:nvGrpSpPr>
            <p:cNvPr name="Group 3" id="3"/>
            <p:cNvGrpSpPr/>
            <p:nvPr/>
          </p:nvGrpSpPr>
          <p:grpSpPr>
            <a:xfrm rot="0">
              <a:off x="0" y="0"/>
              <a:ext cx="1412257" cy="1412257"/>
              <a:chOff x="0" y="0"/>
              <a:chExt cx="6350000" cy="6350000"/>
            </a:xfrm>
          </p:grpSpPr>
          <p:sp>
            <p:nvSpPr>
              <p:cNvPr name="Freeform 4" id="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363739"/>
              </a:solidFill>
            </p:spPr>
          </p:sp>
        </p:grpSp>
        <p:sp>
          <p:nvSpPr>
            <p:cNvPr name="Freeform 5" id="5"/>
            <p:cNvSpPr/>
            <p:nvPr/>
          </p:nvSpPr>
          <p:spPr>
            <a:xfrm flipH="false" flipV="false" rot="0">
              <a:off x="474293" y="543843"/>
              <a:ext cx="463671" cy="324570"/>
            </a:xfrm>
            <a:custGeom>
              <a:avLst/>
              <a:gdLst/>
              <a:ahLst/>
              <a:cxnLst/>
              <a:rect r="r" b="b" t="t" l="l"/>
              <a:pathLst>
                <a:path h="324570" w="463671">
                  <a:moveTo>
                    <a:pt x="0" y="0"/>
                  </a:moveTo>
                  <a:lnTo>
                    <a:pt x="463671" y="0"/>
                  </a:lnTo>
                  <a:lnTo>
                    <a:pt x="463671" y="324570"/>
                  </a:lnTo>
                  <a:lnTo>
                    <a:pt x="0" y="324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6" id="6"/>
          <p:cNvGrpSpPr>
            <a:grpSpLocks noChangeAspect="true"/>
          </p:cNvGrpSpPr>
          <p:nvPr/>
        </p:nvGrpSpPr>
        <p:grpSpPr>
          <a:xfrm rot="0">
            <a:off x="13098613" y="1738384"/>
            <a:ext cx="3621038" cy="3621038"/>
            <a:chOff x="0" y="0"/>
            <a:chExt cx="1708150" cy="1708150"/>
          </a:xfrm>
        </p:grpSpPr>
        <p:sp>
          <p:nvSpPr>
            <p:cNvPr name="Freeform 7" id="7"/>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5F5EF"/>
            </a:solidFill>
          </p:spPr>
        </p:sp>
      </p:grpSp>
      <p:sp>
        <p:nvSpPr>
          <p:cNvPr name="Freeform 8" id="8"/>
          <p:cNvSpPr/>
          <p:nvPr/>
        </p:nvSpPr>
        <p:spPr>
          <a:xfrm flipH="false" flipV="true" rot="-10800000">
            <a:off x="11635162" y="4411775"/>
            <a:ext cx="2926901" cy="1463450"/>
          </a:xfrm>
          <a:custGeom>
            <a:avLst/>
            <a:gdLst/>
            <a:ahLst/>
            <a:cxnLst/>
            <a:rect r="r" b="b" t="t" l="l"/>
            <a:pathLst>
              <a:path h="1463450" w="2926901">
                <a:moveTo>
                  <a:pt x="0" y="1463450"/>
                </a:moveTo>
                <a:lnTo>
                  <a:pt x="2926901" y="1463450"/>
                </a:lnTo>
                <a:lnTo>
                  <a:pt x="2926901" y="0"/>
                </a:lnTo>
                <a:lnTo>
                  <a:pt x="0" y="0"/>
                </a:lnTo>
                <a:lnTo>
                  <a:pt x="0" y="146345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1558296" y="2422440"/>
            <a:ext cx="9390217" cy="10544175"/>
          </a:xfrm>
          <a:prstGeom prst="rect">
            <a:avLst/>
          </a:prstGeom>
        </p:spPr>
        <p:txBody>
          <a:bodyPr anchor="t" rtlCol="false" tIns="0" lIns="0" bIns="0" rIns="0">
            <a:spAutoFit/>
          </a:bodyPr>
          <a:lstStyle/>
          <a:p>
            <a:pPr algn="l" marL="0" indent="0" lvl="0">
              <a:lnSpc>
                <a:spcPts val="9720"/>
              </a:lnSpc>
            </a:pPr>
            <a:r>
              <a:rPr lang="en-US" b="true" sz="8100">
                <a:solidFill>
                  <a:srgbClr val="363739"/>
                </a:solidFill>
                <a:latin typeface="Barlow Semi-Bold"/>
                <a:ea typeface="Barlow Semi-Bold"/>
                <a:cs typeface="Barlow Semi-Bold"/>
                <a:sym typeface="Barlow Semi-Bold"/>
              </a:rPr>
              <a:t>CONCLUSION</a:t>
            </a:r>
          </a:p>
          <a:p>
            <a:pPr algn="l" marL="0" indent="0" lvl="0">
              <a:lnSpc>
                <a:spcPts val="3600"/>
              </a:lnSpc>
            </a:pPr>
          </a:p>
          <a:p>
            <a:pPr algn="l" marL="0" indent="0" lvl="0">
              <a:lnSpc>
                <a:spcPts val="3600"/>
              </a:lnSpc>
            </a:pPr>
            <a:r>
              <a:rPr lang="en-US" b="true" sz="3000" u="none">
                <a:solidFill>
                  <a:srgbClr val="363739"/>
                </a:solidFill>
                <a:latin typeface="Barlow Semi-Bold"/>
                <a:ea typeface="Barlow Semi-Bold"/>
                <a:cs typeface="Barlow Semi-Bold"/>
                <a:sym typeface="Barlow Semi-Bold"/>
              </a:rPr>
              <a:t>This project successfully demonstrates the design and simulation of a smart home automation system using Cisco Packet Tracer. By integrating wireless routers, IoT devices, personal systems, and a central server, it creates a realistic representation of a modern home network. The use of IP-based segmentation, DHCP, and basic access control enhances the functionality and security of the system without relying on complex VLAN configurations. Overall, the project reinforces key networking concepts while showcasing the practical implementation of home automation in a simulated environment.</a:t>
            </a:r>
          </a:p>
          <a:p>
            <a:pPr algn="l" marL="0" indent="0" lvl="0">
              <a:lnSpc>
                <a:spcPts val="3600"/>
              </a:lnSpc>
            </a:pPr>
          </a:p>
          <a:p>
            <a:pPr algn="l" marL="0" indent="0" lvl="0">
              <a:lnSpc>
                <a:spcPts val="3600"/>
              </a:lnSpc>
            </a:pPr>
          </a:p>
          <a:p>
            <a:pPr algn="l" marL="0" indent="0" lvl="0">
              <a:lnSpc>
                <a:spcPts val="9720"/>
              </a:lnSpc>
            </a:pPr>
          </a:p>
          <a:p>
            <a:pPr algn="l" marL="0" indent="0" lvl="0">
              <a:lnSpc>
                <a:spcPts val="9720"/>
              </a:lnSpc>
            </a:pPr>
          </a:p>
        </p:txBody>
      </p:sp>
      <p:sp>
        <p:nvSpPr>
          <p:cNvPr name="TextBox 10" id="10"/>
          <p:cNvSpPr txBox="true"/>
          <p:nvPr/>
        </p:nvSpPr>
        <p:spPr>
          <a:xfrm rot="0">
            <a:off x="17050357" y="9484941"/>
            <a:ext cx="798886" cy="347980"/>
          </a:xfrm>
          <a:prstGeom prst="rect">
            <a:avLst/>
          </a:prstGeom>
        </p:spPr>
        <p:txBody>
          <a:bodyPr anchor="t" rtlCol="false" tIns="0" lIns="0" bIns="0" rIns="0">
            <a:spAutoFit/>
          </a:bodyPr>
          <a:lstStyle/>
          <a:p>
            <a:pPr algn="r">
              <a:lnSpc>
                <a:spcPts val="2749"/>
              </a:lnSpc>
            </a:pPr>
            <a:r>
              <a:rPr lang="en-US" sz="2199">
                <a:solidFill>
                  <a:srgbClr val="363739"/>
                </a:solidFill>
                <a:latin typeface="Barlow"/>
                <a:ea typeface="Barlow"/>
                <a:cs typeface="Barlow"/>
                <a:sym typeface="Barlow"/>
              </a:rPr>
              <a:t>11</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FBC49"/>
        </a:solidFill>
      </p:bgPr>
    </p:bg>
    <p:spTree>
      <p:nvGrpSpPr>
        <p:cNvPr id="1" name=""/>
        <p:cNvGrpSpPr/>
        <p:nvPr/>
      </p:nvGrpSpPr>
      <p:grpSpPr>
        <a:xfrm>
          <a:off x="0" y="0"/>
          <a:ext cx="0" cy="0"/>
          <a:chOff x="0" y="0"/>
          <a:chExt cx="0" cy="0"/>
        </a:xfrm>
      </p:grpSpPr>
      <p:sp>
        <p:nvSpPr>
          <p:cNvPr name="Freeform 2" id="2"/>
          <p:cNvSpPr/>
          <p:nvPr/>
        </p:nvSpPr>
        <p:spPr>
          <a:xfrm flipH="false" flipV="false" rot="0">
            <a:off x="-1534634" y="-84320"/>
            <a:ext cx="10455640" cy="10455640"/>
          </a:xfrm>
          <a:custGeom>
            <a:avLst/>
            <a:gdLst/>
            <a:ahLst/>
            <a:cxnLst/>
            <a:rect r="r" b="b" t="t" l="l"/>
            <a:pathLst>
              <a:path h="10455640" w="10455640">
                <a:moveTo>
                  <a:pt x="0" y="0"/>
                </a:moveTo>
                <a:lnTo>
                  <a:pt x="10455640" y="0"/>
                </a:lnTo>
                <a:lnTo>
                  <a:pt x="10455640" y="10455640"/>
                </a:lnTo>
                <a:lnTo>
                  <a:pt x="0" y="104556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4044460" y="3615931"/>
            <a:ext cx="10199079" cy="3055138"/>
            <a:chOff x="0" y="0"/>
            <a:chExt cx="13598772" cy="4073517"/>
          </a:xfrm>
        </p:grpSpPr>
        <p:sp>
          <p:nvSpPr>
            <p:cNvPr name="TextBox 4" id="4"/>
            <p:cNvSpPr txBox="true"/>
            <p:nvPr/>
          </p:nvSpPr>
          <p:spPr>
            <a:xfrm rot="0">
              <a:off x="0" y="285750"/>
              <a:ext cx="13598772" cy="2762250"/>
            </a:xfrm>
            <a:prstGeom prst="rect">
              <a:avLst/>
            </a:prstGeom>
          </p:spPr>
          <p:txBody>
            <a:bodyPr anchor="t" rtlCol="false" tIns="0" lIns="0" bIns="0" rIns="0">
              <a:spAutoFit/>
            </a:bodyPr>
            <a:lstStyle/>
            <a:p>
              <a:pPr algn="ctr">
                <a:lnSpc>
                  <a:spcPts val="15000"/>
                </a:lnSpc>
              </a:pPr>
              <a:r>
                <a:rPr lang="en-US" sz="15000" b="true">
                  <a:solidFill>
                    <a:srgbClr val="363739"/>
                  </a:solidFill>
                  <a:latin typeface="Barlow Semi-Bold"/>
                  <a:ea typeface="Barlow Semi-Bold"/>
                  <a:cs typeface="Barlow Semi-Bold"/>
                  <a:sym typeface="Barlow Semi-Bold"/>
                </a:rPr>
                <a:t>Thank you!</a:t>
              </a:r>
            </a:p>
          </p:txBody>
        </p:sp>
        <p:sp>
          <p:nvSpPr>
            <p:cNvPr name="TextBox 5" id="5"/>
            <p:cNvSpPr txBox="true"/>
            <p:nvPr/>
          </p:nvSpPr>
          <p:spPr>
            <a:xfrm rot="0">
              <a:off x="0" y="3365915"/>
              <a:ext cx="13219076" cy="707602"/>
            </a:xfrm>
            <a:prstGeom prst="rect">
              <a:avLst/>
            </a:prstGeom>
          </p:spPr>
          <p:txBody>
            <a:bodyPr anchor="t" rtlCol="false" tIns="0" lIns="0" bIns="0" rIns="0">
              <a:spAutoFit/>
            </a:bodyPr>
            <a:lstStyle/>
            <a:p>
              <a:pPr algn="ctr">
                <a:lnSpc>
                  <a:spcPts val="4479"/>
                </a:lnSpc>
              </a:pPr>
            </a:p>
          </p:txBody>
        </p:sp>
      </p:grpSp>
      <p:sp>
        <p:nvSpPr>
          <p:cNvPr name="Freeform 6" id="6"/>
          <p:cNvSpPr/>
          <p:nvPr/>
        </p:nvSpPr>
        <p:spPr>
          <a:xfrm flipH="false" flipV="false" rot="0">
            <a:off x="14892730" y="1028700"/>
            <a:ext cx="2793363" cy="1396681"/>
          </a:xfrm>
          <a:custGeom>
            <a:avLst/>
            <a:gdLst/>
            <a:ahLst/>
            <a:cxnLst/>
            <a:rect r="r" b="b" t="t" l="l"/>
            <a:pathLst>
              <a:path h="1396681" w="2793363">
                <a:moveTo>
                  <a:pt x="0" y="0"/>
                </a:moveTo>
                <a:lnTo>
                  <a:pt x="2793363" y="0"/>
                </a:lnTo>
                <a:lnTo>
                  <a:pt x="2793363" y="1396681"/>
                </a:lnTo>
                <a:lnTo>
                  <a:pt x="0" y="13966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true" flipV="false" rot="0">
            <a:off x="2825260" y="6798102"/>
            <a:ext cx="2438400" cy="2438400"/>
          </a:xfrm>
          <a:custGeom>
            <a:avLst/>
            <a:gdLst/>
            <a:ahLst/>
            <a:cxnLst/>
            <a:rect r="r" b="b" t="t" l="l"/>
            <a:pathLst>
              <a:path h="2438400" w="2438400">
                <a:moveTo>
                  <a:pt x="2438400" y="0"/>
                </a:moveTo>
                <a:lnTo>
                  <a:pt x="0" y="0"/>
                </a:lnTo>
                <a:lnTo>
                  <a:pt x="0" y="2438400"/>
                </a:lnTo>
                <a:lnTo>
                  <a:pt x="2438400" y="2438400"/>
                </a:lnTo>
                <a:lnTo>
                  <a:pt x="243840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629257" y="893789"/>
            <a:ext cx="1079292" cy="269823"/>
          </a:xfrm>
          <a:custGeom>
            <a:avLst/>
            <a:gdLst/>
            <a:ahLst/>
            <a:cxnLst/>
            <a:rect r="r" b="b" t="t" l="l"/>
            <a:pathLst>
              <a:path h="269823" w="1079292">
                <a:moveTo>
                  <a:pt x="0" y="0"/>
                </a:moveTo>
                <a:lnTo>
                  <a:pt x="1079292" y="0"/>
                </a:lnTo>
                <a:lnTo>
                  <a:pt x="1079292" y="269822"/>
                </a:lnTo>
                <a:lnTo>
                  <a:pt x="0" y="26982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9" id="9"/>
          <p:cNvSpPr txBox="true"/>
          <p:nvPr/>
        </p:nvSpPr>
        <p:spPr>
          <a:xfrm rot="0">
            <a:off x="17050357" y="9484941"/>
            <a:ext cx="798886" cy="347980"/>
          </a:xfrm>
          <a:prstGeom prst="rect">
            <a:avLst/>
          </a:prstGeom>
        </p:spPr>
        <p:txBody>
          <a:bodyPr anchor="t" rtlCol="false" tIns="0" lIns="0" bIns="0" rIns="0">
            <a:spAutoFit/>
          </a:bodyPr>
          <a:lstStyle/>
          <a:p>
            <a:pPr algn="r">
              <a:lnSpc>
                <a:spcPts val="2749"/>
              </a:lnSpc>
            </a:pPr>
            <a:r>
              <a:rPr lang="en-US" sz="2199" b="true">
                <a:solidFill>
                  <a:srgbClr val="363739"/>
                </a:solidFill>
                <a:latin typeface="Barlow Semi-Bold"/>
                <a:ea typeface="Barlow Semi-Bold"/>
                <a:cs typeface="Barlow Semi-Bold"/>
                <a:sym typeface="Barlow Semi-Bold"/>
              </a:rPr>
              <a:t>12</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5F5EF"/>
        </a:solidFill>
      </p:bgPr>
    </p:bg>
    <p:spTree>
      <p:nvGrpSpPr>
        <p:cNvPr id="1" name=""/>
        <p:cNvGrpSpPr/>
        <p:nvPr/>
      </p:nvGrpSpPr>
      <p:grpSpPr>
        <a:xfrm>
          <a:off x="0" y="0"/>
          <a:ext cx="0" cy="0"/>
          <a:chOff x="0" y="0"/>
          <a:chExt cx="0" cy="0"/>
        </a:xfrm>
      </p:grpSpPr>
      <p:sp>
        <p:nvSpPr>
          <p:cNvPr name="Freeform 2" id="2"/>
          <p:cNvSpPr/>
          <p:nvPr/>
        </p:nvSpPr>
        <p:spPr>
          <a:xfrm flipH="false" flipV="false" rot="0">
            <a:off x="14309762" y="1467788"/>
            <a:ext cx="2274977" cy="2274977"/>
          </a:xfrm>
          <a:custGeom>
            <a:avLst/>
            <a:gdLst/>
            <a:ahLst/>
            <a:cxnLst/>
            <a:rect r="r" b="b" t="t" l="l"/>
            <a:pathLst>
              <a:path h="2274977" w="2274977">
                <a:moveTo>
                  <a:pt x="0" y="0"/>
                </a:moveTo>
                <a:lnTo>
                  <a:pt x="2274976" y="0"/>
                </a:lnTo>
                <a:lnTo>
                  <a:pt x="2274976" y="2274977"/>
                </a:lnTo>
                <a:lnTo>
                  <a:pt x="0" y="22749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234911" y="2328734"/>
            <a:ext cx="2212339" cy="553085"/>
          </a:xfrm>
          <a:custGeom>
            <a:avLst/>
            <a:gdLst/>
            <a:ahLst/>
            <a:cxnLst/>
            <a:rect r="r" b="b" t="t" l="l"/>
            <a:pathLst>
              <a:path h="553085" w="2212339">
                <a:moveTo>
                  <a:pt x="0" y="0"/>
                </a:moveTo>
                <a:lnTo>
                  <a:pt x="2212339" y="0"/>
                </a:lnTo>
                <a:lnTo>
                  <a:pt x="2212339" y="553085"/>
                </a:lnTo>
                <a:lnTo>
                  <a:pt x="0" y="5530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7050357" y="9484941"/>
            <a:ext cx="798886" cy="347980"/>
          </a:xfrm>
          <a:prstGeom prst="rect">
            <a:avLst/>
          </a:prstGeom>
        </p:spPr>
        <p:txBody>
          <a:bodyPr anchor="t" rtlCol="false" tIns="0" lIns="0" bIns="0" rIns="0">
            <a:spAutoFit/>
          </a:bodyPr>
          <a:lstStyle/>
          <a:p>
            <a:pPr algn="r">
              <a:lnSpc>
                <a:spcPts val="2749"/>
              </a:lnSpc>
            </a:pPr>
            <a:r>
              <a:rPr lang="en-US" sz="2199" b="true">
                <a:solidFill>
                  <a:srgbClr val="363739"/>
                </a:solidFill>
                <a:latin typeface="Barlow Semi-Bold"/>
                <a:ea typeface="Barlow Semi-Bold"/>
                <a:cs typeface="Barlow Semi-Bold"/>
                <a:sym typeface="Barlow Semi-Bold"/>
              </a:rPr>
              <a:t>01</a:t>
            </a:r>
          </a:p>
        </p:txBody>
      </p:sp>
      <p:grpSp>
        <p:nvGrpSpPr>
          <p:cNvPr name="Group 5" id="5"/>
          <p:cNvGrpSpPr/>
          <p:nvPr/>
        </p:nvGrpSpPr>
        <p:grpSpPr>
          <a:xfrm rot="0">
            <a:off x="1028700" y="1193235"/>
            <a:ext cx="10865999" cy="1937361"/>
            <a:chOff x="0" y="0"/>
            <a:chExt cx="14487999" cy="2583148"/>
          </a:xfrm>
        </p:grpSpPr>
        <p:sp>
          <p:nvSpPr>
            <p:cNvPr name="TextBox 6" id="6"/>
            <p:cNvSpPr txBox="true"/>
            <p:nvPr/>
          </p:nvSpPr>
          <p:spPr>
            <a:xfrm rot="0">
              <a:off x="0" y="0"/>
              <a:ext cx="14487999" cy="1638300"/>
            </a:xfrm>
            <a:prstGeom prst="rect">
              <a:avLst/>
            </a:prstGeom>
          </p:spPr>
          <p:txBody>
            <a:bodyPr anchor="t" rtlCol="false" tIns="0" lIns="0" bIns="0" rIns="0">
              <a:spAutoFit/>
            </a:bodyPr>
            <a:lstStyle/>
            <a:p>
              <a:pPr algn="l" marL="0" indent="0" lvl="0">
                <a:lnSpc>
                  <a:spcPts val="9720"/>
                </a:lnSpc>
              </a:pPr>
              <a:r>
                <a:rPr lang="en-US" b="true" sz="8100">
                  <a:solidFill>
                    <a:srgbClr val="363739"/>
                  </a:solidFill>
                  <a:latin typeface="Barlow Semi-Bold"/>
                  <a:ea typeface="Barlow Semi-Bold"/>
                  <a:cs typeface="Barlow Semi-Bold"/>
                  <a:sym typeface="Barlow Semi-Bold"/>
                </a:rPr>
                <a:t>TEAM MEMBERS</a:t>
              </a:r>
            </a:p>
          </p:txBody>
        </p:sp>
        <p:sp>
          <p:nvSpPr>
            <p:cNvPr name="TextBox 7" id="7"/>
            <p:cNvSpPr txBox="true"/>
            <p:nvPr/>
          </p:nvSpPr>
          <p:spPr>
            <a:xfrm rot="0">
              <a:off x="0" y="1875546"/>
              <a:ext cx="14487999" cy="707602"/>
            </a:xfrm>
            <a:prstGeom prst="rect">
              <a:avLst/>
            </a:prstGeom>
          </p:spPr>
          <p:txBody>
            <a:bodyPr anchor="t" rtlCol="false" tIns="0" lIns="0" bIns="0" rIns="0">
              <a:spAutoFit/>
            </a:bodyPr>
            <a:lstStyle/>
            <a:p>
              <a:pPr algn="l">
                <a:lnSpc>
                  <a:spcPts val="4479"/>
                </a:lnSpc>
              </a:pPr>
              <a:r>
                <a:rPr lang="en-US" b="true" sz="3199">
                  <a:solidFill>
                    <a:srgbClr val="363739"/>
                  </a:solidFill>
                  <a:latin typeface="Barlow Medium"/>
                  <a:ea typeface="Barlow Medium"/>
                  <a:cs typeface="Barlow Medium"/>
                  <a:sym typeface="Barlow Medium"/>
                </a:rPr>
                <a:t>.</a:t>
              </a:r>
            </a:p>
          </p:txBody>
        </p:sp>
      </p:grpSp>
      <p:sp>
        <p:nvSpPr>
          <p:cNvPr name="TextBox 8" id="8"/>
          <p:cNvSpPr txBox="true"/>
          <p:nvPr/>
        </p:nvSpPr>
        <p:spPr>
          <a:xfrm rot="0">
            <a:off x="1028700" y="3263312"/>
            <a:ext cx="10172419" cy="3684176"/>
          </a:xfrm>
          <a:prstGeom prst="rect">
            <a:avLst/>
          </a:prstGeom>
        </p:spPr>
        <p:txBody>
          <a:bodyPr anchor="t" rtlCol="false" tIns="0" lIns="0" bIns="0" rIns="0">
            <a:spAutoFit/>
          </a:bodyPr>
          <a:lstStyle/>
          <a:p>
            <a:pPr algn="l">
              <a:lnSpc>
                <a:spcPts val="5885"/>
              </a:lnSpc>
            </a:pPr>
            <a:r>
              <a:rPr lang="en-US" sz="4203">
                <a:solidFill>
                  <a:srgbClr val="363739"/>
                </a:solidFill>
                <a:latin typeface="Barlow"/>
                <a:ea typeface="Barlow"/>
                <a:cs typeface="Barlow"/>
                <a:sym typeface="Barlow"/>
              </a:rPr>
              <a:t>A.M.NAKUL - (AM.EN.U4ECE22001)</a:t>
            </a:r>
          </a:p>
          <a:p>
            <a:pPr algn="l">
              <a:lnSpc>
                <a:spcPts val="5885"/>
              </a:lnSpc>
            </a:pPr>
            <a:r>
              <a:rPr lang="en-US" sz="4203">
                <a:solidFill>
                  <a:srgbClr val="363739"/>
                </a:solidFill>
                <a:latin typeface="Barlow"/>
                <a:ea typeface="Barlow"/>
                <a:cs typeface="Barlow"/>
                <a:sym typeface="Barlow"/>
              </a:rPr>
              <a:t>ABHIJITH K - (AM.EN.U4ECE22004)</a:t>
            </a:r>
          </a:p>
          <a:p>
            <a:pPr algn="l">
              <a:lnSpc>
                <a:spcPts val="5885"/>
              </a:lnSpc>
            </a:pPr>
            <a:r>
              <a:rPr lang="en-US" sz="4203">
                <a:solidFill>
                  <a:srgbClr val="363739"/>
                </a:solidFill>
                <a:latin typeface="Barlow"/>
                <a:ea typeface="Barlow"/>
                <a:cs typeface="Barlow"/>
                <a:sym typeface="Barlow"/>
              </a:rPr>
              <a:t>ABHINAV NAMBIAR - (AM.EN.U4ECE22005)</a:t>
            </a:r>
          </a:p>
          <a:p>
            <a:pPr algn="l">
              <a:lnSpc>
                <a:spcPts val="5885"/>
              </a:lnSpc>
            </a:pPr>
            <a:r>
              <a:rPr lang="en-US" sz="4203">
                <a:solidFill>
                  <a:srgbClr val="363739"/>
                </a:solidFill>
                <a:latin typeface="Barlow"/>
                <a:ea typeface="Barlow"/>
                <a:cs typeface="Barlow"/>
                <a:sym typeface="Barlow"/>
              </a:rPr>
              <a:t>ADITH SH - (AM.EN.U4ECE22006)</a:t>
            </a:r>
          </a:p>
          <a:p>
            <a:pPr algn="l">
              <a:lnSpc>
                <a:spcPts val="5885"/>
              </a:lnSpc>
            </a:pPr>
            <a:r>
              <a:rPr lang="en-US" sz="4203">
                <a:solidFill>
                  <a:srgbClr val="363739"/>
                </a:solidFill>
                <a:latin typeface="Barlow"/>
                <a:ea typeface="Barlow"/>
                <a:cs typeface="Barlow"/>
                <a:sym typeface="Barlow"/>
              </a:rPr>
              <a:t>K.V.ABHISHEK - (AM.EN.U4ECE22018)</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5F5EF"/>
        </a:solidFill>
      </p:bgPr>
    </p:bg>
    <p:spTree>
      <p:nvGrpSpPr>
        <p:cNvPr id="1" name=""/>
        <p:cNvGrpSpPr/>
        <p:nvPr/>
      </p:nvGrpSpPr>
      <p:grpSpPr>
        <a:xfrm>
          <a:off x="0" y="0"/>
          <a:ext cx="0" cy="0"/>
          <a:chOff x="0" y="0"/>
          <a:chExt cx="0" cy="0"/>
        </a:xfrm>
      </p:grpSpPr>
      <p:sp>
        <p:nvSpPr>
          <p:cNvPr name="Freeform 2" id="2"/>
          <p:cNvSpPr/>
          <p:nvPr/>
        </p:nvSpPr>
        <p:spPr>
          <a:xfrm flipH="false" flipV="false" rot="0">
            <a:off x="14309762" y="1467788"/>
            <a:ext cx="2274977" cy="2274977"/>
          </a:xfrm>
          <a:custGeom>
            <a:avLst/>
            <a:gdLst/>
            <a:ahLst/>
            <a:cxnLst/>
            <a:rect r="r" b="b" t="t" l="l"/>
            <a:pathLst>
              <a:path h="2274977" w="2274977">
                <a:moveTo>
                  <a:pt x="0" y="0"/>
                </a:moveTo>
                <a:lnTo>
                  <a:pt x="2274976" y="0"/>
                </a:lnTo>
                <a:lnTo>
                  <a:pt x="2274976" y="2274977"/>
                </a:lnTo>
                <a:lnTo>
                  <a:pt x="0" y="22749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234911" y="2328734"/>
            <a:ext cx="2212339" cy="553085"/>
          </a:xfrm>
          <a:custGeom>
            <a:avLst/>
            <a:gdLst/>
            <a:ahLst/>
            <a:cxnLst/>
            <a:rect r="r" b="b" t="t" l="l"/>
            <a:pathLst>
              <a:path h="553085" w="2212339">
                <a:moveTo>
                  <a:pt x="0" y="0"/>
                </a:moveTo>
                <a:lnTo>
                  <a:pt x="2212339" y="0"/>
                </a:lnTo>
                <a:lnTo>
                  <a:pt x="2212339" y="553085"/>
                </a:lnTo>
                <a:lnTo>
                  <a:pt x="0" y="5530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7050357" y="9484941"/>
            <a:ext cx="798886" cy="347980"/>
          </a:xfrm>
          <a:prstGeom prst="rect">
            <a:avLst/>
          </a:prstGeom>
        </p:spPr>
        <p:txBody>
          <a:bodyPr anchor="t" rtlCol="false" tIns="0" lIns="0" bIns="0" rIns="0">
            <a:spAutoFit/>
          </a:bodyPr>
          <a:lstStyle/>
          <a:p>
            <a:pPr algn="r">
              <a:lnSpc>
                <a:spcPts val="2749"/>
              </a:lnSpc>
            </a:pPr>
            <a:r>
              <a:rPr lang="en-US" sz="2199" b="true">
                <a:solidFill>
                  <a:srgbClr val="363739"/>
                </a:solidFill>
                <a:latin typeface="Barlow Semi-Bold"/>
                <a:ea typeface="Barlow Semi-Bold"/>
                <a:cs typeface="Barlow Semi-Bold"/>
                <a:sym typeface="Barlow Semi-Bold"/>
              </a:rPr>
              <a:t>02</a:t>
            </a:r>
          </a:p>
        </p:txBody>
      </p:sp>
      <p:grpSp>
        <p:nvGrpSpPr>
          <p:cNvPr name="Group 5" id="5"/>
          <p:cNvGrpSpPr/>
          <p:nvPr/>
        </p:nvGrpSpPr>
        <p:grpSpPr>
          <a:xfrm rot="0">
            <a:off x="1028700" y="1193235"/>
            <a:ext cx="10865999" cy="1937361"/>
            <a:chOff x="0" y="0"/>
            <a:chExt cx="14487999" cy="2583148"/>
          </a:xfrm>
        </p:grpSpPr>
        <p:sp>
          <p:nvSpPr>
            <p:cNvPr name="TextBox 6" id="6"/>
            <p:cNvSpPr txBox="true"/>
            <p:nvPr/>
          </p:nvSpPr>
          <p:spPr>
            <a:xfrm rot="0">
              <a:off x="0" y="0"/>
              <a:ext cx="14487999" cy="1638300"/>
            </a:xfrm>
            <a:prstGeom prst="rect">
              <a:avLst/>
            </a:prstGeom>
          </p:spPr>
          <p:txBody>
            <a:bodyPr anchor="t" rtlCol="false" tIns="0" lIns="0" bIns="0" rIns="0">
              <a:spAutoFit/>
            </a:bodyPr>
            <a:lstStyle/>
            <a:p>
              <a:pPr algn="l" marL="0" indent="0" lvl="0">
                <a:lnSpc>
                  <a:spcPts val="9720"/>
                </a:lnSpc>
              </a:pPr>
              <a:r>
                <a:rPr lang="en-US" b="true" sz="8100">
                  <a:solidFill>
                    <a:srgbClr val="363739"/>
                  </a:solidFill>
                  <a:latin typeface="Barlow Semi-Bold"/>
                  <a:ea typeface="Barlow Semi-Bold"/>
                  <a:cs typeface="Barlow Semi-Bold"/>
                  <a:sym typeface="Barlow Semi-Bold"/>
                </a:rPr>
                <a:t>INTRODUCTION</a:t>
              </a:r>
            </a:p>
          </p:txBody>
        </p:sp>
        <p:sp>
          <p:nvSpPr>
            <p:cNvPr name="TextBox 7" id="7"/>
            <p:cNvSpPr txBox="true"/>
            <p:nvPr/>
          </p:nvSpPr>
          <p:spPr>
            <a:xfrm rot="0">
              <a:off x="0" y="1875546"/>
              <a:ext cx="14487999" cy="707602"/>
            </a:xfrm>
            <a:prstGeom prst="rect">
              <a:avLst/>
            </a:prstGeom>
          </p:spPr>
          <p:txBody>
            <a:bodyPr anchor="t" rtlCol="false" tIns="0" lIns="0" bIns="0" rIns="0">
              <a:spAutoFit/>
            </a:bodyPr>
            <a:lstStyle/>
            <a:p>
              <a:pPr algn="l">
                <a:lnSpc>
                  <a:spcPts val="4479"/>
                </a:lnSpc>
              </a:pPr>
              <a:r>
                <a:rPr lang="en-US" b="true" sz="3199">
                  <a:solidFill>
                    <a:srgbClr val="363739"/>
                  </a:solidFill>
                  <a:latin typeface="Barlow Medium"/>
                  <a:ea typeface="Barlow Medium"/>
                  <a:cs typeface="Barlow Medium"/>
                  <a:sym typeface="Barlow Medium"/>
                </a:rPr>
                <a:t>.</a:t>
              </a:r>
            </a:p>
          </p:txBody>
        </p:sp>
      </p:grpSp>
      <p:sp>
        <p:nvSpPr>
          <p:cNvPr name="TextBox 8" id="8"/>
          <p:cNvSpPr txBox="true"/>
          <p:nvPr/>
        </p:nvSpPr>
        <p:spPr>
          <a:xfrm rot="0">
            <a:off x="1028700" y="3073446"/>
            <a:ext cx="13138040" cy="4938935"/>
          </a:xfrm>
          <a:prstGeom prst="rect">
            <a:avLst/>
          </a:prstGeom>
        </p:spPr>
        <p:txBody>
          <a:bodyPr anchor="t" rtlCol="false" tIns="0" lIns="0" bIns="0" rIns="0">
            <a:spAutoFit/>
          </a:bodyPr>
          <a:lstStyle/>
          <a:p>
            <a:pPr algn="l">
              <a:lnSpc>
                <a:spcPts val="3925"/>
              </a:lnSpc>
            </a:pPr>
            <a:r>
              <a:rPr lang="en-US" sz="2803">
                <a:solidFill>
                  <a:srgbClr val="363739"/>
                </a:solidFill>
                <a:latin typeface="Barlow"/>
                <a:ea typeface="Barlow"/>
                <a:cs typeface="Barlow"/>
                <a:sym typeface="Barlow"/>
              </a:rPr>
              <a:t>With the rapid growth of smart technologies, IoT-based home automation has become a crucial application in modern networking. This project aims to simulate a smart home environment using Cisco Packet Tracer, integrating wireless connectivity, IoT devices, and centralized control through a web server. The network is designed with multiple clusters representing the home, internet, and core network infrastructure. Devices like smart ACs, thermostats, and fire sensors are connected via a Wi-Fi router, enabling real-time interaction and control. The project also demonstrates key networking concepts such as DHCP, static IP configuration, device grouping, and server-client interaction, offering a practical and scalable model of a smart, connected home.</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F5F5EF"/>
        </a:solidFill>
      </p:bgPr>
    </p:bg>
    <p:spTree>
      <p:nvGrpSpPr>
        <p:cNvPr id="1" name=""/>
        <p:cNvGrpSpPr/>
        <p:nvPr/>
      </p:nvGrpSpPr>
      <p:grpSpPr>
        <a:xfrm>
          <a:off x="0" y="0"/>
          <a:ext cx="0" cy="0"/>
          <a:chOff x="0" y="0"/>
          <a:chExt cx="0" cy="0"/>
        </a:xfrm>
      </p:grpSpPr>
      <p:grpSp>
        <p:nvGrpSpPr>
          <p:cNvPr name="Group 2" id="2"/>
          <p:cNvGrpSpPr/>
          <p:nvPr/>
        </p:nvGrpSpPr>
        <p:grpSpPr>
          <a:xfrm rot="0">
            <a:off x="5714452" y="3008207"/>
            <a:ext cx="1617352" cy="1617352"/>
            <a:chOff x="0" y="0"/>
            <a:chExt cx="2156470" cy="2156470"/>
          </a:xfrm>
        </p:grpSpPr>
        <p:grpSp>
          <p:nvGrpSpPr>
            <p:cNvPr name="Group 3" id="3"/>
            <p:cNvGrpSpPr/>
            <p:nvPr/>
          </p:nvGrpSpPr>
          <p:grpSpPr>
            <a:xfrm rot="0">
              <a:off x="0" y="0"/>
              <a:ext cx="2156470" cy="2156470"/>
              <a:chOff x="0" y="0"/>
              <a:chExt cx="6350000" cy="6350000"/>
            </a:xfrm>
          </p:grpSpPr>
          <p:sp>
            <p:nvSpPr>
              <p:cNvPr name="Freeform 4" id="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FBC49"/>
              </a:solidFill>
            </p:spPr>
          </p:sp>
        </p:grpSp>
        <p:sp>
          <p:nvSpPr>
            <p:cNvPr name="TextBox 5" id="5"/>
            <p:cNvSpPr txBox="true"/>
            <p:nvPr/>
          </p:nvSpPr>
          <p:spPr>
            <a:xfrm rot="0">
              <a:off x="568117" y="737475"/>
              <a:ext cx="1020236" cy="662470"/>
            </a:xfrm>
            <a:prstGeom prst="rect">
              <a:avLst/>
            </a:prstGeom>
          </p:spPr>
          <p:txBody>
            <a:bodyPr anchor="t" rtlCol="false" tIns="0" lIns="0" bIns="0" rIns="0">
              <a:spAutoFit/>
            </a:bodyPr>
            <a:lstStyle/>
            <a:p>
              <a:pPr algn="ctr">
                <a:lnSpc>
                  <a:spcPts val="3958"/>
                </a:lnSpc>
              </a:pPr>
              <a:r>
                <a:rPr lang="en-US" sz="3167" b="true">
                  <a:solidFill>
                    <a:srgbClr val="363739"/>
                  </a:solidFill>
                  <a:latin typeface="Barlow Semi-Bold"/>
                  <a:ea typeface="Barlow Semi-Bold"/>
                  <a:cs typeface="Barlow Semi-Bold"/>
                  <a:sym typeface="Barlow Semi-Bold"/>
                </a:rPr>
                <a:t>2</a:t>
              </a:r>
            </a:p>
          </p:txBody>
        </p:sp>
      </p:grpSp>
      <p:grpSp>
        <p:nvGrpSpPr>
          <p:cNvPr name="Group 6" id="6"/>
          <p:cNvGrpSpPr/>
          <p:nvPr/>
        </p:nvGrpSpPr>
        <p:grpSpPr>
          <a:xfrm rot="0">
            <a:off x="826110" y="2990104"/>
            <a:ext cx="1414762" cy="1414762"/>
            <a:chOff x="0" y="0"/>
            <a:chExt cx="1886349" cy="1886349"/>
          </a:xfrm>
        </p:grpSpPr>
        <p:grpSp>
          <p:nvGrpSpPr>
            <p:cNvPr name="Group 7" id="7"/>
            <p:cNvGrpSpPr/>
            <p:nvPr/>
          </p:nvGrpSpPr>
          <p:grpSpPr>
            <a:xfrm rot="0">
              <a:off x="0" y="0"/>
              <a:ext cx="1886349" cy="1886349"/>
              <a:chOff x="0" y="0"/>
              <a:chExt cx="6350000" cy="6350000"/>
            </a:xfrm>
          </p:grpSpPr>
          <p:sp>
            <p:nvSpPr>
              <p:cNvPr name="Freeform 8" id="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FBC49"/>
              </a:solidFill>
            </p:spPr>
          </p:sp>
        </p:grpSp>
        <p:sp>
          <p:nvSpPr>
            <p:cNvPr name="TextBox 9" id="9"/>
            <p:cNvSpPr txBox="true"/>
            <p:nvPr/>
          </p:nvSpPr>
          <p:spPr>
            <a:xfrm rot="0">
              <a:off x="496954" y="642712"/>
              <a:ext cx="892441" cy="581875"/>
            </a:xfrm>
            <a:prstGeom prst="rect">
              <a:avLst/>
            </a:prstGeom>
          </p:spPr>
          <p:txBody>
            <a:bodyPr anchor="t" rtlCol="false" tIns="0" lIns="0" bIns="0" rIns="0">
              <a:spAutoFit/>
            </a:bodyPr>
            <a:lstStyle/>
            <a:p>
              <a:pPr algn="ctr">
                <a:lnSpc>
                  <a:spcPts val="3462"/>
                </a:lnSpc>
              </a:pPr>
              <a:r>
                <a:rPr lang="en-US" sz="2770" b="true">
                  <a:solidFill>
                    <a:srgbClr val="363739"/>
                  </a:solidFill>
                  <a:latin typeface="Barlow Semi-Bold"/>
                  <a:ea typeface="Barlow Semi-Bold"/>
                  <a:cs typeface="Barlow Semi-Bold"/>
                  <a:sym typeface="Barlow Semi-Bold"/>
                </a:rPr>
                <a:t>1</a:t>
              </a:r>
            </a:p>
          </p:txBody>
        </p:sp>
      </p:grpSp>
      <p:sp>
        <p:nvSpPr>
          <p:cNvPr name="AutoShape 10" id="10"/>
          <p:cNvSpPr/>
          <p:nvPr/>
        </p:nvSpPr>
        <p:spPr>
          <a:xfrm rot="0">
            <a:off x="-602092" y="8998522"/>
            <a:ext cx="18890092" cy="2585870"/>
          </a:xfrm>
          <a:prstGeom prst="rect">
            <a:avLst/>
          </a:prstGeom>
          <a:solidFill>
            <a:srgbClr val="EFBC49"/>
          </a:solidFill>
        </p:spPr>
      </p:sp>
      <p:sp>
        <p:nvSpPr>
          <p:cNvPr name="TextBox 11" id="11"/>
          <p:cNvSpPr txBox="true"/>
          <p:nvPr/>
        </p:nvSpPr>
        <p:spPr>
          <a:xfrm rot="0">
            <a:off x="1033215" y="1028700"/>
            <a:ext cx="12959988" cy="1228725"/>
          </a:xfrm>
          <a:prstGeom prst="rect">
            <a:avLst/>
          </a:prstGeom>
        </p:spPr>
        <p:txBody>
          <a:bodyPr anchor="t" rtlCol="false" tIns="0" lIns="0" bIns="0" rIns="0">
            <a:spAutoFit/>
          </a:bodyPr>
          <a:lstStyle/>
          <a:p>
            <a:pPr algn="l" marL="0" indent="0" lvl="0">
              <a:lnSpc>
                <a:spcPts val="9720"/>
              </a:lnSpc>
            </a:pPr>
            <a:r>
              <a:rPr lang="en-US" b="true" sz="8100">
                <a:solidFill>
                  <a:srgbClr val="363739"/>
                </a:solidFill>
                <a:latin typeface="Barlow Semi-Bold"/>
                <a:ea typeface="Barlow Semi-Bold"/>
                <a:cs typeface="Barlow Semi-Bold"/>
                <a:sym typeface="Barlow Semi-Bold"/>
              </a:rPr>
              <a:t>OBJECTIVES</a:t>
            </a:r>
          </a:p>
        </p:txBody>
      </p:sp>
      <p:sp>
        <p:nvSpPr>
          <p:cNvPr name="TextBox 12" id="12"/>
          <p:cNvSpPr txBox="true"/>
          <p:nvPr/>
        </p:nvSpPr>
        <p:spPr>
          <a:xfrm rot="0">
            <a:off x="522667" y="4949410"/>
            <a:ext cx="3699324" cy="3316433"/>
          </a:xfrm>
          <a:prstGeom prst="rect">
            <a:avLst/>
          </a:prstGeom>
        </p:spPr>
        <p:txBody>
          <a:bodyPr anchor="t" rtlCol="false" tIns="0" lIns="0" bIns="0" rIns="0">
            <a:spAutoFit/>
          </a:bodyPr>
          <a:lstStyle/>
          <a:p>
            <a:pPr algn="l">
              <a:lnSpc>
                <a:spcPts val="4424"/>
              </a:lnSpc>
            </a:pPr>
            <a:r>
              <a:rPr lang="en-US" b="true" sz="3160">
                <a:solidFill>
                  <a:srgbClr val="363739"/>
                </a:solidFill>
                <a:latin typeface="Barlow Medium"/>
                <a:ea typeface="Barlow Medium"/>
                <a:cs typeface="Barlow Medium"/>
                <a:sym typeface="Barlow Medium"/>
              </a:rPr>
              <a:t>Simulate a unified smart home network using wireless routers for IoT, personal, and guest connectivity.</a:t>
            </a:r>
          </a:p>
        </p:txBody>
      </p:sp>
      <p:sp>
        <p:nvSpPr>
          <p:cNvPr name="TextBox 13" id="13"/>
          <p:cNvSpPr txBox="true"/>
          <p:nvPr/>
        </p:nvSpPr>
        <p:spPr>
          <a:xfrm rot="0">
            <a:off x="17050357" y="9484941"/>
            <a:ext cx="798886" cy="347980"/>
          </a:xfrm>
          <a:prstGeom prst="rect">
            <a:avLst/>
          </a:prstGeom>
        </p:spPr>
        <p:txBody>
          <a:bodyPr anchor="t" rtlCol="false" tIns="0" lIns="0" bIns="0" rIns="0">
            <a:spAutoFit/>
          </a:bodyPr>
          <a:lstStyle/>
          <a:p>
            <a:pPr algn="r">
              <a:lnSpc>
                <a:spcPts val="2749"/>
              </a:lnSpc>
            </a:pPr>
            <a:r>
              <a:rPr lang="en-US" sz="2199" b="true">
                <a:solidFill>
                  <a:srgbClr val="363739"/>
                </a:solidFill>
                <a:latin typeface="Barlow Semi-Bold"/>
                <a:ea typeface="Barlow Semi-Bold"/>
                <a:cs typeface="Barlow Semi-Bold"/>
                <a:sym typeface="Barlow Semi-Bold"/>
              </a:rPr>
              <a:t>03</a:t>
            </a:r>
          </a:p>
        </p:txBody>
      </p:sp>
      <p:grpSp>
        <p:nvGrpSpPr>
          <p:cNvPr name="Group 14" id="14"/>
          <p:cNvGrpSpPr/>
          <p:nvPr/>
        </p:nvGrpSpPr>
        <p:grpSpPr>
          <a:xfrm rot="0">
            <a:off x="10669286" y="3017259"/>
            <a:ext cx="1617352" cy="1608300"/>
            <a:chOff x="0" y="0"/>
            <a:chExt cx="2156470" cy="2144401"/>
          </a:xfrm>
        </p:grpSpPr>
        <p:grpSp>
          <p:nvGrpSpPr>
            <p:cNvPr name="Group 15" id="15"/>
            <p:cNvGrpSpPr/>
            <p:nvPr/>
          </p:nvGrpSpPr>
          <p:grpSpPr>
            <a:xfrm rot="0">
              <a:off x="0" y="0"/>
              <a:ext cx="2156470" cy="2144401"/>
              <a:chOff x="0" y="0"/>
              <a:chExt cx="6350000" cy="6314461"/>
            </a:xfrm>
          </p:grpSpPr>
          <p:sp>
            <p:nvSpPr>
              <p:cNvPr name="Freeform 16" id="16"/>
              <p:cNvSpPr/>
              <p:nvPr/>
            </p:nvSpPr>
            <p:spPr>
              <a:xfrm flipH="false" flipV="false" rot="0">
                <a:off x="0" y="0"/>
                <a:ext cx="6350000" cy="6314461"/>
              </a:xfrm>
              <a:custGeom>
                <a:avLst/>
                <a:gdLst/>
                <a:ahLst/>
                <a:cxnLst/>
                <a:rect r="r" b="b" t="t" l="l"/>
                <a:pathLst>
                  <a:path h="6314461" w="6350000">
                    <a:moveTo>
                      <a:pt x="3175000" y="0"/>
                    </a:moveTo>
                    <a:cubicBezTo>
                      <a:pt x="1421496" y="0"/>
                      <a:pt x="0" y="1413540"/>
                      <a:pt x="0" y="3157230"/>
                    </a:cubicBezTo>
                    <a:cubicBezTo>
                      <a:pt x="0" y="4900921"/>
                      <a:pt x="1421496" y="6314461"/>
                      <a:pt x="3175000" y="6314461"/>
                    </a:cubicBezTo>
                    <a:cubicBezTo>
                      <a:pt x="4928504" y="6314461"/>
                      <a:pt x="6350000" y="4900921"/>
                      <a:pt x="6350000" y="3157230"/>
                    </a:cubicBezTo>
                    <a:cubicBezTo>
                      <a:pt x="6350000" y="1413540"/>
                      <a:pt x="4928504" y="0"/>
                      <a:pt x="3175000" y="0"/>
                    </a:cubicBezTo>
                    <a:close/>
                  </a:path>
                </a:pathLst>
              </a:custGeom>
              <a:solidFill>
                <a:srgbClr val="EFBC49"/>
              </a:solidFill>
            </p:spPr>
          </p:sp>
        </p:grpSp>
        <p:sp>
          <p:nvSpPr>
            <p:cNvPr name="TextBox 17" id="17"/>
            <p:cNvSpPr txBox="true"/>
            <p:nvPr/>
          </p:nvSpPr>
          <p:spPr>
            <a:xfrm rot="0">
              <a:off x="568117" y="737475"/>
              <a:ext cx="1020236" cy="650401"/>
            </a:xfrm>
            <a:prstGeom prst="rect">
              <a:avLst/>
            </a:prstGeom>
          </p:spPr>
          <p:txBody>
            <a:bodyPr anchor="t" rtlCol="false" tIns="0" lIns="0" bIns="0" rIns="0">
              <a:spAutoFit/>
            </a:bodyPr>
            <a:lstStyle/>
            <a:p>
              <a:pPr algn="ctr">
                <a:lnSpc>
                  <a:spcPts val="3958"/>
                </a:lnSpc>
              </a:pPr>
              <a:r>
                <a:rPr lang="en-US" sz="3167" b="true">
                  <a:solidFill>
                    <a:srgbClr val="363739"/>
                  </a:solidFill>
                  <a:latin typeface="Barlow Semi-Bold"/>
                  <a:ea typeface="Barlow Semi-Bold"/>
                  <a:cs typeface="Barlow Semi-Bold"/>
                  <a:sym typeface="Barlow Semi-Bold"/>
                </a:rPr>
                <a:t>3</a:t>
              </a:r>
            </a:p>
          </p:txBody>
        </p:sp>
      </p:grpSp>
      <p:grpSp>
        <p:nvGrpSpPr>
          <p:cNvPr name="Group 18" id="18"/>
          <p:cNvGrpSpPr/>
          <p:nvPr/>
        </p:nvGrpSpPr>
        <p:grpSpPr>
          <a:xfrm rot="0">
            <a:off x="15763263" y="3017259"/>
            <a:ext cx="1617352" cy="1608300"/>
            <a:chOff x="0" y="0"/>
            <a:chExt cx="2156470" cy="2144401"/>
          </a:xfrm>
        </p:grpSpPr>
        <p:grpSp>
          <p:nvGrpSpPr>
            <p:cNvPr name="Group 19" id="19"/>
            <p:cNvGrpSpPr/>
            <p:nvPr/>
          </p:nvGrpSpPr>
          <p:grpSpPr>
            <a:xfrm rot="0">
              <a:off x="0" y="0"/>
              <a:ext cx="2156470" cy="2144401"/>
              <a:chOff x="0" y="0"/>
              <a:chExt cx="6350000" cy="6314461"/>
            </a:xfrm>
          </p:grpSpPr>
          <p:sp>
            <p:nvSpPr>
              <p:cNvPr name="Freeform 20" id="20"/>
              <p:cNvSpPr/>
              <p:nvPr/>
            </p:nvSpPr>
            <p:spPr>
              <a:xfrm flipH="false" flipV="false" rot="0">
                <a:off x="0" y="0"/>
                <a:ext cx="6350000" cy="6314461"/>
              </a:xfrm>
              <a:custGeom>
                <a:avLst/>
                <a:gdLst/>
                <a:ahLst/>
                <a:cxnLst/>
                <a:rect r="r" b="b" t="t" l="l"/>
                <a:pathLst>
                  <a:path h="6314461" w="6350000">
                    <a:moveTo>
                      <a:pt x="3175000" y="0"/>
                    </a:moveTo>
                    <a:cubicBezTo>
                      <a:pt x="1421496" y="0"/>
                      <a:pt x="0" y="1413540"/>
                      <a:pt x="0" y="3157230"/>
                    </a:cubicBezTo>
                    <a:cubicBezTo>
                      <a:pt x="0" y="4900921"/>
                      <a:pt x="1421496" y="6314461"/>
                      <a:pt x="3175000" y="6314461"/>
                    </a:cubicBezTo>
                    <a:cubicBezTo>
                      <a:pt x="4928504" y="6314461"/>
                      <a:pt x="6350000" y="4900921"/>
                      <a:pt x="6350000" y="3157230"/>
                    </a:cubicBezTo>
                    <a:cubicBezTo>
                      <a:pt x="6350000" y="1413540"/>
                      <a:pt x="4928504" y="0"/>
                      <a:pt x="3175000" y="0"/>
                    </a:cubicBezTo>
                    <a:close/>
                  </a:path>
                </a:pathLst>
              </a:custGeom>
              <a:solidFill>
                <a:srgbClr val="EFBC49"/>
              </a:solidFill>
            </p:spPr>
          </p:sp>
        </p:grpSp>
        <p:sp>
          <p:nvSpPr>
            <p:cNvPr name="TextBox 21" id="21"/>
            <p:cNvSpPr txBox="true"/>
            <p:nvPr/>
          </p:nvSpPr>
          <p:spPr>
            <a:xfrm rot="0">
              <a:off x="568117" y="737475"/>
              <a:ext cx="1020236" cy="650401"/>
            </a:xfrm>
            <a:prstGeom prst="rect">
              <a:avLst/>
            </a:prstGeom>
          </p:spPr>
          <p:txBody>
            <a:bodyPr anchor="t" rtlCol="false" tIns="0" lIns="0" bIns="0" rIns="0">
              <a:spAutoFit/>
            </a:bodyPr>
            <a:lstStyle/>
            <a:p>
              <a:pPr algn="ctr">
                <a:lnSpc>
                  <a:spcPts val="3958"/>
                </a:lnSpc>
              </a:pPr>
              <a:r>
                <a:rPr lang="en-US" sz="3167" b="true">
                  <a:solidFill>
                    <a:srgbClr val="363739"/>
                  </a:solidFill>
                  <a:latin typeface="Barlow Semi-Bold"/>
                  <a:ea typeface="Barlow Semi-Bold"/>
                  <a:cs typeface="Barlow Semi-Bold"/>
                  <a:sym typeface="Barlow Semi-Bold"/>
                </a:rPr>
                <a:t>4</a:t>
              </a:r>
            </a:p>
          </p:txBody>
        </p:sp>
      </p:grpSp>
      <p:sp>
        <p:nvSpPr>
          <p:cNvPr name="TextBox 22" id="22"/>
          <p:cNvSpPr txBox="true"/>
          <p:nvPr/>
        </p:nvSpPr>
        <p:spPr>
          <a:xfrm rot="0">
            <a:off x="5143630" y="4949410"/>
            <a:ext cx="3699324" cy="2206423"/>
          </a:xfrm>
          <a:prstGeom prst="rect">
            <a:avLst/>
          </a:prstGeom>
        </p:spPr>
        <p:txBody>
          <a:bodyPr anchor="t" rtlCol="false" tIns="0" lIns="0" bIns="0" rIns="0">
            <a:spAutoFit/>
          </a:bodyPr>
          <a:lstStyle/>
          <a:p>
            <a:pPr algn="l">
              <a:lnSpc>
                <a:spcPts val="4424"/>
              </a:lnSpc>
            </a:pPr>
            <a:r>
              <a:rPr lang="en-US" b="true" sz="3160">
                <a:solidFill>
                  <a:srgbClr val="363739"/>
                </a:solidFill>
                <a:latin typeface="Barlow Medium"/>
                <a:ea typeface="Barlow Medium"/>
                <a:cs typeface="Barlow Medium"/>
                <a:sym typeface="Barlow Medium"/>
              </a:rPr>
              <a:t>Assign static and dynamic IPs to logically segment devices by role.</a:t>
            </a:r>
          </a:p>
        </p:txBody>
      </p:sp>
      <p:sp>
        <p:nvSpPr>
          <p:cNvPr name="TextBox 23" id="23"/>
          <p:cNvSpPr txBox="true"/>
          <p:nvPr/>
        </p:nvSpPr>
        <p:spPr>
          <a:xfrm rot="0">
            <a:off x="10136308" y="4958935"/>
            <a:ext cx="3699324" cy="2761428"/>
          </a:xfrm>
          <a:prstGeom prst="rect">
            <a:avLst/>
          </a:prstGeom>
        </p:spPr>
        <p:txBody>
          <a:bodyPr anchor="t" rtlCol="false" tIns="0" lIns="0" bIns="0" rIns="0">
            <a:spAutoFit/>
          </a:bodyPr>
          <a:lstStyle/>
          <a:p>
            <a:pPr algn="l">
              <a:lnSpc>
                <a:spcPts val="4424"/>
              </a:lnSpc>
            </a:pPr>
            <a:r>
              <a:rPr lang="en-US" b="true" sz="3160">
                <a:solidFill>
                  <a:srgbClr val="363739"/>
                </a:solidFill>
                <a:latin typeface="Barlow Medium"/>
                <a:ea typeface="Barlow Medium"/>
                <a:cs typeface="Barlow Medium"/>
                <a:sym typeface="Barlow Medium"/>
              </a:rPr>
              <a:t>Set up a central server to enable web-based automation and device management.</a:t>
            </a:r>
          </a:p>
        </p:txBody>
      </p:sp>
      <p:sp>
        <p:nvSpPr>
          <p:cNvPr name="TextBox 24" id="24"/>
          <p:cNvSpPr txBox="true"/>
          <p:nvPr/>
        </p:nvSpPr>
        <p:spPr>
          <a:xfrm rot="0">
            <a:off x="14759557" y="4949410"/>
            <a:ext cx="3528443" cy="2761428"/>
          </a:xfrm>
          <a:prstGeom prst="rect">
            <a:avLst/>
          </a:prstGeom>
        </p:spPr>
        <p:txBody>
          <a:bodyPr anchor="t" rtlCol="false" tIns="0" lIns="0" bIns="0" rIns="0">
            <a:spAutoFit/>
          </a:bodyPr>
          <a:lstStyle/>
          <a:p>
            <a:pPr algn="l">
              <a:lnSpc>
                <a:spcPts val="4424"/>
              </a:lnSpc>
            </a:pPr>
            <a:r>
              <a:rPr lang="en-US" b="true" sz="3160">
                <a:solidFill>
                  <a:srgbClr val="363739"/>
                </a:solidFill>
                <a:latin typeface="Barlow Medium"/>
                <a:ea typeface="Barlow Medium"/>
                <a:cs typeface="Barlow Medium"/>
                <a:sym typeface="Barlow Medium"/>
              </a:rPr>
              <a:t>Apply basic access control through IP grouping to improve security without VLANs.</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F5F5EF"/>
        </a:solidFill>
      </p:bgPr>
    </p:bg>
    <p:spTree>
      <p:nvGrpSpPr>
        <p:cNvPr id="1" name=""/>
        <p:cNvGrpSpPr/>
        <p:nvPr/>
      </p:nvGrpSpPr>
      <p:grpSpPr>
        <a:xfrm>
          <a:off x="0" y="0"/>
          <a:ext cx="0" cy="0"/>
          <a:chOff x="0" y="0"/>
          <a:chExt cx="0" cy="0"/>
        </a:xfrm>
      </p:grpSpPr>
      <p:grpSp>
        <p:nvGrpSpPr>
          <p:cNvPr name="Group 2" id="2"/>
          <p:cNvGrpSpPr/>
          <p:nvPr/>
        </p:nvGrpSpPr>
        <p:grpSpPr>
          <a:xfrm rot="0">
            <a:off x="17074660" y="9242755"/>
            <a:ext cx="1222865" cy="1053770"/>
            <a:chOff x="0" y="0"/>
            <a:chExt cx="1630486" cy="1405026"/>
          </a:xfrm>
        </p:grpSpPr>
        <p:sp>
          <p:nvSpPr>
            <p:cNvPr name="AutoShape 3" id="3"/>
            <p:cNvSpPr/>
            <p:nvPr/>
          </p:nvSpPr>
          <p:spPr>
            <a:xfrm rot="0">
              <a:off x="0" y="0"/>
              <a:ext cx="1630486" cy="1405026"/>
            </a:xfrm>
            <a:prstGeom prst="rect">
              <a:avLst/>
            </a:prstGeom>
            <a:solidFill>
              <a:srgbClr val="EFBC49"/>
            </a:solidFill>
          </p:spPr>
        </p:sp>
        <p:sp>
          <p:nvSpPr>
            <p:cNvPr name="TextBox 4" id="4"/>
            <p:cNvSpPr txBox="true"/>
            <p:nvPr/>
          </p:nvSpPr>
          <p:spPr>
            <a:xfrm rot="0">
              <a:off x="282652" y="464177"/>
              <a:ext cx="1065181" cy="457623"/>
            </a:xfrm>
            <a:prstGeom prst="rect">
              <a:avLst/>
            </a:prstGeom>
          </p:spPr>
          <p:txBody>
            <a:bodyPr anchor="t" rtlCol="false" tIns="0" lIns="0" bIns="0" rIns="0">
              <a:spAutoFit/>
            </a:bodyPr>
            <a:lstStyle/>
            <a:p>
              <a:pPr algn="ctr">
                <a:lnSpc>
                  <a:spcPts val="2749"/>
                </a:lnSpc>
              </a:pPr>
              <a:r>
                <a:rPr lang="en-US" sz="2199" b="true">
                  <a:solidFill>
                    <a:srgbClr val="363739"/>
                  </a:solidFill>
                  <a:latin typeface="Barlow Semi-Bold"/>
                  <a:ea typeface="Barlow Semi-Bold"/>
                  <a:cs typeface="Barlow Semi-Bold"/>
                  <a:sym typeface="Barlow Semi-Bold"/>
                </a:rPr>
                <a:t>04</a:t>
              </a:r>
            </a:p>
          </p:txBody>
        </p:sp>
      </p:grpSp>
      <p:sp>
        <p:nvSpPr>
          <p:cNvPr name="TextBox 5" id="5"/>
          <p:cNvSpPr txBox="true"/>
          <p:nvPr/>
        </p:nvSpPr>
        <p:spPr>
          <a:xfrm rot="0">
            <a:off x="300954" y="288071"/>
            <a:ext cx="16470551" cy="9688507"/>
          </a:xfrm>
          <a:prstGeom prst="rect">
            <a:avLst/>
          </a:prstGeom>
        </p:spPr>
        <p:txBody>
          <a:bodyPr anchor="t" rtlCol="false" tIns="0" lIns="0" bIns="0" rIns="0">
            <a:spAutoFit/>
          </a:bodyPr>
          <a:lstStyle/>
          <a:p>
            <a:pPr algn="just" marL="0" indent="0" lvl="0">
              <a:lnSpc>
                <a:spcPts val="4430"/>
              </a:lnSpc>
            </a:pPr>
            <a:r>
              <a:rPr lang="en-US" b="true" sz="2575">
                <a:solidFill>
                  <a:srgbClr val="363739"/>
                </a:solidFill>
                <a:latin typeface="Barlow Bold"/>
                <a:ea typeface="Barlow Bold"/>
                <a:cs typeface="Barlow Bold"/>
                <a:sym typeface="Barlow Bold"/>
              </a:rPr>
              <a:t>Network Initialization</a:t>
            </a:r>
          </a:p>
          <a:p>
            <a:pPr algn="just" marL="491378" indent="-245689" lvl="1">
              <a:lnSpc>
                <a:spcPts val="3914"/>
              </a:lnSpc>
              <a:buFont typeface="Arial"/>
              <a:buChar char="•"/>
            </a:pPr>
            <a:r>
              <a:rPr lang="en-US" b="true" sz="2275">
                <a:solidFill>
                  <a:srgbClr val="363739"/>
                </a:solidFill>
                <a:latin typeface="Barlow Semi-Bold"/>
                <a:ea typeface="Barlow Semi-Bold"/>
                <a:cs typeface="Barlow Semi-Bold"/>
                <a:sym typeface="Barlow Semi-Bold"/>
              </a:rPr>
              <a:t>The wireless router is powered on and configured with an SSID and WPA2 security.</a:t>
            </a:r>
          </a:p>
          <a:p>
            <a:pPr algn="just" marL="491378" indent="-245689" lvl="1">
              <a:lnSpc>
                <a:spcPts val="3914"/>
              </a:lnSpc>
              <a:buFont typeface="Arial"/>
              <a:buChar char="•"/>
            </a:pPr>
            <a:r>
              <a:rPr lang="en-US" b="true" sz="2275">
                <a:solidFill>
                  <a:srgbClr val="363739"/>
                </a:solidFill>
                <a:latin typeface="Barlow Semi-Bold"/>
                <a:ea typeface="Barlow Semi-Bold"/>
                <a:cs typeface="Barlow Semi-Bold"/>
                <a:sym typeface="Barlow Semi-Bold"/>
              </a:rPr>
              <a:t>A server is connected through a switch to the main router, enabling services such as registration and control.</a:t>
            </a:r>
            <a:r>
              <a:rPr lang="en-US" b="true" sz="2275">
                <a:solidFill>
                  <a:srgbClr val="363739"/>
                </a:solidFill>
                <a:latin typeface="Barlow Semi-Bold"/>
                <a:ea typeface="Barlow Semi-Bold"/>
                <a:cs typeface="Barlow Semi-Bold"/>
                <a:sym typeface="Barlow Semi-Bold"/>
              </a:rPr>
              <a:t>Device Configuration</a:t>
            </a:r>
          </a:p>
          <a:p>
            <a:pPr algn="just" marL="491378" indent="-245689" lvl="1">
              <a:lnSpc>
                <a:spcPts val="3914"/>
              </a:lnSpc>
              <a:buFont typeface="Arial"/>
              <a:buChar char="•"/>
            </a:pPr>
            <a:r>
              <a:rPr lang="en-US" b="true" sz="2275">
                <a:solidFill>
                  <a:srgbClr val="363739"/>
                </a:solidFill>
                <a:latin typeface="Barlow Semi-Bold"/>
                <a:ea typeface="Barlow Semi-Bold"/>
                <a:cs typeface="Barlow Semi-Bold"/>
                <a:sym typeface="Barlow Semi-Bold"/>
              </a:rPr>
              <a:t>IoT and user devices (including smart AC units, fire sensors, thermostats, PCs, and phones) connect wirelessly to the router. </a:t>
            </a:r>
          </a:p>
          <a:p>
            <a:pPr algn="just" marL="491378" indent="-245689" lvl="1">
              <a:lnSpc>
                <a:spcPts val="3914"/>
              </a:lnSpc>
              <a:buFont typeface="Arial"/>
              <a:buChar char="•"/>
            </a:pPr>
            <a:r>
              <a:rPr lang="en-US" b="true" sz="2275">
                <a:solidFill>
                  <a:srgbClr val="363739"/>
                </a:solidFill>
                <a:latin typeface="Barlow Semi-Bold"/>
                <a:ea typeface="Barlow Semi-Bold"/>
                <a:cs typeface="Barlow Semi-Bold"/>
                <a:sym typeface="Barlow Semi-Bold"/>
              </a:rPr>
              <a:t>Devices acquire IP addresses through DHCP or are assigned static IPs manually.</a:t>
            </a:r>
          </a:p>
          <a:p>
            <a:pPr algn="just" marL="0" indent="0" lvl="0">
              <a:lnSpc>
                <a:spcPts val="4430"/>
              </a:lnSpc>
            </a:pPr>
            <a:r>
              <a:rPr lang="en-US" b="true" sz="2575">
                <a:solidFill>
                  <a:srgbClr val="363739"/>
                </a:solidFill>
                <a:latin typeface="Barlow Bold"/>
                <a:ea typeface="Barlow Bold"/>
                <a:cs typeface="Barlow Bold"/>
                <a:sym typeface="Barlow Bold"/>
              </a:rPr>
              <a:t>Server Setup</a:t>
            </a:r>
          </a:p>
          <a:p>
            <a:pPr algn="just" marL="491378" indent="-245689" lvl="1">
              <a:lnSpc>
                <a:spcPts val="3914"/>
              </a:lnSpc>
              <a:buFont typeface="Arial"/>
              <a:buChar char="•"/>
            </a:pPr>
            <a:r>
              <a:rPr lang="en-US" b="true" sz="2275">
                <a:solidFill>
                  <a:srgbClr val="363739"/>
                </a:solidFill>
                <a:latin typeface="Barlow Semi-Bold"/>
                <a:ea typeface="Barlow Semi-Bold"/>
                <a:cs typeface="Barlow Semi-Bold"/>
                <a:sym typeface="Barlow Semi-Bold"/>
              </a:rPr>
              <a:t>A central web/registration server is configured with a static IP (e.g., 10.1.2.2) and equipped with essential services (HTTP/IoT).</a:t>
            </a:r>
          </a:p>
          <a:p>
            <a:pPr algn="just" marL="491378" indent="-245689" lvl="1">
              <a:lnSpc>
                <a:spcPts val="3914"/>
              </a:lnSpc>
              <a:buFont typeface="Arial"/>
              <a:buChar char="•"/>
            </a:pPr>
            <a:r>
              <a:rPr lang="en-US" b="true" sz="2275">
                <a:solidFill>
                  <a:srgbClr val="363739"/>
                </a:solidFill>
                <a:latin typeface="Barlow Semi-Bold"/>
                <a:ea typeface="Barlow Semi-Bold"/>
                <a:cs typeface="Barlow Semi-Bold"/>
                <a:sym typeface="Barlow Semi-Bold"/>
              </a:rPr>
              <a:t>Devices access the server’s web-based dashboard using a browser.</a:t>
            </a:r>
          </a:p>
          <a:p>
            <a:pPr algn="just" marL="0" indent="0" lvl="0">
              <a:lnSpc>
                <a:spcPts val="4430"/>
              </a:lnSpc>
            </a:pPr>
            <a:r>
              <a:rPr lang="en-US" b="true" sz="2575">
                <a:solidFill>
                  <a:srgbClr val="363739"/>
                </a:solidFill>
                <a:latin typeface="Barlow Bold"/>
                <a:ea typeface="Barlow Bold"/>
                <a:cs typeface="Barlow Bold"/>
                <a:sym typeface="Barlow Bold"/>
              </a:rPr>
              <a:t>Device Registration and Control</a:t>
            </a:r>
          </a:p>
          <a:p>
            <a:pPr algn="just" marL="491378" indent="-245689" lvl="1">
              <a:lnSpc>
                <a:spcPts val="3914"/>
              </a:lnSpc>
              <a:buFont typeface="Arial"/>
              <a:buChar char="•"/>
            </a:pPr>
            <a:r>
              <a:rPr lang="en-US" b="true" sz="2275">
                <a:solidFill>
                  <a:srgbClr val="363739"/>
                </a:solidFill>
                <a:latin typeface="Barlow Semi-Bold"/>
                <a:ea typeface="Barlow Semi-Bold"/>
                <a:cs typeface="Barlow Semi-Bold"/>
                <a:sym typeface="Barlow Semi-Bold"/>
              </a:rPr>
              <a:t>Devices either register with the server or are configured manually through the server dashboard.</a:t>
            </a:r>
          </a:p>
          <a:p>
            <a:pPr algn="just" marL="491378" indent="-245689" lvl="1">
              <a:lnSpc>
                <a:spcPts val="3914"/>
              </a:lnSpc>
              <a:buFont typeface="Arial"/>
              <a:buChar char="•"/>
            </a:pPr>
            <a:r>
              <a:rPr lang="en-US" b="true" sz="2275">
                <a:solidFill>
                  <a:srgbClr val="363739"/>
                </a:solidFill>
                <a:latin typeface="Barlow Semi-Bold"/>
                <a:ea typeface="Barlow Semi-Bold"/>
                <a:cs typeface="Barlow Semi-Bold"/>
                <a:sym typeface="Barlow Semi-Bold"/>
              </a:rPr>
              <a:t>Users can simulate turning devices on or off and adjusting settings (such as thermostat values) from a PC or mobile browser.</a:t>
            </a:r>
          </a:p>
          <a:p>
            <a:pPr algn="just" marL="0" indent="0" lvl="0">
              <a:lnSpc>
                <a:spcPts val="4430"/>
              </a:lnSpc>
            </a:pPr>
            <a:r>
              <a:rPr lang="en-US" b="true" sz="2575">
                <a:solidFill>
                  <a:srgbClr val="363739"/>
                </a:solidFill>
                <a:latin typeface="Barlow Bold"/>
                <a:ea typeface="Barlow Bold"/>
                <a:cs typeface="Barlow Bold"/>
                <a:sym typeface="Barlow Bold"/>
              </a:rPr>
              <a:t>Data Communication</a:t>
            </a:r>
          </a:p>
          <a:p>
            <a:pPr algn="just" marL="491378" indent="-245689" lvl="1">
              <a:lnSpc>
                <a:spcPts val="3914"/>
              </a:lnSpc>
              <a:buFont typeface="Arial"/>
              <a:buChar char="•"/>
            </a:pPr>
            <a:r>
              <a:rPr lang="en-US" b="true" sz="2275">
                <a:solidFill>
                  <a:srgbClr val="363739"/>
                </a:solidFill>
                <a:latin typeface="Barlow Semi-Bold"/>
                <a:ea typeface="Barlow Semi-Bold"/>
                <a:cs typeface="Barlow Semi-Bold"/>
                <a:sym typeface="Barlow Semi-Bold"/>
              </a:rPr>
              <a:t>The router manages wireless communication, while routing and switching facilitate accurate packet delivery.</a:t>
            </a:r>
          </a:p>
          <a:p>
            <a:pPr algn="just" marL="491378" indent="-245689" lvl="1">
              <a:lnSpc>
                <a:spcPts val="3914"/>
              </a:lnSpc>
              <a:buFont typeface="Arial"/>
              <a:buChar char="•"/>
            </a:pPr>
            <a:r>
              <a:rPr lang="en-US" b="true" sz="2275">
                <a:solidFill>
                  <a:srgbClr val="363739"/>
                </a:solidFill>
                <a:latin typeface="Barlow Semi-Bold"/>
                <a:ea typeface="Barlow Semi-Bold"/>
                <a:cs typeface="Barlow Semi-Bold"/>
                <a:sym typeface="Barlow Semi-Bold"/>
              </a:rPr>
              <a:t>IP-based grouping provides logical segmentation among personal, guest, and IoT devices.</a:t>
            </a:r>
          </a:p>
          <a:p>
            <a:pPr algn="just" marL="0" indent="0" lvl="0">
              <a:lnSpc>
                <a:spcPts val="4265"/>
              </a:lnSpc>
            </a:pPr>
            <a:r>
              <a:rPr lang="en-US" b="true" sz="2479">
                <a:solidFill>
                  <a:srgbClr val="363739"/>
                </a:solidFill>
                <a:latin typeface="Barlow Bold"/>
                <a:ea typeface="Barlow Bold"/>
                <a:cs typeface="Barlow Bold"/>
                <a:sym typeface="Barlow Bold"/>
              </a:rPr>
              <a:t>Monitoring and Response</a:t>
            </a:r>
          </a:p>
          <a:p>
            <a:pPr algn="just" marL="492252" indent="-246126" lvl="1">
              <a:lnSpc>
                <a:spcPts val="3921"/>
              </a:lnSpc>
              <a:buFont typeface="Arial"/>
              <a:buChar char="•"/>
            </a:pPr>
            <a:r>
              <a:rPr lang="en-US" b="true" sz="2279">
                <a:solidFill>
                  <a:srgbClr val="363739"/>
                </a:solidFill>
                <a:latin typeface="Barlow Semi-Bold"/>
                <a:ea typeface="Barlow Semi-Bold"/>
                <a:cs typeface="Barlow Semi-Bold"/>
                <a:sym typeface="Barlow Semi-Bold"/>
              </a:rPr>
              <a:t>Inputs from sensors (such as fire and temperature) can trigger changes in other devices (like the AC or windows) based on predefined automation logic.</a:t>
            </a:r>
          </a:p>
          <a:p>
            <a:pPr algn="just" marL="492252" indent="-246126" lvl="1">
              <a:lnSpc>
                <a:spcPts val="3921"/>
              </a:lnSpc>
              <a:buFont typeface="Arial"/>
              <a:buChar char="•"/>
            </a:pPr>
            <a:r>
              <a:rPr lang="en-US" b="true" sz="2279">
                <a:solidFill>
                  <a:srgbClr val="363739"/>
                </a:solidFill>
                <a:latin typeface="Barlow Semi-Bold"/>
                <a:ea typeface="Barlow Semi-Bold"/>
                <a:cs typeface="Barlow Semi-Bold"/>
                <a:sym typeface="Barlow Semi-Bold"/>
              </a:rPr>
              <a:t>The server logs or displays real-time control changes, creating an interactive automation experience.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5F5EF"/>
        </a:solidFill>
      </p:bgPr>
    </p:bg>
    <p:spTree>
      <p:nvGrpSpPr>
        <p:cNvPr id="1" name=""/>
        <p:cNvGrpSpPr/>
        <p:nvPr/>
      </p:nvGrpSpPr>
      <p:grpSpPr>
        <a:xfrm>
          <a:off x="0" y="0"/>
          <a:ext cx="0" cy="0"/>
          <a:chOff x="0" y="0"/>
          <a:chExt cx="0" cy="0"/>
        </a:xfrm>
      </p:grpSpPr>
      <p:sp>
        <p:nvSpPr>
          <p:cNvPr name="TextBox 2" id="2"/>
          <p:cNvSpPr txBox="true"/>
          <p:nvPr/>
        </p:nvSpPr>
        <p:spPr>
          <a:xfrm rot="0">
            <a:off x="1028700" y="1028700"/>
            <a:ext cx="6711366" cy="1228725"/>
          </a:xfrm>
          <a:prstGeom prst="rect">
            <a:avLst/>
          </a:prstGeom>
        </p:spPr>
        <p:txBody>
          <a:bodyPr anchor="t" rtlCol="false" tIns="0" lIns="0" bIns="0" rIns="0">
            <a:spAutoFit/>
          </a:bodyPr>
          <a:lstStyle/>
          <a:p>
            <a:pPr algn="l" marL="0" indent="0" lvl="0">
              <a:lnSpc>
                <a:spcPts val="9720"/>
              </a:lnSpc>
            </a:pPr>
            <a:r>
              <a:rPr lang="en-US" b="true" sz="8100">
                <a:solidFill>
                  <a:srgbClr val="363739"/>
                </a:solidFill>
                <a:latin typeface="Barlow Semi-Bold"/>
                <a:ea typeface="Barlow Semi-Bold"/>
                <a:cs typeface="Barlow Semi-Bold"/>
                <a:sym typeface="Barlow Semi-Bold"/>
              </a:rPr>
              <a:t>TOOLS USED</a:t>
            </a:r>
          </a:p>
        </p:txBody>
      </p:sp>
      <p:sp>
        <p:nvSpPr>
          <p:cNvPr name="TextBox 3" id="3"/>
          <p:cNvSpPr txBox="true"/>
          <p:nvPr/>
        </p:nvSpPr>
        <p:spPr>
          <a:xfrm rot="0">
            <a:off x="1028700" y="2809479"/>
            <a:ext cx="5243646" cy="3322320"/>
          </a:xfrm>
          <a:prstGeom prst="rect">
            <a:avLst/>
          </a:prstGeom>
        </p:spPr>
        <p:txBody>
          <a:bodyPr anchor="t" rtlCol="false" tIns="0" lIns="0" bIns="0" rIns="0">
            <a:spAutoFit/>
          </a:bodyPr>
          <a:lstStyle/>
          <a:p>
            <a:pPr algn="l" marL="582928" indent="-291464" lvl="1">
              <a:lnSpc>
                <a:spcPts val="3779"/>
              </a:lnSpc>
              <a:buFont typeface="Arial"/>
              <a:buChar char="•"/>
            </a:pPr>
            <a:r>
              <a:rPr lang="en-US" sz="2699">
                <a:solidFill>
                  <a:srgbClr val="363739"/>
                </a:solidFill>
                <a:latin typeface="Barlow"/>
                <a:ea typeface="Barlow"/>
                <a:cs typeface="Barlow"/>
                <a:sym typeface="Barlow"/>
              </a:rPr>
              <a:t>C</a:t>
            </a:r>
            <a:r>
              <a:rPr lang="en-US" sz="2699">
                <a:solidFill>
                  <a:srgbClr val="363739"/>
                </a:solidFill>
                <a:latin typeface="Barlow"/>
                <a:ea typeface="Barlow"/>
                <a:cs typeface="Barlow"/>
                <a:sym typeface="Barlow"/>
              </a:rPr>
              <a:t>isco Packet Tracer</a:t>
            </a:r>
          </a:p>
          <a:p>
            <a:pPr algn="l" marL="582928" indent="-291464" lvl="1">
              <a:lnSpc>
                <a:spcPts val="3779"/>
              </a:lnSpc>
              <a:buFont typeface="Arial"/>
              <a:buChar char="•"/>
            </a:pPr>
            <a:r>
              <a:rPr lang="en-US" sz="2699">
                <a:solidFill>
                  <a:srgbClr val="363739"/>
                </a:solidFill>
                <a:latin typeface="Barlow"/>
                <a:ea typeface="Barlow"/>
                <a:cs typeface="Barlow"/>
                <a:sym typeface="Barlow"/>
              </a:rPr>
              <a:t>Wireless Router</a:t>
            </a:r>
          </a:p>
          <a:p>
            <a:pPr algn="l" marL="582928" indent="-291464" lvl="1">
              <a:lnSpc>
                <a:spcPts val="3779"/>
              </a:lnSpc>
              <a:buFont typeface="Arial"/>
              <a:buChar char="•"/>
            </a:pPr>
            <a:r>
              <a:rPr lang="en-US" sz="2699">
                <a:solidFill>
                  <a:srgbClr val="363739"/>
                </a:solidFill>
                <a:latin typeface="Barlow"/>
                <a:ea typeface="Barlow"/>
                <a:cs typeface="Barlow"/>
                <a:sym typeface="Barlow"/>
              </a:rPr>
              <a:t>Switches</a:t>
            </a:r>
          </a:p>
          <a:p>
            <a:pPr algn="l" marL="582928" indent="-291464" lvl="1">
              <a:lnSpc>
                <a:spcPts val="3779"/>
              </a:lnSpc>
              <a:buFont typeface="Arial"/>
              <a:buChar char="•"/>
            </a:pPr>
            <a:r>
              <a:rPr lang="en-US" sz="2699">
                <a:solidFill>
                  <a:srgbClr val="363739"/>
                </a:solidFill>
                <a:latin typeface="Barlow"/>
                <a:ea typeface="Barlow"/>
                <a:cs typeface="Barlow"/>
                <a:sym typeface="Barlow"/>
              </a:rPr>
              <a:t>End Devices: (IOT and User)</a:t>
            </a:r>
          </a:p>
          <a:p>
            <a:pPr algn="l" marL="582928" indent="-291464" lvl="1">
              <a:lnSpc>
                <a:spcPts val="3779"/>
              </a:lnSpc>
              <a:buFont typeface="Arial"/>
              <a:buChar char="•"/>
            </a:pPr>
            <a:r>
              <a:rPr lang="en-US" sz="2699">
                <a:solidFill>
                  <a:srgbClr val="363739"/>
                </a:solidFill>
                <a:latin typeface="Barlow"/>
                <a:ea typeface="Barlow"/>
                <a:cs typeface="Barlow"/>
                <a:sym typeface="Barlow"/>
              </a:rPr>
              <a:t>Server</a:t>
            </a:r>
          </a:p>
          <a:p>
            <a:pPr algn="l" marL="582928" indent="-291464" lvl="1">
              <a:lnSpc>
                <a:spcPts val="3779"/>
              </a:lnSpc>
              <a:buFont typeface="Arial"/>
              <a:buChar char="•"/>
            </a:pPr>
            <a:r>
              <a:rPr lang="en-US" sz="2699">
                <a:solidFill>
                  <a:srgbClr val="363739"/>
                </a:solidFill>
                <a:latin typeface="Barlow"/>
                <a:ea typeface="Barlow"/>
                <a:cs typeface="Barlow"/>
                <a:sym typeface="Barlow"/>
              </a:rPr>
              <a:t>DHCP Service</a:t>
            </a:r>
          </a:p>
          <a:p>
            <a:pPr algn="l" marL="582928" indent="-291464" lvl="1">
              <a:lnSpc>
                <a:spcPts val="3779"/>
              </a:lnSpc>
              <a:buFont typeface="Arial"/>
              <a:buChar char="•"/>
            </a:pPr>
            <a:r>
              <a:rPr lang="en-US" sz="2699">
                <a:solidFill>
                  <a:srgbClr val="363739"/>
                </a:solidFill>
                <a:latin typeface="Barlow"/>
                <a:ea typeface="Barlow"/>
                <a:cs typeface="Barlow"/>
                <a:sym typeface="Barlow"/>
              </a:rPr>
              <a:t>Web Browser (in simulation)</a:t>
            </a:r>
          </a:p>
        </p:txBody>
      </p:sp>
      <p:sp>
        <p:nvSpPr>
          <p:cNvPr name="Freeform 4" id="4"/>
          <p:cNvSpPr/>
          <p:nvPr/>
        </p:nvSpPr>
        <p:spPr>
          <a:xfrm flipH="false" flipV="false" rot="0">
            <a:off x="16062331" y="2866629"/>
            <a:ext cx="1196969" cy="1196969"/>
          </a:xfrm>
          <a:custGeom>
            <a:avLst/>
            <a:gdLst/>
            <a:ahLst/>
            <a:cxnLst/>
            <a:rect r="r" b="b" t="t" l="l"/>
            <a:pathLst>
              <a:path h="1196969" w="1196969">
                <a:moveTo>
                  <a:pt x="0" y="0"/>
                </a:moveTo>
                <a:lnTo>
                  <a:pt x="1196969" y="0"/>
                </a:lnTo>
                <a:lnTo>
                  <a:pt x="1196969" y="1196968"/>
                </a:lnTo>
                <a:lnTo>
                  <a:pt x="0" y="11969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4502771" y="2866629"/>
            <a:ext cx="1103387" cy="1196969"/>
          </a:xfrm>
          <a:custGeom>
            <a:avLst/>
            <a:gdLst/>
            <a:ahLst/>
            <a:cxnLst/>
            <a:rect r="r" b="b" t="t" l="l"/>
            <a:pathLst>
              <a:path h="1196969" w="1103387">
                <a:moveTo>
                  <a:pt x="0" y="0"/>
                </a:moveTo>
                <a:lnTo>
                  <a:pt x="1103387" y="0"/>
                </a:lnTo>
                <a:lnTo>
                  <a:pt x="1103387" y="1196968"/>
                </a:lnTo>
                <a:lnTo>
                  <a:pt x="0" y="11969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2849629" y="2902538"/>
            <a:ext cx="1196969" cy="1125150"/>
          </a:xfrm>
          <a:custGeom>
            <a:avLst/>
            <a:gdLst/>
            <a:ahLst/>
            <a:cxnLst/>
            <a:rect r="r" b="b" t="t" l="l"/>
            <a:pathLst>
              <a:path h="1125150" w="1196969">
                <a:moveTo>
                  <a:pt x="0" y="0"/>
                </a:moveTo>
                <a:lnTo>
                  <a:pt x="1196969" y="0"/>
                </a:lnTo>
                <a:lnTo>
                  <a:pt x="1196969" y="1125150"/>
                </a:lnTo>
                <a:lnTo>
                  <a:pt x="0" y="112515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1196488" y="2894921"/>
            <a:ext cx="1196969" cy="1140385"/>
          </a:xfrm>
          <a:custGeom>
            <a:avLst/>
            <a:gdLst/>
            <a:ahLst/>
            <a:cxnLst/>
            <a:rect r="r" b="b" t="t" l="l"/>
            <a:pathLst>
              <a:path h="1140385" w="1196969">
                <a:moveTo>
                  <a:pt x="0" y="0"/>
                </a:moveTo>
                <a:lnTo>
                  <a:pt x="1196968" y="0"/>
                </a:lnTo>
                <a:lnTo>
                  <a:pt x="1196968" y="1140384"/>
                </a:lnTo>
                <a:lnTo>
                  <a:pt x="0" y="114038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9543346" y="2873157"/>
            <a:ext cx="1196969" cy="1183911"/>
          </a:xfrm>
          <a:custGeom>
            <a:avLst/>
            <a:gdLst/>
            <a:ahLst/>
            <a:cxnLst/>
            <a:rect r="r" b="b" t="t" l="l"/>
            <a:pathLst>
              <a:path h="1183911" w="1196969">
                <a:moveTo>
                  <a:pt x="0" y="0"/>
                </a:moveTo>
                <a:lnTo>
                  <a:pt x="1196969" y="0"/>
                </a:lnTo>
                <a:lnTo>
                  <a:pt x="1196969" y="1183911"/>
                </a:lnTo>
                <a:lnTo>
                  <a:pt x="0" y="118391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9543346" y="8196262"/>
            <a:ext cx="1196969" cy="1062038"/>
          </a:xfrm>
          <a:custGeom>
            <a:avLst/>
            <a:gdLst/>
            <a:ahLst/>
            <a:cxnLst/>
            <a:rect r="r" b="b" t="t" l="l"/>
            <a:pathLst>
              <a:path h="1062038" w="1196969">
                <a:moveTo>
                  <a:pt x="0" y="0"/>
                </a:moveTo>
                <a:lnTo>
                  <a:pt x="1196969" y="0"/>
                </a:lnTo>
                <a:lnTo>
                  <a:pt x="1196969" y="1062038"/>
                </a:lnTo>
                <a:lnTo>
                  <a:pt x="0" y="106203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0">
            <a:off x="14427351" y="1050931"/>
            <a:ext cx="1018511" cy="1196969"/>
          </a:xfrm>
          <a:custGeom>
            <a:avLst/>
            <a:gdLst/>
            <a:ahLst/>
            <a:cxnLst/>
            <a:rect r="r" b="b" t="t" l="l"/>
            <a:pathLst>
              <a:path h="1196969" w="1018511">
                <a:moveTo>
                  <a:pt x="0" y="0"/>
                </a:moveTo>
                <a:lnTo>
                  <a:pt x="1018511" y="0"/>
                </a:lnTo>
                <a:lnTo>
                  <a:pt x="1018511" y="1196969"/>
                </a:lnTo>
                <a:lnTo>
                  <a:pt x="0" y="119696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1" id="11"/>
          <p:cNvSpPr/>
          <p:nvPr/>
        </p:nvSpPr>
        <p:spPr>
          <a:xfrm flipH="false" flipV="false" rot="0">
            <a:off x="12544547" y="1160835"/>
            <a:ext cx="1196969" cy="977162"/>
          </a:xfrm>
          <a:custGeom>
            <a:avLst/>
            <a:gdLst/>
            <a:ahLst/>
            <a:cxnLst/>
            <a:rect r="r" b="b" t="t" l="l"/>
            <a:pathLst>
              <a:path h="977162" w="1196969">
                <a:moveTo>
                  <a:pt x="0" y="0"/>
                </a:moveTo>
                <a:lnTo>
                  <a:pt x="1196968" y="0"/>
                </a:lnTo>
                <a:lnTo>
                  <a:pt x="1196968" y="977162"/>
                </a:lnTo>
                <a:lnTo>
                  <a:pt x="0" y="977162"/>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2" id="12"/>
          <p:cNvSpPr/>
          <p:nvPr/>
        </p:nvSpPr>
        <p:spPr>
          <a:xfrm flipH="false" flipV="false" rot="0">
            <a:off x="10967214" y="1238094"/>
            <a:ext cx="1196969" cy="822644"/>
          </a:xfrm>
          <a:custGeom>
            <a:avLst/>
            <a:gdLst/>
            <a:ahLst/>
            <a:cxnLst/>
            <a:rect r="r" b="b" t="t" l="l"/>
            <a:pathLst>
              <a:path h="822644" w="1196969">
                <a:moveTo>
                  <a:pt x="0" y="0"/>
                </a:moveTo>
                <a:lnTo>
                  <a:pt x="1196968" y="0"/>
                </a:lnTo>
                <a:lnTo>
                  <a:pt x="1196968" y="822644"/>
                </a:lnTo>
                <a:lnTo>
                  <a:pt x="0" y="82264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3" id="13"/>
          <p:cNvSpPr/>
          <p:nvPr/>
        </p:nvSpPr>
        <p:spPr>
          <a:xfrm flipH="false" flipV="false" rot="0">
            <a:off x="9702216" y="1050931"/>
            <a:ext cx="879228" cy="1196969"/>
          </a:xfrm>
          <a:custGeom>
            <a:avLst/>
            <a:gdLst/>
            <a:ahLst/>
            <a:cxnLst/>
            <a:rect r="r" b="b" t="t" l="l"/>
            <a:pathLst>
              <a:path h="1196969" w="879228">
                <a:moveTo>
                  <a:pt x="0" y="0"/>
                </a:moveTo>
                <a:lnTo>
                  <a:pt x="879228" y="0"/>
                </a:lnTo>
                <a:lnTo>
                  <a:pt x="879228" y="1196969"/>
                </a:lnTo>
                <a:lnTo>
                  <a:pt x="0" y="1196969"/>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4" id="14"/>
          <p:cNvSpPr/>
          <p:nvPr/>
        </p:nvSpPr>
        <p:spPr>
          <a:xfrm flipH="false" flipV="false" rot="0">
            <a:off x="16210320" y="1050931"/>
            <a:ext cx="900991" cy="1196969"/>
          </a:xfrm>
          <a:custGeom>
            <a:avLst/>
            <a:gdLst/>
            <a:ahLst/>
            <a:cxnLst/>
            <a:rect r="r" b="b" t="t" l="l"/>
            <a:pathLst>
              <a:path h="1196969" w="900991">
                <a:moveTo>
                  <a:pt x="0" y="0"/>
                </a:moveTo>
                <a:lnTo>
                  <a:pt x="900991" y="0"/>
                </a:lnTo>
                <a:lnTo>
                  <a:pt x="900991" y="1196969"/>
                </a:lnTo>
                <a:lnTo>
                  <a:pt x="0" y="1196969"/>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5" id="15"/>
          <p:cNvSpPr/>
          <p:nvPr/>
        </p:nvSpPr>
        <p:spPr>
          <a:xfrm flipH="false" flipV="false" rot="0">
            <a:off x="11174763" y="4582519"/>
            <a:ext cx="1196969" cy="1129503"/>
          </a:xfrm>
          <a:custGeom>
            <a:avLst/>
            <a:gdLst/>
            <a:ahLst/>
            <a:cxnLst/>
            <a:rect r="r" b="b" t="t" l="l"/>
            <a:pathLst>
              <a:path h="1129503" w="1196969">
                <a:moveTo>
                  <a:pt x="0" y="0"/>
                </a:moveTo>
                <a:lnTo>
                  <a:pt x="1196968" y="0"/>
                </a:lnTo>
                <a:lnTo>
                  <a:pt x="1196968" y="1129503"/>
                </a:lnTo>
                <a:lnTo>
                  <a:pt x="0" y="1129503"/>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16" id="16"/>
          <p:cNvSpPr/>
          <p:nvPr/>
        </p:nvSpPr>
        <p:spPr>
          <a:xfrm flipH="false" flipV="false" rot="0">
            <a:off x="9543346" y="4550963"/>
            <a:ext cx="1196969" cy="1192616"/>
          </a:xfrm>
          <a:custGeom>
            <a:avLst/>
            <a:gdLst/>
            <a:ahLst/>
            <a:cxnLst/>
            <a:rect r="r" b="b" t="t" l="l"/>
            <a:pathLst>
              <a:path h="1192616" w="1196969">
                <a:moveTo>
                  <a:pt x="0" y="0"/>
                </a:moveTo>
                <a:lnTo>
                  <a:pt x="1196969" y="0"/>
                </a:lnTo>
                <a:lnTo>
                  <a:pt x="1196969" y="1192616"/>
                </a:lnTo>
                <a:lnTo>
                  <a:pt x="0" y="1192616"/>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Freeform 17" id="17"/>
          <p:cNvSpPr/>
          <p:nvPr/>
        </p:nvSpPr>
        <p:spPr>
          <a:xfrm flipH="false" flipV="false" rot="0">
            <a:off x="12806179" y="4566197"/>
            <a:ext cx="1351334" cy="1162148"/>
          </a:xfrm>
          <a:custGeom>
            <a:avLst/>
            <a:gdLst/>
            <a:ahLst/>
            <a:cxnLst/>
            <a:rect r="r" b="b" t="t" l="l"/>
            <a:pathLst>
              <a:path h="1162148" w="1351334">
                <a:moveTo>
                  <a:pt x="0" y="0"/>
                </a:moveTo>
                <a:lnTo>
                  <a:pt x="1351335" y="0"/>
                </a:lnTo>
                <a:lnTo>
                  <a:pt x="1351335" y="1162148"/>
                </a:lnTo>
                <a:lnTo>
                  <a:pt x="0" y="116214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p:spPr>
      </p:sp>
      <p:sp>
        <p:nvSpPr>
          <p:cNvPr name="Freeform 18" id="18"/>
          <p:cNvSpPr/>
          <p:nvPr/>
        </p:nvSpPr>
        <p:spPr>
          <a:xfrm flipH="false" flipV="false" rot="0">
            <a:off x="14591962" y="4548786"/>
            <a:ext cx="1035922" cy="1196969"/>
          </a:xfrm>
          <a:custGeom>
            <a:avLst/>
            <a:gdLst/>
            <a:ahLst/>
            <a:cxnLst/>
            <a:rect r="r" b="b" t="t" l="l"/>
            <a:pathLst>
              <a:path h="1196969" w="1035922">
                <a:moveTo>
                  <a:pt x="0" y="0"/>
                </a:moveTo>
                <a:lnTo>
                  <a:pt x="1035921" y="0"/>
                </a:lnTo>
                <a:lnTo>
                  <a:pt x="1035921" y="1196969"/>
                </a:lnTo>
                <a:lnTo>
                  <a:pt x="0" y="1196969"/>
                </a:lnTo>
                <a:lnTo>
                  <a:pt x="0" y="0"/>
                </a:lnTo>
                <a:close/>
              </a:path>
            </a:pathLst>
          </a:custGeom>
          <a:blipFill>
            <a:blip r:embed="rId30">
              <a:extLst>
                <a:ext uri="{96DAC541-7B7A-43D3-8B79-37D633B846F1}">
                  <asvg:svgBlip xmlns:asvg="http://schemas.microsoft.com/office/drawing/2016/SVG/main" r:embed="rId31"/>
                </a:ext>
              </a:extLst>
            </a:blip>
            <a:stretch>
              <a:fillRect l="0" t="0" r="0" b="0"/>
            </a:stretch>
          </a:blipFill>
        </p:spPr>
      </p:sp>
      <p:sp>
        <p:nvSpPr>
          <p:cNvPr name="Freeform 19" id="19"/>
          <p:cNvSpPr/>
          <p:nvPr/>
        </p:nvSpPr>
        <p:spPr>
          <a:xfrm flipH="false" flipV="false" rot="0">
            <a:off x="16062331" y="4574902"/>
            <a:ext cx="1196969" cy="1144737"/>
          </a:xfrm>
          <a:custGeom>
            <a:avLst/>
            <a:gdLst/>
            <a:ahLst/>
            <a:cxnLst/>
            <a:rect r="r" b="b" t="t" l="l"/>
            <a:pathLst>
              <a:path h="1144737" w="1196969">
                <a:moveTo>
                  <a:pt x="0" y="0"/>
                </a:moveTo>
                <a:lnTo>
                  <a:pt x="1196969" y="0"/>
                </a:lnTo>
                <a:lnTo>
                  <a:pt x="1196969" y="1144737"/>
                </a:lnTo>
                <a:lnTo>
                  <a:pt x="0" y="1144737"/>
                </a:lnTo>
                <a:lnTo>
                  <a:pt x="0" y="0"/>
                </a:lnTo>
                <a:close/>
              </a:path>
            </a:pathLst>
          </a:custGeom>
          <a:blipFill>
            <a:blip r:embed="rId32">
              <a:extLst>
                <a:ext uri="{96DAC541-7B7A-43D3-8B79-37D633B846F1}">
                  <asvg:svgBlip xmlns:asvg="http://schemas.microsoft.com/office/drawing/2016/SVG/main" r:embed="rId33"/>
                </a:ext>
              </a:extLst>
            </a:blip>
            <a:stretch>
              <a:fillRect l="0" t="0" r="0" b="0"/>
            </a:stretch>
          </a:blipFill>
        </p:spPr>
      </p:sp>
      <p:sp>
        <p:nvSpPr>
          <p:cNvPr name="Freeform 20" id="20"/>
          <p:cNvSpPr/>
          <p:nvPr/>
        </p:nvSpPr>
        <p:spPr>
          <a:xfrm flipH="false" flipV="false" rot="0">
            <a:off x="16138502" y="6194425"/>
            <a:ext cx="1044627" cy="1196969"/>
          </a:xfrm>
          <a:custGeom>
            <a:avLst/>
            <a:gdLst/>
            <a:ahLst/>
            <a:cxnLst/>
            <a:rect r="r" b="b" t="t" l="l"/>
            <a:pathLst>
              <a:path h="1196969" w="1044627">
                <a:moveTo>
                  <a:pt x="0" y="0"/>
                </a:moveTo>
                <a:lnTo>
                  <a:pt x="1044627" y="0"/>
                </a:lnTo>
                <a:lnTo>
                  <a:pt x="1044627" y="1196969"/>
                </a:lnTo>
                <a:lnTo>
                  <a:pt x="0" y="1196969"/>
                </a:lnTo>
                <a:lnTo>
                  <a:pt x="0" y="0"/>
                </a:lnTo>
                <a:close/>
              </a:path>
            </a:pathLst>
          </a:custGeom>
          <a:blipFill>
            <a:blip r:embed="rId34">
              <a:extLst>
                <a:ext uri="{96DAC541-7B7A-43D3-8B79-37D633B846F1}">
                  <asvg:svgBlip xmlns:asvg="http://schemas.microsoft.com/office/drawing/2016/SVG/main" r:embed="rId35"/>
                </a:ext>
              </a:extLst>
            </a:blip>
            <a:stretch>
              <a:fillRect l="0" t="0" r="0" b="0"/>
            </a:stretch>
          </a:blipFill>
        </p:spPr>
      </p:sp>
      <p:sp>
        <p:nvSpPr>
          <p:cNvPr name="Freeform 21" id="21"/>
          <p:cNvSpPr/>
          <p:nvPr/>
        </p:nvSpPr>
        <p:spPr>
          <a:xfrm flipH="false" flipV="false" rot="0">
            <a:off x="14510932" y="6194425"/>
            <a:ext cx="900991" cy="1196969"/>
          </a:xfrm>
          <a:custGeom>
            <a:avLst/>
            <a:gdLst/>
            <a:ahLst/>
            <a:cxnLst/>
            <a:rect r="r" b="b" t="t" l="l"/>
            <a:pathLst>
              <a:path h="1196969" w="900991">
                <a:moveTo>
                  <a:pt x="0" y="0"/>
                </a:moveTo>
                <a:lnTo>
                  <a:pt x="900991" y="0"/>
                </a:lnTo>
                <a:lnTo>
                  <a:pt x="900991" y="1196969"/>
                </a:lnTo>
                <a:lnTo>
                  <a:pt x="0" y="1196969"/>
                </a:lnTo>
                <a:lnTo>
                  <a:pt x="0" y="0"/>
                </a:lnTo>
                <a:close/>
              </a:path>
            </a:pathLst>
          </a:custGeom>
          <a:blipFill>
            <a:blip r:embed="rId36">
              <a:extLst>
                <a:ext uri="{96DAC541-7B7A-43D3-8B79-37D633B846F1}">
                  <asvg:svgBlip xmlns:asvg="http://schemas.microsoft.com/office/drawing/2016/SVG/main" r:embed="rId37"/>
                </a:ext>
              </a:extLst>
            </a:blip>
            <a:stretch>
              <a:fillRect l="0" t="0" r="0" b="0"/>
            </a:stretch>
          </a:blipFill>
        </p:spPr>
      </p:sp>
      <p:sp>
        <p:nvSpPr>
          <p:cNvPr name="Freeform 22" id="22"/>
          <p:cNvSpPr/>
          <p:nvPr/>
        </p:nvSpPr>
        <p:spPr>
          <a:xfrm flipH="false" flipV="false" rot="0">
            <a:off x="13068348" y="6194425"/>
            <a:ext cx="716005" cy="1196969"/>
          </a:xfrm>
          <a:custGeom>
            <a:avLst/>
            <a:gdLst/>
            <a:ahLst/>
            <a:cxnLst/>
            <a:rect r="r" b="b" t="t" l="l"/>
            <a:pathLst>
              <a:path h="1196969" w="716005">
                <a:moveTo>
                  <a:pt x="0" y="0"/>
                </a:moveTo>
                <a:lnTo>
                  <a:pt x="716005" y="0"/>
                </a:lnTo>
                <a:lnTo>
                  <a:pt x="716005" y="1196969"/>
                </a:lnTo>
                <a:lnTo>
                  <a:pt x="0" y="1196969"/>
                </a:lnTo>
                <a:lnTo>
                  <a:pt x="0" y="0"/>
                </a:lnTo>
                <a:close/>
              </a:path>
            </a:pathLst>
          </a:custGeom>
          <a:blipFill>
            <a:blip r:embed="rId38">
              <a:extLst>
                <a:ext uri="{96DAC541-7B7A-43D3-8B79-37D633B846F1}">
                  <asvg:svgBlip xmlns:asvg="http://schemas.microsoft.com/office/drawing/2016/SVG/main" r:embed="rId39"/>
                </a:ext>
              </a:extLst>
            </a:blip>
            <a:stretch>
              <a:fillRect l="0" t="0" r="0" b="0"/>
            </a:stretch>
          </a:blipFill>
        </p:spPr>
      </p:sp>
      <p:sp>
        <p:nvSpPr>
          <p:cNvPr name="Freeform 23" id="23"/>
          <p:cNvSpPr/>
          <p:nvPr/>
        </p:nvSpPr>
        <p:spPr>
          <a:xfrm flipH="false" flipV="false" rot="0">
            <a:off x="11466894" y="6194425"/>
            <a:ext cx="874875" cy="1196969"/>
          </a:xfrm>
          <a:custGeom>
            <a:avLst/>
            <a:gdLst/>
            <a:ahLst/>
            <a:cxnLst/>
            <a:rect r="r" b="b" t="t" l="l"/>
            <a:pathLst>
              <a:path h="1196969" w="874875">
                <a:moveTo>
                  <a:pt x="0" y="0"/>
                </a:moveTo>
                <a:lnTo>
                  <a:pt x="874875" y="0"/>
                </a:lnTo>
                <a:lnTo>
                  <a:pt x="874875" y="1196969"/>
                </a:lnTo>
                <a:lnTo>
                  <a:pt x="0" y="1196969"/>
                </a:lnTo>
                <a:lnTo>
                  <a:pt x="0" y="0"/>
                </a:lnTo>
                <a:close/>
              </a:path>
            </a:pathLst>
          </a:custGeom>
          <a:blipFill>
            <a:blip r:embed="rId40">
              <a:extLst>
                <a:ext uri="{96DAC541-7B7A-43D3-8B79-37D633B846F1}">
                  <asvg:svgBlip xmlns:asvg="http://schemas.microsoft.com/office/drawing/2016/SVG/main" r:embed="rId41"/>
                </a:ext>
              </a:extLst>
            </a:blip>
            <a:stretch>
              <a:fillRect l="0" t="0" r="0" b="0"/>
            </a:stretch>
          </a:blipFill>
        </p:spPr>
      </p:sp>
      <p:sp>
        <p:nvSpPr>
          <p:cNvPr name="Freeform 24" id="24"/>
          <p:cNvSpPr/>
          <p:nvPr/>
        </p:nvSpPr>
        <p:spPr>
          <a:xfrm flipH="false" flipV="false" rot="0">
            <a:off x="9543346" y="6194425"/>
            <a:ext cx="1196969" cy="1196969"/>
          </a:xfrm>
          <a:custGeom>
            <a:avLst/>
            <a:gdLst/>
            <a:ahLst/>
            <a:cxnLst/>
            <a:rect r="r" b="b" t="t" l="l"/>
            <a:pathLst>
              <a:path h="1196969" w="1196969">
                <a:moveTo>
                  <a:pt x="0" y="0"/>
                </a:moveTo>
                <a:lnTo>
                  <a:pt x="1196969" y="0"/>
                </a:lnTo>
                <a:lnTo>
                  <a:pt x="1196969" y="1196969"/>
                </a:lnTo>
                <a:lnTo>
                  <a:pt x="0" y="1196969"/>
                </a:lnTo>
                <a:lnTo>
                  <a:pt x="0" y="0"/>
                </a:lnTo>
                <a:close/>
              </a:path>
            </a:pathLst>
          </a:custGeom>
          <a:blipFill>
            <a:blip r:embed="rId42">
              <a:extLst>
                <a:ext uri="{96DAC541-7B7A-43D3-8B79-37D633B846F1}">
                  <asvg:svgBlip xmlns:asvg="http://schemas.microsoft.com/office/drawing/2016/SVG/main" r:embed="rId43"/>
                </a:ext>
              </a:extLst>
            </a:blip>
            <a:stretch>
              <a:fillRect l="0" t="0" r="0" b="0"/>
            </a:stretch>
          </a:blipFill>
        </p:spPr>
      </p:sp>
      <p:sp>
        <p:nvSpPr>
          <p:cNvPr name="Freeform 25" id="25"/>
          <p:cNvSpPr/>
          <p:nvPr/>
        </p:nvSpPr>
        <p:spPr>
          <a:xfrm flipH="false" flipV="false" rot="0">
            <a:off x="11280820" y="8146207"/>
            <a:ext cx="1196969" cy="1112093"/>
          </a:xfrm>
          <a:custGeom>
            <a:avLst/>
            <a:gdLst/>
            <a:ahLst/>
            <a:cxnLst/>
            <a:rect r="r" b="b" t="t" l="l"/>
            <a:pathLst>
              <a:path h="1112093" w="1196969">
                <a:moveTo>
                  <a:pt x="0" y="0"/>
                </a:moveTo>
                <a:lnTo>
                  <a:pt x="1196968" y="0"/>
                </a:lnTo>
                <a:lnTo>
                  <a:pt x="1196968" y="1112093"/>
                </a:lnTo>
                <a:lnTo>
                  <a:pt x="0" y="1112093"/>
                </a:lnTo>
                <a:lnTo>
                  <a:pt x="0" y="0"/>
                </a:lnTo>
                <a:close/>
              </a:path>
            </a:pathLst>
          </a:custGeom>
          <a:blipFill>
            <a:blip r:embed="rId44">
              <a:extLst>
                <a:ext uri="{96DAC541-7B7A-43D3-8B79-37D633B846F1}">
                  <asvg:svgBlip xmlns:asvg="http://schemas.microsoft.com/office/drawing/2016/SVG/main" r:embed="rId45"/>
                </a:ext>
              </a:extLst>
            </a:blip>
            <a:stretch>
              <a:fillRect l="0" t="0" r="0" b="0"/>
            </a:stretch>
          </a:blipFill>
        </p:spPr>
      </p:sp>
      <p:sp>
        <p:nvSpPr>
          <p:cNvPr name="Freeform 26" id="26"/>
          <p:cNvSpPr/>
          <p:nvPr/>
        </p:nvSpPr>
        <p:spPr>
          <a:xfrm flipH="false" flipV="false" rot="0">
            <a:off x="14329211" y="8061331"/>
            <a:ext cx="1192616" cy="1196969"/>
          </a:xfrm>
          <a:custGeom>
            <a:avLst/>
            <a:gdLst/>
            <a:ahLst/>
            <a:cxnLst/>
            <a:rect r="r" b="b" t="t" l="l"/>
            <a:pathLst>
              <a:path h="1196969" w="1192616">
                <a:moveTo>
                  <a:pt x="0" y="0"/>
                </a:moveTo>
                <a:lnTo>
                  <a:pt x="1192615" y="0"/>
                </a:lnTo>
                <a:lnTo>
                  <a:pt x="1192615" y="1196969"/>
                </a:lnTo>
                <a:lnTo>
                  <a:pt x="0" y="1196969"/>
                </a:lnTo>
                <a:lnTo>
                  <a:pt x="0" y="0"/>
                </a:lnTo>
                <a:close/>
              </a:path>
            </a:pathLst>
          </a:custGeom>
          <a:blipFill>
            <a:blip r:embed="rId46">
              <a:extLst>
                <a:ext uri="{96DAC541-7B7A-43D3-8B79-37D633B846F1}">
                  <asvg:svgBlip xmlns:asvg="http://schemas.microsoft.com/office/drawing/2016/SVG/main" r:embed="rId47"/>
                </a:ext>
              </a:extLst>
            </a:blip>
            <a:stretch>
              <a:fillRect l="0" t="0" r="0" b="0"/>
            </a:stretch>
          </a:blipFill>
        </p:spPr>
      </p:sp>
      <p:sp>
        <p:nvSpPr>
          <p:cNvPr name="Freeform 27" id="27"/>
          <p:cNvSpPr/>
          <p:nvPr/>
        </p:nvSpPr>
        <p:spPr>
          <a:xfrm flipH="false" flipV="false" rot="0">
            <a:off x="13018293" y="8061331"/>
            <a:ext cx="770412" cy="1196969"/>
          </a:xfrm>
          <a:custGeom>
            <a:avLst/>
            <a:gdLst/>
            <a:ahLst/>
            <a:cxnLst/>
            <a:rect r="r" b="b" t="t" l="l"/>
            <a:pathLst>
              <a:path h="1196969" w="770412">
                <a:moveTo>
                  <a:pt x="0" y="0"/>
                </a:moveTo>
                <a:lnTo>
                  <a:pt x="770413" y="0"/>
                </a:lnTo>
                <a:lnTo>
                  <a:pt x="770413" y="1196969"/>
                </a:lnTo>
                <a:lnTo>
                  <a:pt x="0" y="1196969"/>
                </a:lnTo>
                <a:lnTo>
                  <a:pt x="0" y="0"/>
                </a:lnTo>
                <a:close/>
              </a:path>
            </a:pathLst>
          </a:custGeom>
          <a:blipFill>
            <a:blip r:embed="rId48">
              <a:extLst>
                <a:ext uri="{96DAC541-7B7A-43D3-8B79-37D633B846F1}">
                  <asvg:svgBlip xmlns:asvg="http://schemas.microsoft.com/office/drawing/2016/SVG/main" r:embed="rId49"/>
                </a:ext>
              </a:extLst>
            </a:blip>
            <a:stretch>
              <a:fillRect l="0" t="0" r="0" b="0"/>
            </a:stretch>
          </a:blipFill>
        </p:spPr>
      </p:sp>
      <p:sp>
        <p:nvSpPr>
          <p:cNvPr name="Freeform 28" id="28"/>
          <p:cNvSpPr/>
          <p:nvPr/>
        </p:nvSpPr>
        <p:spPr>
          <a:xfrm flipH="false" flipV="false" rot="0">
            <a:off x="16062331" y="8061331"/>
            <a:ext cx="1196969" cy="1196969"/>
          </a:xfrm>
          <a:custGeom>
            <a:avLst/>
            <a:gdLst/>
            <a:ahLst/>
            <a:cxnLst/>
            <a:rect r="r" b="b" t="t" l="l"/>
            <a:pathLst>
              <a:path h="1196969" w="1196969">
                <a:moveTo>
                  <a:pt x="0" y="0"/>
                </a:moveTo>
                <a:lnTo>
                  <a:pt x="1196969" y="0"/>
                </a:lnTo>
                <a:lnTo>
                  <a:pt x="1196969" y="1196969"/>
                </a:lnTo>
                <a:lnTo>
                  <a:pt x="0" y="1196969"/>
                </a:lnTo>
                <a:lnTo>
                  <a:pt x="0" y="0"/>
                </a:lnTo>
                <a:close/>
              </a:path>
            </a:pathLst>
          </a:custGeom>
          <a:blipFill>
            <a:blip r:embed="rId50">
              <a:extLst>
                <a:ext uri="{96DAC541-7B7A-43D3-8B79-37D633B846F1}">
                  <asvg:svgBlip xmlns:asvg="http://schemas.microsoft.com/office/drawing/2016/SVG/main" r:embed="rId51"/>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5F5EF"/>
        </a:solidFill>
      </p:bgPr>
    </p:bg>
    <p:spTree>
      <p:nvGrpSpPr>
        <p:cNvPr id="1" name=""/>
        <p:cNvGrpSpPr/>
        <p:nvPr/>
      </p:nvGrpSpPr>
      <p:grpSpPr>
        <a:xfrm>
          <a:off x="0" y="0"/>
          <a:ext cx="0" cy="0"/>
          <a:chOff x="0" y="0"/>
          <a:chExt cx="0" cy="0"/>
        </a:xfrm>
      </p:grpSpPr>
      <p:grpSp>
        <p:nvGrpSpPr>
          <p:cNvPr name="Group 2" id="2"/>
          <p:cNvGrpSpPr/>
          <p:nvPr/>
        </p:nvGrpSpPr>
        <p:grpSpPr>
          <a:xfrm rot="0">
            <a:off x="1228562" y="1610794"/>
            <a:ext cx="3742734" cy="7065412"/>
            <a:chOff x="0" y="0"/>
            <a:chExt cx="11416014" cy="21550783"/>
          </a:xfrm>
        </p:grpSpPr>
        <p:sp>
          <p:nvSpPr>
            <p:cNvPr name="Freeform 3" id="3"/>
            <p:cNvSpPr/>
            <p:nvPr/>
          </p:nvSpPr>
          <p:spPr>
            <a:xfrm flipH="false" flipV="false" rot="0">
              <a:off x="0" y="0"/>
              <a:ext cx="11416014" cy="21550784"/>
            </a:xfrm>
            <a:custGeom>
              <a:avLst/>
              <a:gdLst/>
              <a:ahLst/>
              <a:cxnLst/>
              <a:rect r="r" b="b" t="t" l="l"/>
              <a:pathLst>
                <a:path h="21550784" w="11416014">
                  <a:moveTo>
                    <a:pt x="0" y="0"/>
                  </a:moveTo>
                  <a:lnTo>
                    <a:pt x="0" y="21550784"/>
                  </a:lnTo>
                  <a:lnTo>
                    <a:pt x="11416014" y="21550784"/>
                  </a:lnTo>
                  <a:lnTo>
                    <a:pt x="11416014" y="0"/>
                  </a:lnTo>
                  <a:lnTo>
                    <a:pt x="0" y="0"/>
                  </a:lnTo>
                  <a:close/>
                  <a:moveTo>
                    <a:pt x="11355054" y="21489823"/>
                  </a:moveTo>
                  <a:lnTo>
                    <a:pt x="59690" y="21489823"/>
                  </a:lnTo>
                  <a:lnTo>
                    <a:pt x="59690" y="59690"/>
                  </a:lnTo>
                  <a:lnTo>
                    <a:pt x="11355054" y="59690"/>
                  </a:lnTo>
                  <a:lnTo>
                    <a:pt x="11355054" y="21489823"/>
                  </a:lnTo>
                  <a:close/>
                </a:path>
              </a:pathLst>
            </a:custGeom>
            <a:solidFill>
              <a:srgbClr val="363739"/>
            </a:solidFill>
          </p:spPr>
        </p:sp>
      </p:grpSp>
      <p:grpSp>
        <p:nvGrpSpPr>
          <p:cNvPr name="Group 4" id="4"/>
          <p:cNvGrpSpPr>
            <a:grpSpLocks noChangeAspect="true"/>
          </p:cNvGrpSpPr>
          <p:nvPr/>
        </p:nvGrpSpPr>
        <p:grpSpPr>
          <a:xfrm rot="0">
            <a:off x="5257943" y="8964753"/>
            <a:ext cx="3621038" cy="3621038"/>
            <a:chOff x="0" y="0"/>
            <a:chExt cx="1708150" cy="1708150"/>
          </a:xfrm>
        </p:grpSpPr>
        <p:sp>
          <p:nvSpPr>
            <p:cNvPr name="Freeform 5" id="5"/>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EFBC49"/>
            </a:solidFill>
          </p:spPr>
        </p:sp>
      </p:grpSp>
      <p:grpSp>
        <p:nvGrpSpPr>
          <p:cNvPr name="Group 6" id="6"/>
          <p:cNvGrpSpPr/>
          <p:nvPr/>
        </p:nvGrpSpPr>
        <p:grpSpPr>
          <a:xfrm rot="0">
            <a:off x="5257943" y="1610794"/>
            <a:ext cx="3742734" cy="7065412"/>
            <a:chOff x="0" y="0"/>
            <a:chExt cx="11416014" cy="21550783"/>
          </a:xfrm>
        </p:grpSpPr>
        <p:sp>
          <p:nvSpPr>
            <p:cNvPr name="Freeform 7" id="7"/>
            <p:cNvSpPr/>
            <p:nvPr/>
          </p:nvSpPr>
          <p:spPr>
            <a:xfrm flipH="false" flipV="false" rot="0">
              <a:off x="0" y="0"/>
              <a:ext cx="11416014" cy="21550784"/>
            </a:xfrm>
            <a:custGeom>
              <a:avLst/>
              <a:gdLst/>
              <a:ahLst/>
              <a:cxnLst/>
              <a:rect r="r" b="b" t="t" l="l"/>
              <a:pathLst>
                <a:path h="21550784" w="11416014">
                  <a:moveTo>
                    <a:pt x="0" y="0"/>
                  </a:moveTo>
                  <a:lnTo>
                    <a:pt x="0" y="21550784"/>
                  </a:lnTo>
                  <a:lnTo>
                    <a:pt x="11416014" y="21550784"/>
                  </a:lnTo>
                  <a:lnTo>
                    <a:pt x="11416014" y="0"/>
                  </a:lnTo>
                  <a:lnTo>
                    <a:pt x="0" y="0"/>
                  </a:lnTo>
                  <a:close/>
                  <a:moveTo>
                    <a:pt x="11355054" y="21489823"/>
                  </a:moveTo>
                  <a:lnTo>
                    <a:pt x="59690" y="21489823"/>
                  </a:lnTo>
                  <a:lnTo>
                    <a:pt x="59690" y="59690"/>
                  </a:lnTo>
                  <a:lnTo>
                    <a:pt x="11355054" y="59690"/>
                  </a:lnTo>
                  <a:lnTo>
                    <a:pt x="11355054" y="21489823"/>
                  </a:lnTo>
                  <a:close/>
                </a:path>
              </a:pathLst>
            </a:custGeom>
            <a:solidFill>
              <a:srgbClr val="363739"/>
            </a:solidFill>
          </p:spPr>
        </p:sp>
      </p:grpSp>
      <p:grpSp>
        <p:nvGrpSpPr>
          <p:cNvPr name="Group 8" id="8"/>
          <p:cNvGrpSpPr/>
          <p:nvPr/>
        </p:nvGrpSpPr>
        <p:grpSpPr>
          <a:xfrm rot="0">
            <a:off x="9287323" y="1610794"/>
            <a:ext cx="3742734" cy="7065412"/>
            <a:chOff x="0" y="0"/>
            <a:chExt cx="11416014" cy="21550783"/>
          </a:xfrm>
        </p:grpSpPr>
        <p:sp>
          <p:nvSpPr>
            <p:cNvPr name="Freeform 9" id="9"/>
            <p:cNvSpPr/>
            <p:nvPr/>
          </p:nvSpPr>
          <p:spPr>
            <a:xfrm flipH="false" flipV="false" rot="0">
              <a:off x="0" y="0"/>
              <a:ext cx="11416014" cy="21550784"/>
            </a:xfrm>
            <a:custGeom>
              <a:avLst/>
              <a:gdLst/>
              <a:ahLst/>
              <a:cxnLst/>
              <a:rect r="r" b="b" t="t" l="l"/>
              <a:pathLst>
                <a:path h="21550784" w="11416014">
                  <a:moveTo>
                    <a:pt x="0" y="0"/>
                  </a:moveTo>
                  <a:lnTo>
                    <a:pt x="0" y="21550784"/>
                  </a:lnTo>
                  <a:lnTo>
                    <a:pt x="11416014" y="21550784"/>
                  </a:lnTo>
                  <a:lnTo>
                    <a:pt x="11416014" y="0"/>
                  </a:lnTo>
                  <a:lnTo>
                    <a:pt x="0" y="0"/>
                  </a:lnTo>
                  <a:close/>
                  <a:moveTo>
                    <a:pt x="11355054" y="21489823"/>
                  </a:moveTo>
                  <a:lnTo>
                    <a:pt x="59690" y="21489823"/>
                  </a:lnTo>
                  <a:lnTo>
                    <a:pt x="59690" y="59690"/>
                  </a:lnTo>
                  <a:lnTo>
                    <a:pt x="11355054" y="59690"/>
                  </a:lnTo>
                  <a:lnTo>
                    <a:pt x="11355054" y="21489823"/>
                  </a:lnTo>
                  <a:close/>
                </a:path>
              </a:pathLst>
            </a:custGeom>
            <a:solidFill>
              <a:srgbClr val="363739"/>
            </a:solidFill>
          </p:spPr>
        </p:sp>
      </p:grpSp>
      <p:grpSp>
        <p:nvGrpSpPr>
          <p:cNvPr name="Group 10" id="10"/>
          <p:cNvGrpSpPr/>
          <p:nvPr/>
        </p:nvGrpSpPr>
        <p:grpSpPr>
          <a:xfrm rot="0">
            <a:off x="13316704" y="1610794"/>
            <a:ext cx="3742734" cy="7065412"/>
            <a:chOff x="0" y="0"/>
            <a:chExt cx="11416014" cy="21550783"/>
          </a:xfrm>
        </p:grpSpPr>
        <p:sp>
          <p:nvSpPr>
            <p:cNvPr name="Freeform 11" id="11"/>
            <p:cNvSpPr/>
            <p:nvPr/>
          </p:nvSpPr>
          <p:spPr>
            <a:xfrm flipH="false" flipV="false" rot="0">
              <a:off x="0" y="0"/>
              <a:ext cx="11416014" cy="21550784"/>
            </a:xfrm>
            <a:custGeom>
              <a:avLst/>
              <a:gdLst/>
              <a:ahLst/>
              <a:cxnLst/>
              <a:rect r="r" b="b" t="t" l="l"/>
              <a:pathLst>
                <a:path h="21550784" w="11416014">
                  <a:moveTo>
                    <a:pt x="0" y="0"/>
                  </a:moveTo>
                  <a:lnTo>
                    <a:pt x="0" y="21550784"/>
                  </a:lnTo>
                  <a:lnTo>
                    <a:pt x="11416014" y="21550784"/>
                  </a:lnTo>
                  <a:lnTo>
                    <a:pt x="11416014" y="0"/>
                  </a:lnTo>
                  <a:lnTo>
                    <a:pt x="0" y="0"/>
                  </a:lnTo>
                  <a:close/>
                  <a:moveTo>
                    <a:pt x="11355054" y="21489823"/>
                  </a:moveTo>
                  <a:lnTo>
                    <a:pt x="59690" y="21489823"/>
                  </a:lnTo>
                  <a:lnTo>
                    <a:pt x="59690" y="59690"/>
                  </a:lnTo>
                  <a:lnTo>
                    <a:pt x="11355054" y="59690"/>
                  </a:lnTo>
                  <a:lnTo>
                    <a:pt x="11355054" y="21489823"/>
                  </a:lnTo>
                  <a:close/>
                </a:path>
              </a:pathLst>
            </a:custGeom>
            <a:solidFill>
              <a:srgbClr val="363739"/>
            </a:solidFill>
          </p:spPr>
        </p:sp>
      </p:grpSp>
      <p:grpSp>
        <p:nvGrpSpPr>
          <p:cNvPr name="Group 12" id="12"/>
          <p:cNvGrpSpPr/>
          <p:nvPr/>
        </p:nvGrpSpPr>
        <p:grpSpPr>
          <a:xfrm rot="0">
            <a:off x="1768208" y="1871461"/>
            <a:ext cx="2961916" cy="2792095"/>
            <a:chOff x="0" y="0"/>
            <a:chExt cx="3949221" cy="3722793"/>
          </a:xfrm>
        </p:grpSpPr>
        <p:sp>
          <p:nvSpPr>
            <p:cNvPr name="TextBox 13" id="13"/>
            <p:cNvSpPr txBox="true"/>
            <p:nvPr/>
          </p:nvSpPr>
          <p:spPr>
            <a:xfrm rot="0">
              <a:off x="0" y="-19050"/>
              <a:ext cx="3949221" cy="628650"/>
            </a:xfrm>
            <a:prstGeom prst="rect">
              <a:avLst/>
            </a:prstGeom>
          </p:spPr>
          <p:txBody>
            <a:bodyPr anchor="t" rtlCol="false" tIns="0" lIns="0" bIns="0" rIns="0">
              <a:spAutoFit/>
            </a:bodyPr>
            <a:lstStyle/>
            <a:p>
              <a:pPr algn="ctr" marL="0" indent="0" lvl="0">
                <a:lnSpc>
                  <a:spcPts val="3600"/>
                </a:lnSpc>
              </a:pPr>
              <a:r>
                <a:rPr lang="en-US" b="true" sz="3000">
                  <a:solidFill>
                    <a:srgbClr val="363739"/>
                  </a:solidFill>
                  <a:latin typeface="Barlow Semi-Bold"/>
                  <a:ea typeface="Barlow Semi-Bold"/>
                  <a:cs typeface="Barlow Semi-Bold"/>
                  <a:sym typeface="Barlow Semi-Bold"/>
                </a:rPr>
                <a:t>IP ADD</a:t>
              </a:r>
              <a:r>
                <a:rPr lang="en-US" b="true" sz="3000" u="none">
                  <a:solidFill>
                    <a:srgbClr val="363739"/>
                  </a:solidFill>
                  <a:latin typeface="Barlow Semi-Bold"/>
                  <a:ea typeface="Barlow Semi-Bold"/>
                  <a:cs typeface="Barlow Semi-Bold"/>
                  <a:sym typeface="Barlow Semi-Bold"/>
                </a:rPr>
                <a:t>RESSING</a:t>
              </a:r>
            </a:p>
          </p:txBody>
        </p:sp>
        <p:sp>
          <p:nvSpPr>
            <p:cNvPr name="TextBox 14" id="14"/>
            <p:cNvSpPr txBox="true"/>
            <p:nvPr/>
          </p:nvSpPr>
          <p:spPr>
            <a:xfrm rot="0">
              <a:off x="0" y="1086062"/>
              <a:ext cx="3949221" cy="2636732"/>
            </a:xfrm>
            <a:prstGeom prst="rect">
              <a:avLst/>
            </a:prstGeom>
          </p:spPr>
          <p:txBody>
            <a:bodyPr anchor="t" rtlCol="false" tIns="0" lIns="0" bIns="0" rIns="0">
              <a:spAutoFit/>
            </a:bodyPr>
            <a:lstStyle/>
            <a:p>
              <a:pPr algn="ctr" marL="0" indent="0" lvl="0">
                <a:lnSpc>
                  <a:spcPts val="3220"/>
                </a:lnSpc>
                <a:spcBef>
                  <a:spcPct val="0"/>
                </a:spcBef>
              </a:pPr>
              <a:r>
                <a:rPr lang="en-US" sz="2300">
                  <a:solidFill>
                    <a:srgbClr val="363739"/>
                  </a:solidFill>
                  <a:latin typeface="Barlow"/>
                  <a:ea typeface="Barlow"/>
                  <a:cs typeface="Barlow"/>
                  <a:sym typeface="Barlow"/>
                </a:rPr>
                <a:t>Use of bot</a:t>
              </a:r>
              <a:r>
                <a:rPr lang="en-US" sz="2300" u="none">
                  <a:solidFill>
                    <a:srgbClr val="363739"/>
                  </a:solidFill>
                  <a:latin typeface="Barlow"/>
                  <a:ea typeface="Barlow"/>
                  <a:cs typeface="Barlow"/>
                  <a:sym typeface="Barlow"/>
                </a:rPr>
                <a:t>h static IPs (for servers) and DHCP (for dynamic device assignment) to manage network identity.</a:t>
              </a:r>
            </a:p>
          </p:txBody>
        </p:sp>
      </p:grpSp>
      <p:grpSp>
        <p:nvGrpSpPr>
          <p:cNvPr name="Group 15" id="15"/>
          <p:cNvGrpSpPr/>
          <p:nvPr/>
        </p:nvGrpSpPr>
        <p:grpSpPr>
          <a:xfrm rot="0">
            <a:off x="5649132" y="1871461"/>
            <a:ext cx="2961916" cy="3249295"/>
            <a:chOff x="0" y="0"/>
            <a:chExt cx="3949221" cy="4332393"/>
          </a:xfrm>
        </p:grpSpPr>
        <p:sp>
          <p:nvSpPr>
            <p:cNvPr name="TextBox 16" id="16"/>
            <p:cNvSpPr txBox="true"/>
            <p:nvPr/>
          </p:nvSpPr>
          <p:spPr>
            <a:xfrm rot="0">
              <a:off x="0" y="-19050"/>
              <a:ext cx="3949221" cy="1238250"/>
            </a:xfrm>
            <a:prstGeom prst="rect">
              <a:avLst/>
            </a:prstGeom>
          </p:spPr>
          <p:txBody>
            <a:bodyPr anchor="t" rtlCol="false" tIns="0" lIns="0" bIns="0" rIns="0">
              <a:spAutoFit/>
            </a:bodyPr>
            <a:lstStyle/>
            <a:p>
              <a:pPr algn="ctr" marL="0" indent="0" lvl="0">
                <a:lnSpc>
                  <a:spcPts val="3600"/>
                </a:lnSpc>
              </a:pPr>
              <a:r>
                <a:rPr lang="en-US" b="true" sz="3000">
                  <a:solidFill>
                    <a:srgbClr val="363739"/>
                  </a:solidFill>
                  <a:latin typeface="Barlow Semi-Bold"/>
                  <a:ea typeface="Barlow Semi-Bold"/>
                  <a:cs typeface="Barlow Semi-Bold"/>
                  <a:sym typeface="Barlow Semi-Bold"/>
                </a:rPr>
                <a:t>CLI</a:t>
              </a:r>
              <a:r>
                <a:rPr lang="en-US" b="true" sz="3000" u="none">
                  <a:solidFill>
                    <a:srgbClr val="363739"/>
                  </a:solidFill>
                  <a:latin typeface="Barlow Semi-Bold"/>
                  <a:ea typeface="Barlow Semi-Bold"/>
                  <a:cs typeface="Barlow Semi-Bold"/>
                  <a:sym typeface="Barlow Semi-Bold"/>
                </a:rPr>
                <a:t>ENT-SERVER MODEL</a:t>
              </a:r>
            </a:p>
          </p:txBody>
        </p:sp>
        <p:sp>
          <p:nvSpPr>
            <p:cNvPr name="TextBox 17" id="17"/>
            <p:cNvSpPr txBox="true"/>
            <p:nvPr/>
          </p:nvSpPr>
          <p:spPr>
            <a:xfrm rot="0">
              <a:off x="0" y="1695662"/>
              <a:ext cx="3949221" cy="2636732"/>
            </a:xfrm>
            <a:prstGeom prst="rect">
              <a:avLst/>
            </a:prstGeom>
          </p:spPr>
          <p:txBody>
            <a:bodyPr anchor="t" rtlCol="false" tIns="0" lIns="0" bIns="0" rIns="0">
              <a:spAutoFit/>
            </a:bodyPr>
            <a:lstStyle/>
            <a:p>
              <a:pPr algn="ctr" marL="0" indent="0" lvl="0">
                <a:lnSpc>
                  <a:spcPts val="3220"/>
                </a:lnSpc>
                <a:spcBef>
                  <a:spcPct val="0"/>
                </a:spcBef>
              </a:pPr>
              <a:r>
                <a:rPr lang="en-US" sz="2300">
                  <a:solidFill>
                    <a:srgbClr val="363739"/>
                  </a:solidFill>
                  <a:latin typeface="Barlow"/>
                  <a:ea typeface="Barlow"/>
                  <a:cs typeface="Barlow"/>
                  <a:sym typeface="Barlow"/>
                </a:rPr>
                <a:t>A</a:t>
              </a:r>
              <a:r>
                <a:rPr lang="en-US" sz="2300" u="none">
                  <a:solidFill>
                    <a:srgbClr val="363739"/>
                  </a:solidFill>
                  <a:latin typeface="Barlow"/>
                  <a:ea typeface="Barlow"/>
                  <a:cs typeface="Barlow"/>
                  <a:sym typeface="Barlow"/>
                </a:rPr>
                <a:t> central server handles device registration and control, accessed via web browsers.</a:t>
              </a:r>
            </a:p>
          </p:txBody>
        </p:sp>
      </p:grpSp>
      <p:grpSp>
        <p:nvGrpSpPr>
          <p:cNvPr name="Group 18" id="18"/>
          <p:cNvGrpSpPr/>
          <p:nvPr/>
        </p:nvGrpSpPr>
        <p:grpSpPr>
          <a:xfrm rot="0">
            <a:off x="9676952" y="1842886"/>
            <a:ext cx="2961916" cy="3306445"/>
            <a:chOff x="0" y="0"/>
            <a:chExt cx="3949221" cy="4408593"/>
          </a:xfrm>
        </p:grpSpPr>
        <p:sp>
          <p:nvSpPr>
            <p:cNvPr name="TextBox 19" id="19"/>
            <p:cNvSpPr txBox="true"/>
            <p:nvPr/>
          </p:nvSpPr>
          <p:spPr>
            <a:xfrm rot="0">
              <a:off x="0" y="-19050"/>
              <a:ext cx="3949221" cy="1847850"/>
            </a:xfrm>
            <a:prstGeom prst="rect">
              <a:avLst/>
            </a:prstGeom>
          </p:spPr>
          <p:txBody>
            <a:bodyPr anchor="t" rtlCol="false" tIns="0" lIns="0" bIns="0" rIns="0">
              <a:spAutoFit/>
            </a:bodyPr>
            <a:lstStyle/>
            <a:p>
              <a:pPr algn="ctr" marL="0" indent="0" lvl="0">
                <a:lnSpc>
                  <a:spcPts val="3600"/>
                </a:lnSpc>
              </a:pPr>
              <a:r>
                <a:rPr lang="en-US" b="true" sz="3000">
                  <a:solidFill>
                    <a:srgbClr val="363739"/>
                  </a:solidFill>
                  <a:latin typeface="Barlow Semi-Bold"/>
                  <a:ea typeface="Barlow Semi-Bold"/>
                  <a:cs typeface="Barlow Semi-Bold"/>
                  <a:sym typeface="Barlow Semi-Bold"/>
                </a:rPr>
                <a:t>ACCESS C</a:t>
              </a:r>
              <a:r>
                <a:rPr lang="en-US" b="true" sz="3000" u="none">
                  <a:solidFill>
                    <a:srgbClr val="363739"/>
                  </a:solidFill>
                  <a:latin typeface="Barlow Semi-Bold"/>
                  <a:ea typeface="Barlow Semi-Bold"/>
                  <a:cs typeface="Barlow Semi-Bold"/>
                  <a:sym typeface="Barlow Semi-Bold"/>
                </a:rPr>
                <a:t>ONTROL LISTS (ACLS)</a:t>
              </a:r>
            </a:p>
          </p:txBody>
        </p:sp>
        <p:sp>
          <p:nvSpPr>
            <p:cNvPr name="TextBox 20" id="20"/>
            <p:cNvSpPr txBox="true"/>
            <p:nvPr/>
          </p:nvSpPr>
          <p:spPr>
            <a:xfrm rot="0">
              <a:off x="0" y="2305262"/>
              <a:ext cx="3949221" cy="2103332"/>
            </a:xfrm>
            <a:prstGeom prst="rect">
              <a:avLst/>
            </a:prstGeom>
          </p:spPr>
          <p:txBody>
            <a:bodyPr anchor="t" rtlCol="false" tIns="0" lIns="0" bIns="0" rIns="0">
              <a:spAutoFit/>
            </a:bodyPr>
            <a:lstStyle/>
            <a:p>
              <a:pPr algn="ctr" marL="0" indent="0" lvl="0">
                <a:lnSpc>
                  <a:spcPts val="3220"/>
                </a:lnSpc>
                <a:spcBef>
                  <a:spcPct val="0"/>
                </a:spcBef>
              </a:pPr>
              <a:r>
                <a:rPr lang="en-US" sz="2300">
                  <a:solidFill>
                    <a:srgbClr val="363739"/>
                  </a:solidFill>
                  <a:latin typeface="Barlow"/>
                  <a:ea typeface="Barlow"/>
                  <a:cs typeface="Barlow"/>
                  <a:sym typeface="Barlow"/>
                </a:rPr>
                <a:t>Used </a:t>
              </a:r>
              <a:r>
                <a:rPr lang="en-US" sz="2300" u="none">
                  <a:solidFill>
                    <a:srgbClr val="363739"/>
                  </a:solidFill>
                  <a:latin typeface="Barlow"/>
                  <a:ea typeface="Barlow"/>
                  <a:cs typeface="Barlow"/>
                  <a:sym typeface="Barlow"/>
                </a:rPr>
                <a:t>to restrict communication between device groups (IoT, personal, guest).</a:t>
              </a:r>
            </a:p>
          </p:txBody>
        </p:sp>
      </p:grpSp>
      <p:grpSp>
        <p:nvGrpSpPr>
          <p:cNvPr name="Group 21" id="21"/>
          <p:cNvGrpSpPr/>
          <p:nvPr/>
        </p:nvGrpSpPr>
        <p:grpSpPr>
          <a:xfrm rot="0">
            <a:off x="13706332" y="1842886"/>
            <a:ext cx="2961916" cy="3649345"/>
            <a:chOff x="0" y="0"/>
            <a:chExt cx="3949221" cy="4865793"/>
          </a:xfrm>
        </p:grpSpPr>
        <p:sp>
          <p:nvSpPr>
            <p:cNvPr name="TextBox 22" id="22"/>
            <p:cNvSpPr txBox="true"/>
            <p:nvPr/>
          </p:nvSpPr>
          <p:spPr>
            <a:xfrm rot="0">
              <a:off x="0" y="-19050"/>
              <a:ext cx="3949221" cy="1238250"/>
            </a:xfrm>
            <a:prstGeom prst="rect">
              <a:avLst/>
            </a:prstGeom>
          </p:spPr>
          <p:txBody>
            <a:bodyPr anchor="t" rtlCol="false" tIns="0" lIns="0" bIns="0" rIns="0">
              <a:spAutoFit/>
            </a:bodyPr>
            <a:lstStyle/>
            <a:p>
              <a:pPr algn="ctr" marL="0" indent="0" lvl="0">
                <a:lnSpc>
                  <a:spcPts val="3600"/>
                </a:lnSpc>
              </a:pPr>
              <a:r>
                <a:rPr lang="en-US" b="true" sz="3000">
                  <a:solidFill>
                    <a:srgbClr val="363739"/>
                  </a:solidFill>
                  <a:latin typeface="Barlow Semi-Bold"/>
                  <a:ea typeface="Barlow Semi-Bold"/>
                  <a:cs typeface="Barlow Semi-Bold"/>
                  <a:sym typeface="Barlow Semi-Bold"/>
                </a:rPr>
                <a:t>PACK</a:t>
              </a:r>
              <a:r>
                <a:rPr lang="en-US" b="true" sz="3000" u="none">
                  <a:solidFill>
                    <a:srgbClr val="363739"/>
                  </a:solidFill>
                  <a:latin typeface="Barlow Semi-Bold"/>
                  <a:ea typeface="Barlow Semi-Bold"/>
                  <a:cs typeface="Barlow Semi-Bold"/>
                  <a:sym typeface="Barlow Semi-Bold"/>
                </a:rPr>
                <a:t>ET FLOW AND ROUTING</a:t>
              </a:r>
            </a:p>
          </p:txBody>
        </p:sp>
        <p:sp>
          <p:nvSpPr>
            <p:cNvPr name="TextBox 23" id="23"/>
            <p:cNvSpPr txBox="true"/>
            <p:nvPr/>
          </p:nvSpPr>
          <p:spPr>
            <a:xfrm rot="0">
              <a:off x="0" y="1695662"/>
              <a:ext cx="3949221" cy="3170132"/>
            </a:xfrm>
            <a:prstGeom prst="rect">
              <a:avLst/>
            </a:prstGeom>
          </p:spPr>
          <p:txBody>
            <a:bodyPr anchor="t" rtlCol="false" tIns="0" lIns="0" bIns="0" rIns="0">
              <a:spAutoFit/>
            </a:bodyPr>
            <a:lstStyle/>
            <a:p>
              <a:pPr algn="ctr" marL="0" indent="0" lvl="0">
                <a:lnSpc>
                  <a:spcPts val="3220"/>
                </a:lnSpc>
                <a:spcBef>
                  <a:spcPct val="0"/>
                </a:spcBef>
              </a:pPr>
              <a:r>
                <a:rPr lang="en-US" sz="2300">
                  <a:solidFill>
                    <a:srgbClr val="363739"/>
                  </a:solidFill>
                  <a:latin typeface="Barlow"/>
                  <a:ea typeface="Barlow"/>
                  <a:cs typeface="Barlow"/>
                  <a:sym typeface="Barlow"/>
                </a:rPr>
                <a:t>Understanding of </a:t>
              </a:r>
              <a:r>
                <a:rPr lang="en-US" sz="2300" u="none">
                  <a:solidFill>
                    <a:srgbClr val="363739"/>
                  </a:solidFill>
                  <a:latin typeface="Barlow"/>
                  <a:ea typeface="Barlow"/>
                  <a:cs typeface="Barlow"/>
                  <a:sym typeface="Barlow"/>
                </a:rPr>
                <a:t>how data moves through the network, from devices to server and across different segments.</a:t>
              </a:r>
            </a:p>
          </p:txBody>
        </p:sp>
      </p:grpSp>
      <p:sp>
        <p:nvSpPr>
          <p:cNvPr name="TextBox 24" id="24"/>
          <p:cNvSpPr txBox="true"/>
          <p:nvPr/>
        </p:nvSpPr>
        <p:spPr>
          <a:xfrm rot="0">
            <a:off x="17050357" y="9484941"/>
            <a:ext cx="798886" cy="347980"/>
          </a:xfrm>
          <a:prstGeom prst="rect">
            <a:avLst/>
          </a:prstGeom>
        </p:spPr>
        <p:txBody>
          <a:bodyPr anchor="t" rtlCol="false" tIns="0" lIns="0" bIns="0" rIns="0">
            <a:spAutoFit/>
          </a:bodyPr>
          <a:lstStyle/>
          <a:p>
            <a:pPr algn="r">
              <a:lnSpc>
                <a:spcPts val="2749"/>
              </a:lnSpc>
            </a:pPr>
            <a:r>
              <a:rPr lang="en-US" sz="2199" b="true">
                <a:solidFill>
                  <a:srgbClr val="363739"/>
                </a:solidFill>
                <a:latin typeface="Barlow Semi-Bold"/>
                <a:ea typeface="Barlow Semi-Bold"/>
                <a:cs typeface="Barlow Semi-Bold"/>
                <a:sym typeface="Barlow Semi-Bold"/>
              </a:rPr>
              <a:t>06</a:t>
            </a:r>
          </a:p>
        </p:txBody>
      </p:sp>
      <p:sp>
        <p:nvSpPr>
          <p:cNvPr name="Freeform 25" id="25"/>
          <p:cNvSpPr/>
          <p:nvPr/>
        </p:nvSpPr>
        <p:spPr>
          <a:xfrm flipH="true" flipV="false" rot="0">
            <a:off x="15659379" y="515740"/>
            <a:ext cx="2438400" cy="2438400"/>
          </a:xfrm>
          <a:custGeom>
            <a:avLst/>
            <a:gdLst/>
            <a:ahLst/>
            <a:cxnLst/>
            <a:rect r="r" b="b" t="t" l="l"/>
            <a:pathLst>
              <a:path h="2438400" w="2438400">
                <a:moveTo>
                  <a:pt x="2438400" y="0"/>
                </a:moveTo>
                <a:lnTo>
                  <a:pt x="0" y="0"/>
                </a:lnTo>
                <a:lnTo>
                  <a:pt x="0" y="2438400"/>
                </a:lnTo>
                <a:lnTo>
                  <a:pt x="2438400" y="2438400"/>
                </a:lnTo>
                <a:lnTo>
                  <a:pt x="24384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6" id="26"/>
          <p:cNvSpPr/>
          <p:nvPr/>
        </p:nvSpPr>
        <p:spPr>
          <a:xfrm flipH="false" flipV="false" rot="0">
            <a:off x="688916" y="893789"/>
            <a:ext cx="1079292" cy="269823"/>
          </a:xfrm>
          <a:custGeom>
            <a:avLst/>
            <a:gdLst/>
            <a:ahLst/>
            <a:cxnLst/>
            <a:rect r="r" b="b" t="t" l="l"/>
            <a:pathLst>
              <a:path h="269823" w="1079292">
                <a:moveTo>
                  <a:pt x="0" y="0"/>
                </a:moveTo>
                <a:lnTo>
                  <a:pt x="1079292" y="0"/>
                </a:lnTo>
                <a:lnTo>
                  <a:pt x="1079292" y="269822"/>
                </a:lnTo>
                <a:lnTo>
                  <a:pt x="0" y="2698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7" id="27"/>
          <p:cNvGrpSpPr/>
          <p:nvPr/>
        </p:nvGrpSpPr>
        <p:grpSpPr>
          <a:xfrm rot="0">
            <a:off x="1768208" y="5569751"/>
            <a:ext cx="2961916" cy="2849245"/>
            <a:chOff x="0" y="0"/>
            <a:chExt cx="3949221" cy="3798993"/>
          </a:xfrm>
        </p:grpSpPr>
        <p:sp>
          <p:nvSpPr>
            <p:cNvPr name="TextBox 28" id="28"/>
            <p:cNvSpPr txBox="true"/>
            <p:nvPr/>
          </p:nvSpPr>
          <p:spPr>
            <a:xfrm rot="0">
              <a:off x="0" y="-19050"/>
              <a:ext cx="3949221" cy="1238250"/>
            </a:xfrm>
            <a:prstGeom prst="rect">
              <a:avLst/>
            </a:prstGeom>
          </p:spPr>
          <p:txBody>
            <a:bodyPr anchor="t" rtlCol="false" tIns="0" lIns="0" bIns="0" rIns="0">
              <a:spAutoFit/>
            </a:bodyPr>
            <a:lstStyle/>
            <a:p>
              <a:pPr algn="ctr" marL="0" indent="0" lvl="0">
                <a:lnSpc>
                  <a:spcPts val="3600"/>
                </a:lnSpc>
              </a:pPr>
              <a:r>
                <a:rPr lang="en-US" b="true" sz="3000">
                  <a:solidFill>
                    <a:srgbClr val="363739"/>
                  </a:solidFill>
                  <a:latin typeface="Barlow Semi-Bold"/>
                  <a:ea typeface="Barlow Semi-Bold"/>
                  <a:cs typeface="Barlow Semi-Bold"/>
                  <a:sym typeface="Barlow Semi-Bold"/>
                </a:rPr>
                <a:t>WI</a:t>
              </a:r>
              <a:r>
                <a:rPr lang="en-US" b="true" sz="3000" u="none">
                  <a:solidFill>
                    <a:srgbClr val="363739"/>
                  </a:solidFill>
                  <a:latin typeface="Barlow Semi-Bold"/>
                  <a:ea typeface="Barlow Semi-Bold"/>
                  <a:cs typeface="Barlow Semi-Bold"/>
                  <a:sym typeface="Barlow Semi-Bold"/>
                </a:rPr>
                <a:t>RELESS COMMUNICATION</a:t>
              </a:r>
            </a:p>
          </p:txBody>
        </p:sp>
        <p:sp>
          <p:nvSpPr>
            <p:cNvPr name="TextBox 29" id="29"/>
            <p:cNvSpPr txBox="true"/>
            <p:nvPr/>
          </p:nvSpPr>
          <p:spPr>
            <a:xfrm rot="0">
              <a:off x="0" y="1695662"/>
              <a:ext cx="3949221" cy="2103332"/>
            </a:xfrm>
            <a:prstGeom prst="rect">
              <a:avLst/>
            </a:prstGeom>
          </p:spPr>
          <p:txBody>
            <a:bodyPr anchor="t" rtlCol="false" tIns="0" lIns="0" bIns="0" rIns="0">
              <a:spAutoFit/>
            </a:bodyPr>
            <a:lstStyle/>
            <a:p>
              <a:pPr algn="ctr" marL="0" indent="0" lvl="0">
                <a:lnSpc>
                  <a:spcPts val="3220"/>
                </a:lnSpc>
                <a:spcBef>
                  <a:spcPct val="0"/>
                </a:spcBef>
              </a:pPr>
              <a:r>
                <a:rPr lang="en-US" sz="2300">
                  <a:solidFill>
                    <a:srgbClr val="363739"/>
                  </a:solidFill>
                  <a:latin typeface="Barlow"/>
                  <a:ea typeface="Barlow"/>
                  <a:cs typeface="Barlow"/>
                  <a:sym typeface="Barlow"/>
                </a:rPr>
                <a:t>Devic</a:t>
              </a:r>
              <a:r>
                <a:rPr lang="en-US" sz="2300" u="none">
                  <a:solidFill>
                    <a:srgbClr val="363739"/>
                  </a:solidFill>
                  <a:latin typeface="Barlow"/>
                  <a:ea typeface="Barlow"/>
                  <a:cs typeface="Barlow"/>
                  <a:sym typeface="Barlow"/>
                </a:rPr>
                <a:t>es connected via Wi-Fi routers, simulating real-world smart home setups.</a:t>
              </a:r>
            </a:p>
          </p:txBody>
        </p:sp>
      </p:grpSp>
      <p:grpSp>
        <p:nvGrpSpPr>
          <p:cNvPr name="Group 30" id="30"/>
          <p:cNvGrpSpPr/>
          <p:nvPr/>
        </p:nvGrpSpPr>
        <p:grpSpPr>
          <a:xfrm rot="0">
            <a:off x="5649132" y="5569751"/>
            <a:ext cx="2961916" cy="2849245"/>
            <a:chOff x="0" y="0"/>
            <a:chExt cx="3949221" cy="3798993"/>
          </a:xfrm>
        </p:grpSpPr>
        <p:sp>
          <p:nvSpPr>
            <p:cNvPr name="TextBox 31" id="31"/>
            <p:cNvSpPr txBox="true"/>
            <p:nvPr/>
          </p:nvSpPr>
          <p:spPr>
            <a:xfrm rot="0">
              <a:off x="0" y="-19050"/>
              <a:ext cx="3949221" cy="1238250"/>
            </a:xfrm>
            <a:prstGeom prst="rect">
              <a:avLst/>
            </a:prstGeom>
          </p:spPr>
          <p:txBody>
            <a:bodyPr anchor="t" rtlCol="false" tIns="0" lIns="0" bIns="0" rIns="0">
              <a:spAutoFit/>
            </a:bodyPr>
            <a:lstStyle/>
            <a:p>
              <a:pPr algn="ctr" marL="0" indent="0" lvl="0">
                <a:lnSpc>
                  <a:spcPts val="3600"/>
                </a:lnSpc>
              </a:pPr>
              <a:r>
                <a:rPr lang="en-US" b="true" sz="3000">
                  <a:solidFill>
                    <a:srgbClr val="363739"/>
                  </a:solidFill>
                  <a:latin typeface="Barlow Semi-Bold"/>
                  <a:ea typeface="Barlow Semi-Bold"/>
                  <a:cs typeface="Barlow Semi-Bold"/>
                  <a:sym typeface="Barlow Semi-Bold"/>
                </a:rPr>
                <a:t>N</a:t>
              </a:r>
              <a:r>
                <a:rPr lang="en-US" b="true" sz="3000" u="none">
                  <a:solidFill>
                    <a:srgbClr val="363739"/>
                  </a:solidFill>
                  <a:latin typeface="Barlow Semi-Bold"/>
                  <a:ea typeface="Barlow Semi-Bold"/>
                  <a:cs typeface="Barlow Semi-Bold"/>
                  <a:sym typeface="Barlow Semi-Bold"/>
                </a:rPr>
                <a:t>ETWORK TOPOLOGIES</a:t>
              </a:r>
            </a:p>
          </p:txBody>
        </p:sp>
        <p:sp>
          <p:nvSpPr>
            <p:cNvPr name="TextBox 32" id="32"/>
            <p:cNvSpPr txBox="true"/>
            <p:nvPr/>
          </p:nvSpPr>
          <p:spPr>
            <a:xfrm rot="0">
              <a:off x="0" y="1695662"/>
              <a:ext cx="3949221" cy="2103332"/>
            </a:xfrm>
            <a:prstGeom prst="rect">
              <a:avLst/>
            </a:prstGeom>
          </p:spPr>
          <p:txBody>
            <a:bodyPr anchor="t" rtlCol="false" tIns="0" lIns="0" bIns="0" rIns="0">
              <a:spAutoFit/>
            </a:bodyPr>
            <a:lstStyle/>
            <a:p>
              <a:pPr algn="ctr" marL="0" indent="0" lvl="0">
                <a:lnSpc>
                  <a:spcPts val="3220"/>
                </a:lnSpc>
                <a:spcBef>
                  <a:spcPct val="0"/>
                </a:spcBef>
              </a:pPr>
              <a:r>
                <a:rPr lang="en-US" sz="2300">
                  <a:solidFill>
                    <a:srgbClr val="363739"/>
                  </a:solidFill>
                  <a:latin typeface="Barlow"/>
                  <a:ea typeface="Barlow"/>
                  <a:cs typeface="Barlow"/>
                  <a:sym typeface="Barlow"/>
                </a:rPr>
                <a:t>Und</a:t>
              </a:r>
              <a:r>
                <a:rPr lang="en-US" sz="2300" u="none">
                  <a:solidFill>
                    <a:srgbClr val="363739"/>
                  </a:solidFill>
                  <a:latin typeface="Barlow"/>
                  <a:ea typeface="Barlow"/>
                  <a:cs typeface="Barlow"/>
                  <a:sym typeface="Barlow"/>
                </a:rPr>
                <a:t>erstanding of hierarchical design, including router-switch-device layouts.</a:t>
              </a:r>
            </a:p>
          </p:txBody>
        </p:sp>
      </p:grpSp>
      <p:grpSp>
        <p:nvGrpSpPr>
          <p:cNvPr name="Group 33" id="33"/>
          <p:cNvGrpSpPr/>
          <p:nvPr/>
        </p:nvGrpSpPr>
        <p:grpSpPr>
          <a:xfrm rot="0">
            <a:off x="9677732" y="5569751"/>
            <a:ext cx="2961916" cy="2849245"/>
            <a:chOff x="0" y="0"/>
            <a:chExt cx="3949221" cy="3798993"/>
          </a:xfrm>
        </p:grpSpPr>
        <p:sp>
          <p:nvSpPr>
            <p:cNvPr name="TextBox 34" id="34"/>
            <p:cNvSpPr txBox="true"/>
            <p:nvPr/>
          </p:nvSpPr>
          <p:spPr>
            <a:xfrm rot="0">
              <a:off x="0" y="-19050"/>
              <a:ext cx="3949221" cy="1238250"/>
            </a:xfrm>
            <a:prstGeom prst="rect">
              <a:avLst/>
            </a:prstGeom>
          </p:spPr>
          <p:txBody>
            <a:bodyPr anchor="t" rtlCol="false" tIns="0" lIns="0" bIns="0" rIns="0">
              <a:spAutoFit/>
            </a:bodyPr>
            <a:lstStyle/>
            <a:p>
              <a:pPr algn="ctr" marL="0" indent="0" lvl="0">
                <a:lnSpc>
                  <a:spcPts val="3600"/>
                </a:lnSpc>
              </a:pPr>
              <a:r>
                <a:rPr lang="en-US" b="true" sz="3000">
                  <a:solidFill>
                    <a:srgbClr val="363739"/>
                  </a:solidFill>
                  <a:latin typeface="Barlow Semi-Bold"/>
                  <a:ea typeface="Barlow Semi-Bold"/>
                  <a:cs typeface="Barlow Semi-Bold"/>
                  <a:sym typeface="Barlow Semi-Bold"/>
                </a:rPr>
                <a:t>DEV</a:t>
              </a:r>
              <a:r>
                <a:rPr lang="en-US" b="true" sz="3000" u="none">
                  <a:solidFill>
                    <a:srgbClr val="363739"/>
                  </a:solidFill>
                  <a:latin typeface="Barlow Semi-Bold"/>
                  <a:ea typeface="Barlow Semi-Bold"/>
                  <a:cs typeface="Barlow Semi-Bold"/>
                  <a:sym typeface="Barlow Semi-Bold"/>
                </a:rPr>
                <a:t>ICE SEGMENTATION: </a:t>
              </a:r>
            </a:p>
          </p:txBody>
        </p:sp>
        <p:sp>
          <p:nvSpPr>
            <p:cNvPr name="TextBox 35" id="35"/>
            <p:cNvSpPr txBox="true"/>
            <p:nvPr/>
          </p:nvSpPr>
          <p:spPr>
            <a:xfrm rot="0">
              <a:off x="0" y="1695662"/>
              <a:ext cx="3949221" cy="2103332"/>
            </a:xfrm>
            <a:prstGeom prst="rect">
              <a:avLst/>
            </a:prstGeom>
          </p:spPr>
          <p:txBody>
            <a:bodyPr anchor="t" rtlCol="false" tIns="0" lIns="0" bIns="0" rIns="0">
              <a:spAutoFit/>
            </a:bodyPr>
            <a:lstStyle/>
            <a:p>
              <a:pPr algn="ctr" marL="0" indent="0" lvl="0">
                <a:lnSpc>
                  <a:spcPts val="3220"/>
                </a:lnSpc>
                <a:spcBef>
                  <a:spcPct val="0"/>
                </a:spcBef>
              </a:pPr>
              <a:r>
                <a:rPr lang="en-US" sz="2300">
                  <a:solidFill>
                    <a:srgbClr val="363739"/>
                  </a:solidFill>
                  <a:latin typeface="Barlow"/>
                  <a:ea typeface="Barlow"/>
                  <a:cs typeface="Barlow"/>
                  <a:sym typeface="Barlow"/>
                </a:rPr>
                <a:t>Logic</a:t>
              </a:r>
              <a:r>
                <a:rPr lang="en-US" sz="2300" u="none">
                  <a:solidFill>
                    <a:srgbClr val="363739"/>
                  </a:solidFill>
                  <a:latin typeface="Barlow"/>
                  <a:ea typeface="Barlow"/>
                  <a:cs typeface="Barlow"/>
                  <a:sym typeface="Barlow"/>
                </a:rPr>
                <a:t>al grouping of devices to simulate secure zones without VLANs.</a:t>
              </a:r>
            </a:p>
          </p:txBody>
        </p:sp>
      </p:grpSp>
      <p:grpSp>
        <p:nvGrpSpPr>
          <p:cNvPr name="Group 36" id="36"/>
          <p:cNvGrpSpPr/>
          <p:nvPr/>
        </p:nvGrpSpPr>
        <p:grpSpPr>
          <a:xfrm rot="0">
            <a:off x="13498170" y="5569751"/>
            <a:ext cx="3552187" cy="2849245"/>
            <a:chOff x="0" y="0"/>
            <a:chExt cx="4736250" cy="3798993"/>
          </a:xfrm>
        </p:grpSpPr>
        <p:sp>
          <p:nvSpPr>
            <p:cNvPr name="TextBox 37" id="37"/>
            <p:cNvSpPr txBox="true"/>
            <p:nvPr/>
          </p:nvSpPr>
          <p:spPr>
            <a:xfrm rot="0">
              <a:off x="0" y="-19050"/>
              <a:ext cx="4736250" cy="1238250"/>
            </a:xfrm>
            <a:prstGeom prst="rect">
              <a:avLst/>
            </a:prstGeom>
          </p:spPr>
          <p:txBody>
            <a:bodyPr anchor="t" rtlCol="false" tIns="0" lIns="0" bIns="0" rIns="0">
              <a:spAutoFit/>
            </a:bodyPr>
            <a:lstStyle/>
            <a:p>
              <a:pPr algn="ctr" marL="0" indent="0" lvl="0">
                <a:lnSpc>
                  <a:spcPts val="3600"/>
                </a:lnSpc>
              </a:pPr>
              <a:r>
                <a:rPr lang="en-US" b="true" sz="3000">
                  <a:solidFill>
                    <a:srgbClr val="363739"/>
                  </a:solidFill>
                  <a:latin typeface="Barlow Semi-Bold"/>
                  <a:ea typeface="Barlow Semi-Bold"/>
                  <a:cs typeface="Barlow Semi-Bold"/>
                  <a:sym typeface="Barlow Semi-Bold"/>
                </a:rPr>
                <a:t>BASIC </a:t>
              </a:r>
              <a:r>
                <a:rPr lang="en-US" b="true" sz="3000" u="none">
                  <a:solidFill>
                    <a:srgbClr val="363739"/>
                  </a:solidFill>
                  <a:latin typeface="Barlow Semi-Bold"/>
                  <a:ea typeface="Barlow Semi-Bold"/>
                  <a:cs typeface="Barlow Semi-Bold"/>
                  <a:sym typeface="Barlow Semi-Bold"/>
                </a:rPr>
                <a:t>TROUBLESHOOTING</a:t>
              </a:r>
            </a:p>
          </p:txBody>
        </p:sp>
        <p:sp>
          <p:nvSpPr>
            <p:cNvPr name="TextBox 38" id="38"/>
            <p:cNvSpPr txBox="true"/>
            <p:nvPr/>
          </p:nvSpPr>
          <p:spPr>
            <a:xfrm rot="0">
              <a:off x="0" y="1695662"/>
              <a:ext cx="4736250" cy="2103332"/>
            </a:xfrm>
            <a:prstGeom prst="rect">
              <a:avLst/>
            </a:prstGeom>
          </p:spPr>
          <p:txBody>
            <a:bodyPr anchor="t" rtlCol="false" tIns="0" lIns="0" bIns="0" rIns="0">
              <a:spAutoFit/>
            </a:bodyPr>
            <a:lstStyle/>
            <a:p>
              <a:pPr algn="ctr" marL="0" indent="0" lvl="0">
                <a:lnSpc>
                  <a:spcPts val="3220"/>
                </a:lnSpc>
                <a:spcBef>
                  <a:spcPct val="0"/>
                </a:spcBef>
              </a:pPr>
              <a:r>
                <a:rPr lang="en-US" sz="2300">
                  <a:solidFill>
                    <a:srgbClr val="363739"/>
                  </a:solidFill>
                  <a:latin typeface="Barlow"/>
                  <a:ea typeface="Barlow"/>
                  <a:cs typeface="Barlow"/>
                  <a:sym typeface="Barlow"/>
                </a:rPr>
                <a:t>iden</a:t>
              </a:r>
              <a:r>
                <a:rPr lang="en-US" sz="2300" u="none">
                  <a:solidFill>
                    <a:srgbClr val="363739"/>
                  </a:solidFill>
                  <a:latin typeface="Barlow"/>
                  <a:ea typeface="Barlow"/>
                  <a:cs typeface="Barlow"/>
                  <a:sym typeface="Barlow"/>
                </a:rPr>
                <a:t>tifying and resolving issues related to IP conflicts, DHCP failures, and Wi-Fi connectivity.</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5F5EF"/>
        </a:solidFill>
      </p:bgPr>
    </p:bg>
    <p:spTree>
      <p:nvGrpSpPr>
        <p:cNvPr id="1" name=""/>
        <p:cNvGrpSpPr/>
        <p:nvPr/>
      </p:nvGrpSpPr>
      <p:grpSpPr>
        <a:xfrm>
          <a:off x="0" y="0"/>
          <a:ext cx="0" cy="0"/>
          <a:chOff x="0" y="0"/>
          <a:chExt cx="0" cy="0"/>
        </a:xfrm>
      </p:grpSpPr>
      <p:grpSp>
        <p:nvGrpSpPr>
          <p:cNvPr name="Group 2" id="2"/>
          <p:cNvGrpSpPr/>
          <p:nvPr/>
        </p:nvGrpSpPr>
        <p:grpSpPr>
          <a:xfrm rot="0">
            <a:off x="17074660" y="9242755"/>
            <a:ext cx="1222865" cy="1053770"/>
            <a:chOff x="0" y="0"/>
            <a:chExt cx="1630486" cy="1405026"/>
          </a:xfrm>
        </p:grpSpPr>
        <p:sp>
          <p:nvSpPr>
            <p:cNvPr name="AutoShape 3" id="3"/>
            <p:cNvSpPr/>
            <p:nvPr/>
          </p:nvSpPr>
          <p:spPr>
            <a:xfrm rot="0">
              <a:off x="0" y="0"/>
              <a:ext cx="1630486" cy="1405026"/>
            </a:xfrm>
            <a:prstGeom prst="rect">
              <a:avLst/>
            </a:prstGeom>
            <a:solidFill>
              <a:srgbClr val="EFBC49"/>
            </a:solidFill>
          </p:spPr>
        </p:sp>
        <p:sp>
          <p:nvSpPr>
            <p:cNvPr name="TextBox 4" id="4"/>
            <p:cNvSpPr txBox="true"/>
            <p:nvPr/>
          </p:nvSpPr>
          <p:spPr>
            <a:xfrm rot="0">
              <a:off x="282652" y="464177"/>
              <a:ext cx="1065181" cy="457623"/>
            </a:xfrm>
            <a:prstGeom prst="rect">
              <a:avLst/>
            </a:prstGeom>
          </p:spPr>
          <p:txBody>
            <a:bodyPr anchor="t" rtlCol="false" tIns="0" lIns="0" bIns="0" rIns="0">
              <a:spAutoFit/>
            </a:bodyPr>
            <a:lstStyle/>
            <a:p>
              <a:pPr algn="ctr">
                <a:lnSpc>
                  <a:spcPts val="2749"/>
                </a:lnSpc>
              </a:pPr>
              <a:r>
                <a:rPr lang="en-US" sz="2199" b="true">
                  <a:solidFill>
                    <a:srgbClr val="363739"/>
                  </a:solidFill>
                  <a:latin typeface="Barlow Semi-Bold"/>
                  <a:ea typeface="Barlow Semi-Bold"/>
                  <a:cs typeface="Barlow Semi-Bold"/>
                  <a:sym typeface="Barlow Semi-Bold"/>
                </a:rPr>
                <a:t>07</a:t>
              </a:r>
            </a:p>
          </p:txBody>
        </p:sp>
      </p:grpSp>
      <p:sp>
        <p:nvSpPr>
          <p:cNvPr name="Freeform 5" id="5"/>
          <p:cNvSpPr/>
          <p:nvPr/>
        </p:nvSpPr>
        <p:spPr>
          <a:xfrm flipH="false" flipV="false" rot="0">
            <a:off x="347048" y="524110"/>
            <a:ext cx="17339045" cy="7087335"/>
          </a:xfrm>
          <a:custGeom>
            <a:avLst/>
            <a:gdLst/>
            <a:ahLst/>
            <a:cxnLst/>
            <a:rect r="r" b="b" t="t" l="l"/>
            <a:pathLst>
              <a:path h="7087335" w="17339045">
                <a:moveTo>
                  <a:pt x="0" y="0"/>
                </a:moveTo>
                <a:lnTo>
                  <a:pt x="17339045" y="0"/>
                </a:lnTo>
                <a:lnTo>
                  <a:pt x="17339045" y="7087335"/>
                </a:lnTo>
                <a:lnTo>
                  <a:pt x="0" y="7087335"/>
                </a:lnTo>
                <a:lnTo>
                  <a:pt x="0" y="0"/>
                </a:lnTo>
                <a:close/>
              </a:path>
            </a:pathLst>
          </a:custGeom>
          <a:blipFill>
            <a:blip r:embed="rId2"/>
            <a:stretch>
              <a:fillRect l="0" t="0" r="0" b="0"/>
            </a:stretch>
          </a:blipFill>
        </p:spPr>
      </p:sp>
      <p:sp>
        <p:nvSpPr>
          <p:cNvPr name="TextBox 6" id="6"/>
          <p:cNvSpPr txBox="true"/>
          <p:nvPr/>
        </p:nvSpPr>
        <p:spPr>
          <a:xfrm rot="0">
            <a:off x="5660887" y="8183262"/>
            <a:ext cx="6711366" cy="1228725"/>
          </a:xfrm>
          <a:prstGeom prst="rect">
            <a:avLst/>
          </a:prstGeom>
        </p:spPr>
        <p:txBody>
          <a:bodyPr anchor="t" rtlCol="false" tIns="0" lIns="0" bIns="0" rIns="0">
            <a:spAutoFit/>
          </a:bodyPr>
          <a:lstStyle/>
          <a:p>
            <a:pPr algn="l" marL="0" indent="0" lvl="0">
              <a:lnSpc>
                <a:spcPts val="9720"/>
              </a:lnSpc>
            </a:pPr>
            <a:r>
              <a:rPr lang="en-US" b="true" sz="8100">
                <a:solidFill>
                  <a:srgbClr val="363739"/>
                </a:solidFill>
                <a:latin typeface="Barlow Semi-Bold"/>
                <a:ea typeface="Barlow Semi-Bold"/>
                <a:cs typeface="Barlow Semi-Bold"/>
                <a:sym typeface="Barlow Semi-Bold"/>
              </a:rPr>
              <a:t>Project Output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5F5EF"/>
        </a:solidFill>
      </p:bgPr>
    </p:bg>
    <p:spTree>
      <p:nvGrpSpPr>
        <p:cNvPr id="1" name=""/>
        <p:cNvGrpSpPr/>
        <p:nvPr/>
      </p:nvGrpSpPr>
      <p:grpSpPr>
        <a:xfrm>
          <a:off x="0" y="0"/>
          <a:ext cx="0" cy="0"/>
          <a:chOff x="0" y="0"/>
          <a:chExt cx="0" cy="0"/>
        </a:xfrm>
      </p:grpSpPr>
      <p:grpSp>
        <p:nvGrpSpPr>
          <p:cNvPr name="Group 2" id="2"/>
          <p:cNvGrpSpPr/>
          <p:nvPr/>
        </p:nvGrpSpPr>
        <p:grpSpPr>
          <a:xfrm rot="0">
            <a:off x="17074660" y="9242755"/>
            <a:ext cx="1222865" cy="1053770"/>
            <a:chOff x="0" y="0"/>
            <a:chExt cx="1630486" cy="1405026"/>
          </a:xfrm>
        </p:grpSpPr>
        <p:sp>
          <p:nvSpPr>
            <p:cNvPr name="AutoShape 3" id="3"/>
            <p:cNvSpPr/>
            <p:nvPr/>
          </p:nvSpPr>
          <p:spPr>
            <a:xfrm rot="0">
              <a:off x="0" y="0"/>
              <a:ext cx="1630486" cy="1405026"/>
            </a:xfrm>
            <a:prstGeom prst="rect">
              <a:avLst/>
            </a:prstGeom>
            <a:solidFill>
              <a:srgbClr val="EFBC49"/>
            </a:solidFill>
          </p:spPr>
        </p:sp>
        <p:sp>
          <p:nvSpPr>
            <p:cNvPr name="TextBox 4" id="4"/>
            <p:cNvSpPr txBox="true"/>
            <p:nvPr/>
          </p:nvSpPr>
          <p:spPr>
            <a:xfrm rot="0">
              <a:off x="282652" y="464177"/>
              <a:ext cx="1065181" cy="457623"/>
            </a:xfrm>
            <a:prstGeom prst="rect">
              <a:avLst/>
            </a:prstGeom>
          </p:spPr>
          <p:txBody>
            <a:bodyPr anchor="t" rtlCol="false" tIns="0" lIns="0" bIns="0" rIns="0">
              <a:spAutoFit/>
            </a:bodyPr>
            <a:lstStyle/>
            <a:p>
              <a:pPr algn="ctr">
                <a:lnSpc>
                  <a:spcPts val="2749"/>
                </a:lnSpc>
              </a:pPr>
              <a:r>
                <a:rPr lang="en-US" sz="2199" b="true">
                  <a:solidFill>
                    <a:srgbClr val="363739"/>
                  </a:solidFill>
                  <a:latin typeface="Barlow Semi-Bold"/>
                  <a:ea typeface="Barlow Semi-Bold"/>
                  <a:cs typeface="Barlow Semi-Bold"/>
                  <a:sym typeface="Barlow Semi-Bold"/>
                </a:rPr>
                <a:t>08</a:t>
              </a:r>
            </a:p>
          </p:txBody>
        </p:sp>
      </p:grpSp>
      <p:sp>
        <p:nvSpPr>
          <p:cNvPr name="Freeform 5" id="5"/>
          <p:cNvSpPr/>
          <p:nvPr/>
        </p:nvSpPr>
        <p:spPr>
          <a:xfrm flipH="false" flipV="false" rot="0">
            <a:off x="609346" y="487666"/>
            <a:ext cx="14431012" cy="8748801"/>
          </a:xfrm>
          <a:custGeom>
            <a:avLst/>
            <a:gdLst/>
            <a:ahLst/>
            <a:cxnLst/>
            <a:rect r="r" b="b" t="t" l="l"/>
            <a:pathLst>
              <a:path h="8748801" w="14431012">
                <a:moveTo>
                  <a:pt x="0" y="0"/>
                </a:moveTo>
                <a:lnTo>
                  <a:pt x="14431011" y="0"/>
                </a:lnTo>
                <a:lnTo>
                  <a:pt x="14431011" y="8748801"/>
                </a:lnTo>
                <a:lnTo>
                  <a:pt x="0" y="8748801"/>
                </a:lnTo>
                <a:lnTo>
                  <a:pt x="0" y="0"/>
                </a:lnTo>
                <a:close/>
              </a:path>
            </a:pathLst>
          </a:custGeom>
          <a:blipFill>
            <a:blip r:embed="rId2"/>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DAGqcoAk2BE</dc:identifier>
  <dcterms:modified xsi:type="dcterms:W3CDTF">2011-08-01T06:04:30Z</dcterms:modified>
  <cp:revision>1</cp:revision>
  <dc:title>Business Geometric Template</dc:title>
</cp:coreProperties>
</file>